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336" r:id="rId4"/>
    <p:sldId id="339" r:id="rId5"/>
    <p:sldId id="340" r:id="rId6"/>
    <p:sldId id="335" r:id="rId7"/>
    <p:sldId id="258" r:id="rId8"/>
    <p:sldId id="341" r:id="rId9"/>
    <p:sldId id="391" r:id="rId10"/>
    <p:sldId id="351" r:id="rId11"/>
    <p:sldId id="345" r:id="rId12"/>
    <p:sldId id="352" r:id="rId13"/>
    <p:sldId id="353" r:id="rId14"/>
    <p:sldId id="384" r:id="rId15"/>
    <p:sldId id="387" r:id="rId16"/>
    <p:sldId id="385" r:id="rId17"/>
    <p:sldId id="388" r:id="rId18"/>
    <p:sldId id="393" r:id="rId19"/>
    <p:sldId id="342" r:id="rId20"/>
    <p:sldId id="343" r:id="rId21"/>
    <p:sldId id="344" r:id="rId22"/>
    <p:sldId id="347" r:id="rId23"/>
    <p:sldId id="389" r:id="rId24"/>
    <p:sldId id="354" r:id="rId25"/>
    <p:sldId id="356" r:id="rId26"/>
    <p:sldId id="355" r:id="rId27"/>
    <p:sldId id="348" r:id="rId28"/>
    <p:sldId id="346" r:id="rId29"/>
    <p:sldId id="350" r:id="rId30"/>
    <p:sldId id="349" r:id="rId31"/>
    <p:sldId id="357" r:id="rId32"/>
    <p:sldId id="358" r:id="rId33"/>
    <p:sldId id="361" r:id="rId34"/>
    <p:sldId id="359" r:id="rId35"/>
    <p:sldId id="362" r:id="rId36"/>
    <p:sldId id="363" r:id="rId37"/>
    <p:sldId id="365" r:id="rId38"/>
    <p:sldId id="368" r:id="rId39"/>
    <p:sldId id="369" r:id="rId40"/>
    <p:sldId id="367" r:id="rId41"/>
    <p:sldId id="366" r:id="rId42"/>
    <p:sldId id="370" r:id="rId43"/>
    <p:sldId id="371" r:id="rId44"/>
    <p:sldId id="372" r:id="rId45"/>
    <p:sldId id="373" r:id="rId46"/>
    <p:sldId id="364" r:id="rId47"/>
    <p:sldId id="374" r:id="rId48"/>
    <p:sldId id="375" r:id="rId49"/>
    <p:sldId id="377" r:id="rId50"/>
    <p:sldId id="378" r:id="rId51"/>
    <p:sldId id="379" r:id="rId52"/>
    <p:sldId id="390" r:id="rId53"/>
    <p:sldId id="380" r:id="rId54"/>
    <p:sldId id="382" r:id="rId55"/>
    <p:sldId id="376" r:id="rId56"/>
    <p:sldId id="381" r:id="rId57"/>
    <p:sldId id="285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13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Soft Skills</c:v>
                </c:pt>
                <c:pt idx="1">
                  <c:v>Domain Expertise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0.85000000000000031</c:v>
                </c:pt>
                <c:pt idx="1">
                  <c:v>0.15000000000000008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Jobs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Professionals</c:v>
                </c:pt>
                <c:pt idx="1">
                  <c:v>Skilled Labor</c:v>
                </c:pt>
                <c:pt idx="2">
                  <c:v>Unskilled Labor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Jobs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Professionals</c:v>
                </c:pt>
                <c:pt idx="1">
                  <c:v>Skilled Labor</c:v>
                </c:pt>
                <c:pt idx="2">
                  <c:v>Unskilled Labor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Jobs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Professionals</c:v>
                </c:pt>
                <c:pt idx="1">
                  <c:v>Skilled Labor</c:v>
                </c:pt>
                <c:pt idx="2">
                  <c:v>Unskilled Labor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Jobs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Professionals</c:v>
                </c:pt>
                <c:pt idx="1">
                  <c:v>Skilled Labor</c:v>
                </c:pt>
                <c:pt idx="2">
                  <c:v>Unskilled Labor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Jobs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Professionals</c:v>
                </c:pt>
                <c:pt idx="1">
                  <c:v>Skilled Labor</c:v>
                </c:pt>
                <c:pt idx="2">
                  <c:v>Unskilled Labor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65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Domain Knowledge</c:v>
                </c:pt>
                <c:pt idx="1">
                  <c:v>Soft Skills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0.75000000000000033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AEBE45-AACA-411E-8B82-AFB4EBC8DB72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3DA3B6-E61F-4491-974F-26A2A9027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F0DB9-DA57-4E12-940A-82D9B8DCFB8E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345D-1A9D-4C35-AD9D-D55860118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345D-1A9D-4C35-AD9D-D558601185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3EA12-BAF7-41D9-85C2-A217146984C1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899C2F-3D8F-4AC4-99E4-6F915C97E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Picture1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33400" y="5305926"/>
            <a:ext cx="1371600" cy="155207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438400" y="6248400"/>
            <a:ext cx="4800600" cy="46166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Monotype Corsiva" pitchFamily="66" charset="0"/>
              </a:rPr>
              <a:t>Northeast Alabama Community College</a:t>
            </a:r>
            <a:endParaRPr lang="en-US" sz="2400" dirty="0">
              <a:latin typeface="Monotype Corsiva" pitchFamily="66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ennamerm\Documents\Dropbox\ACCA\aTBBT_-_Sheldon_s_Best_Lines_Episode_4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620000" cy="2438399"/>
          </a:xfrm>
        </p:spPr>
        <p:txBody>
          <a:bodyPr/>
          <a:lstStyle/>
          <a:p>
            <a:r>
              <a:rPr lang="en-US" dirty="0" smtClean="0"/>
              <a:t>Soft Skills:</a:t>
            </a:r>
            <a:br>
              <a:rPr lang="en-US" dirty="0" smtClean="0"/>
            </a:br>
            <a:r>
              <a:rPr lang="en-US" sz="3600" dirty="0" smtClean="0"/>
              <a:t>Building a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781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Mike Kennamer</a:t>
            </a:r>
          </a:p>
          <a:p>
            <a:r>
              <a:rPr lang="en-US" dirty="0" smtClean="0"/>
              <a:t>Alabama Community College Association </a:t>
            </a:r>
          </a:p>
          <a:p>
            <a:r>
              <a:rPr lang="en-US" dirty="0" smtClean="0"/>
              <a:t>Annual Conference</a:t>
            </a:r>
          </a:p>
          <a:p>
            <a:r>
              <a:rPr lang="en-US" dirty="0" smtClean="0"/>
              <a:t>Birmingham, Alabama</a:t>
            </a:r>
          </a:p>
          <a:p>
            <a:r>
              <a:rPr lang="en-US" dirty="0" smtClean="0"/>
              <a:t>November 24,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Model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791200" y="1752600"/>
            <a:ext cx="3200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Academic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of academic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Technical skills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6" name="Picture 2" descr="C:\Users\kennamerm\AppData\Local\Microsoft\Windows\Temporary Internet Files\Content.IE5\MTSD2QV0\MC90038257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never taught soft skills in the past. Why is this an issue today?</a:t>
            </a:r>
            <a:endParaRPr lang="en-US" dirty="0"/>
          </a:p>
        </p:txBody>
      </p:sp>
      <p:pic>
        <p:nvPicPr>
          <p:cNvPr id="86020" name="Picture 4" descr="C:\Users\kennamerm\AppData\Local\Microsoft\Windows\Temporary Internet Files\Content.IE5\MTSD2QV0\MC9004455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1942602" cy="2334921"/>
          </a:xfrm>
          <a:prstGeom prst="rect">
            <a:avLst/>
          </a:prstGeom>
          <a:noFill/>
        </p:spPr>
      </p:pic>
      <p:pic>
        <p:nvPicPr>
          <p:cNvPr id="86021" name="Picture 5" descr="C:\Users\kennamerm\AppData\Local\Microsoft\Windows\Temporary Internet Files\Content.IE5\PSUW1AFM\MC9003579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282758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C:\Users\kennamerm\AppData\Local\Microsoft\Windows\Temporary Internet Files\Content.IE5\MTSD2QV0\MC9004455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5874" y="304801"/>
            <a:ext cx="1394727" cy="1676400"/>
          </a:xfrm>
          <a:prstGeom prst="rect">
            <a:avLst/>
          </a:prstGeom>
          <a:noFill/>
        </p:spPr>
      </p:pic>
      <p:pic>
        <p:nvPicPr>
          <p:cNvPr id="86021" name="Picture 5" descr="C:\Users\kennamerm\AppData\Local\Microsoft\Windows\Temporary Internet Files\Content.IE5\PSUW1AFM\MC9003579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228600"/>
            <a:ext cx="2262070" cy="2133600"/>
          </a:xfrm>
          <a:prstGeom prst="rect">
            <a:avLst/>
          </a:prstGeom>
          <a:noFill/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3810000" cy="32003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Sofa Culture</a:t>
            </a:r>
          </a:p>
          <a:p>
            <a:r>
              <a:rPr lang="en-US" dirty="0" smtClean="0"/>
              <a:t>Few real responsibilities</a:t>
            </a:r>
          </a:p>
          <a:p>
            <a:r>
              <a:rPr lang="en-US" dirty="0" smtClean="0"/>
              <a:t>Chores optional</a:t>
            </a:r>
          </a:p>
          <a:p>
            <a:endParaRPr lang="en-US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76800" y="2133600"/>
            <a:ext cx="38100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 Culture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Hard-working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Chores part of everyday life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C:\Users\kennamerm\AppData\Local\Microsoft\Windows\Temporary Internet Files\Content.IE5\MTSD2QV0\MC9004455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886200"/>
            <a:ext cx="632727" cy="760510"/>
          </a:xfrm>
          <a:prstGeom prst="rect">
            <a:avLst/>
          </a:prstGeom>
          <a:noFill/>
        </p:spPr>
      </p:pic>
      <p:pic>
        <p:nvPicPr>
          <p:cNvPr id="86021" name="Picture 5" descr="C:\Users\kennamerm\AppData\Local\Microsoft\Windows\Temporary Internet Files\Content.IE5\PSUW1AFM\MC9003579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814270" cy="768025"/>
          </a:xfrm>
          <a:prstGeom prst="rect">
            <a:avLst/>
          </a:prstGeom>
          <a:noFill/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33400" y="4572000"/>
            <a:ext cx="8229600" cy="838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1900                1950                2000    </a:t>
            </a:r>
          </a:p>
          <a:p>
            <a:endParaRPr lang="en-US" dirty="0" smtClean="0"/>
          </a:p>
        </p:txBody>
      </p:sp>
      <p:pic>
        <p:nvPicPr>
          <p:cNvPr id="8" name="Picture 5" descr="C:\Users\kennamerm\AppData\Local\Microsoft\Windows\Temporary Internet Files\Content.IE5\PSUW1AFM\MC9003579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00400"/>
            <a:ext cx="1500070" cy="1414876"/>
          </a:xfrm>
          <a:prstGeom prst="rect">
            <a:avLst/>
          </a:prstGeom>
          <a:noFill/>
        </p:spPr>
      </p:pic>
      <p:pic>
        <p:nvPicPr>
          <p:cNvPr id="9" name="Picture 5" descr="C:\Users\kennamerm\AppData\Local\Microsoft\Windows\Temporary Internet Files\Content.IE5\PSUW1AFM\MC9003579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3150741" cy="2971800"/>
          </a:xfrm>
          <a:prstGeom prst="rect">
            <a:avLst/>
          </a:prstGeom>
          <a:noFill/>
        </p:spPr>
      </p:pic>
      <p:pic>
        <p:nvPicPr>
          <p:cNvPr id="10" name="Picture 4" descr="C:\Users\kennamerm\AppData\Local\Microsoft\Windows\Temporary Internet Files\Content.IE5\MTSD2QV0\MC9004455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1648314" cy="1981200"/>
          </a:xfrm>
          <a:prstGeom prst="rect">
            <a:avLst/>
          </a:prstGeom>
          <a:noFill/>
        </p:spPr>
      </p:pic>
      <p:pic>
        <p:nvPicPr>
          <p:cNvPr id="11" name="Picture 4" descr="C:\Users\kennamerm\AppData\Local\Microsoft\Windows\Temporary Internet Files\Content.IE5\MTSD2QV0\MC9004455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2092091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Market in 1950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92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U.S. Department of Labor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Market in 1950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92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U.S. Department of Labor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411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40% of jobs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required domain expertise.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60% required nothing but work ethic.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Market in 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92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U.S. Department of Labor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Market in 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92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U.S. Department of Labor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411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85% of jobs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required domain expertise.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15% required nothing but work ethic.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Alabama HS 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44,751 high school graduates</a:t>
            </a:r>
          </a:p>
          <a:p>
            <a:r>
              <a:rPr lang="en-US" dirty="0" smtClean="0"/>
              <a:t>22,872 enrolled in public colleges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21,879 did not enroll/not reported/private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11,749 enrolled in public 2-year colleges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11,123 enrolled in public 4-year colleges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533400" y="3962400"/>
          <a:ext cx="822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914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ACHE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Term Success Depends on: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Soft Skills</a:t>
            </a:r>
          </a:p>
          <a:p>
            <a:r>
              <a:rPr lang="en-US" dirty="0" smtClean="0"/>
              <a:t>Teaching Soft Skills</a:t>
            </a:r>
          </a:p>
          <a:p>
            <a:r>
              <a:rPr lang="en-US" dirty="0" smtClean="0"/>
              <a:t>Measuring Soft Skills</a:t>
            </a:r>
          </a:p>
          <a:p>
            <a:r>
              <a:rPr lang="en-US" dirty="0" smtClean="0"/>
              <a:t>Rewarding Exemplary Soft Skills</a:t>
            </a:r>
          </a:p>
          <a:p>
            <a:r>
              <a:rPr lang="en-US" dirty="0" smtClean="0"/>
              <a:t>Best Practices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percent of people are fired because of: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Inadequate domain knowledge – 20%</a:t>
            </a:r>
          </a:p>
          <a:p>
            <a:r>
              <a:rPr lang="en-US" dirty="0" smtClean="0"/>
              <a:t>Inadequate soft skills – 80%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do we expend on each?</a:t>
            </a:r>
            <a:endParaRPr lang="en-US" dirty="0"/>
          </a:p>
        </p:txBody>
      </p:sp>
      <p:pic>
        <p:nvPicPr>
          <p:cNvPr id="84994" name="Picture 2" descr="C:\Users\kennamerm\AppData\Local\Microsoft\Windows\Temporary Internet Files\Content.IE5\MTSD2QV0\MC90038887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399"/>
            <a:ext cx="4495800" cy="4102445"/>
          </a:xfrm>
          <a:prstGeom prst="rect">
            <a:avLst/>
          </a:prstGeom>
          <a:noFill/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791200" y="1752600"/>
            <a:ext cx="3200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Effort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High emphasis in domain expertise.</a:t>
            </a:r>
          </a:p>
          <a:p>
            <a:r>
              <a:rPr lang="en-US" dirty="0" smtClean="0"/>
              <a:t>Lack of work ethic taught at home.</a:t>
            </a:r>
          </a:p>
          <a:p>
            <a:r>
              <a:rPr lang="en-US" dirty="0" smtClean="0"/>
              <a:t>Expanded commuting areas.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Leads to…</a:t>
            </a:r>
          </a:p>
          <a:p>
            <a:r>
              <a:rPr lang="en-US" dirty="0" smtClean="0"/>
              <a:t>High technical skill</a:t>
            </a:r>
          </a:p>
          <a:p>
            <a:r>
              <a:rPr lang="en-US" dirty="0" smtClean="0"/>
              <a:t>Low soft skill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 Perfect Storm</a:t>
            </a:r>
            <a:endParaRPr lang="en-US" dirty="0"/>
          </a:p>
        </p:txBody>
      </p:sp>
      <p:pic>
        <p:nvPicPr>
          <p:cNvPr id="1026" name="Picture 2" descr="C:\Users\kennamerm\AppData\Local\Microsoft\Windows\Temporary Internet Files\Content.IE5\D80X9MPM\MC9004417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5628">
            <a:off x="5309614" y="1423414"/>
            <a:ext cx="3863018" cy="3863018"/>
          </a:xfrm>
          <a:prstGeom prst="rect">
            <a:avLst/>
          </a:prstGeom>
          <a:noFill/>
        </p:spPr>
      </p:pic>
      <p:sp>
        <p:nvSpPr>
          <p:cNvPr id="1028" name="Cloud"/>
          <p:cNvSpPr>
            <a:spLocks noChangeAspect="1" noEditPoints="1" noChangeArrowheads="1"/>
          </p:cNvSpPr>
          <p:nvPr/>
        </p:nvSpPr>
        <p:spPr bwMode="auto">
          <a:xfrm>
            <a:off x="6553200" y="304800"/>
            <a:ext cx="2362200" cy="158300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“The soft skills piece is something we’ve been hearing from business and industry a good bit.” </a:t>
            </a:r>
          </a:p>
          <a:p>
            <a:r>
              <a:rPr lang="en-US" dirty="0" smtClean="0"/>
              <a:t>“…understanding you need to show up on time, knowing how to dress, knowing how to work in teams, knowing how to get along with others—those kinds of basic skills.” 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Dr. Mark Heinrich, Chancellor</a:t>
            </a:r>
          </a:p>
          <a:p>
            <a:pPr algn="r">
              <a:buNone/>
            </a:pPr>
            <a:r>
              <a:rPr lang="en-US" dirty="0" smtClean="0"/>
              <a:t>Alabama Community College System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Soft Skills 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“used as the top one or two criteria in deciding promotions.”</a:t>
            </a:r>
          </a:p>
          <a:p>
            <a:r>
              <a:rPr lang="en-US" dirty="0" smtClean="0"/>
              <a:t>“If there is a glass ceiling holding people back, this is it.”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Michael </a:t>
            </a:r>
            <a:r>
              <a:rPr lang="en-US" dirty="0" err="1" smtClean="0"/>
              <a:t>Stutzman</a:t>
            </a:r>
            <a:endParaRPr lang="en-US" dirty="0" smtClean="0"/>
          </a:p>
          <a:p>
            <a:pPr algn="r">
              <a:buNone/>
            </a:pPr>
            <a:r>
              <a:rPr lang="en-US" dirty="0" smtClean="0"/>
              <a:t>Rockwell Collins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Soft Skills 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“Each company looks for a different mix of skills and experience depending on the business it’s in. Yet it’s no longer enough to be a functional expert. To complement these unique core competencies, there are certain soft skills every company looks for in a potential hire.”</a:t>
            </a:r>
          </a:p>
          <a:p>
            <a:pPr algn="r">
              <a:buNone/>
            </a:pPr>
            <a:r>
              <a:rPr lang="en-US" dirty="0" smtClean="0"/>
              <a:t>Kate Lorenz</a:t>
            </a:r>
          </a:p>
          <a:p>
            <a:pPr algn="r">
              <a:buNone/>
            </a:pPr>
            <a:r>
              <a:rPr lang="en-US" dirty="0" smtClean="0"/>
              <a:t>AOL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Soft Skills 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You are really good at getting clients, and not so good at retaining them.</a:t>
            </a:r>
          </a:p>
          <a:p>
            <a:r>
              <a:rPr lang="en-US" dirty="0" smtClean="0"/>
              <a:t>You have lots of staff turnover .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err="1" smtClean="0"/>
              <a:t>Mindtools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probably have a soft skills gap if…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Soft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Can soft skills be taught?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Soft Skills</a:t>
            </a:r>
            <a:endParaRPr lang="en-US" dirty="0"/>
          </a:p>
        </p:txBody>
      </p:sp>
      <p:pic>
        <p:nvPicPr>
          <p:cNvPr id="87042" name="Picture 2" descr="C:\Users\kennamerm\Desktop\training customer 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66299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Soft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Model appropriate behavior.</a:t>
            </a:r>
          </a:p>
          <a:p>
            <a:r>
              <a:rPr lang="en-US" dirty="0" smtClean="0"/>
              <a:t>Teachable moments.</a:t>
            </a:r>
          </a:p>
          <a:p>
            <a:r>
              <a:rPr lang="en-US" dirty="0" smtClean="0"/>
              <a:t>Give students realistic expectations.</a:t>
            </a:r>
          </a:p>
          <a:p>
            <a:r>
              <a:rPr lang="en-US" dirty="0" smtClean="0"/>
              <a:t>Be consistent.</a:t>
            </a:r>
          </a:p>
          <a:p>
            <a:r>
              <a:rPr lang="en-US" dirty="0" smtClean="0"/>
              <a:t>Make soft skills an integral part of the curriculum, and the culture.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What work skills are needed?</a:t>
            </a:r>
            <a:endParaRPr lang="en-US" dirty="0"/>
          </a:p>
        </p:txBody>
      </p:sp>
      <p:pic>
        <p:nvPicPr>
          <p:cNvPr id="2050" name="Picture 2" descr="http://www.worldtreesoftware.com/lab/html5Demo/images/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4714875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Teaching Soft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Clean work area before leaving each day.</a:t>
            </a:r>
          </a:p>
          <a:p>
            <a:r>
              <a:rPr lang="en-US" dirty="0" smtClean="0"/>
              <a:t>Expect students to arrive on time and leave only after class is dismissed.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WKO 106 – Workplace Skills</a:t>
            </a:r>
            <a:endParaRPr lang="en-US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3610536" cy="498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NACC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All CER and AAS students (with exception of RN and PN) are required to take WKO 106 in their next to last term.</a:t>
            </a:r>
          </a:p>
          <a:p>
            <a:r>
              <a:rPr lang="en-US" dirty="0" smtClean="0"/>
              <a:t>Includes </a:t>
            </a:r>
            <a:r>
              <a:rPr lang="en-US" dirty="0" err="1" smtClean="0"/>
              <a:t>WorkKeys</a:t>
            </a:r>
            <a:r>
              <a:rPr lang="en-US" dirty="0" smtClean="0"/>
              <a:t>, Career Readiness Certificate, and OSHA 10 Hour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0422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6543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95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Career Pathways Guide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Soft Skills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How are soft skills measured or assessed?</a:t>
            </a:r>
          </a:p>
          <a:p>
            <a:r>
              <a:rPr lang="en-US" dirty="0" smtClean="0"/>
              <a:t>What sets apart an exemplary student?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Workplace Readiness Certification (WRC)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Sets expectations</a:t>
            </a:r>
          </a:p>
          <a:p>
            <a:r>
              <a:rPr lang="en-US" dirty="0" smtClean="0"/>
              <a:t>Rewards exemplary soft skills</a:t>
            </a:r>
          </a:p>
          <a:p>
            <a:r>
              <a:rPr lang="en-US" dirty="0" smtClean="0"/>
              <a:t>Provides industry-recognized certification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43148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2600325"/>
            <a:ext cx="60102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599"/>
            <a:ext cx="7848600" cy="24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7950342" cy="12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64" y="1981201"/>
            <a:ext cx="7946936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What work skills are needed?</a:t>
            </a:r>
            <a:endParaRPr lang="en-US" dirty="0"/>
          </a:p>
        </p:txBody>
      </p:sp>
      <p:pic>
        <p:nvPicPr>
          <p:cNvPr id="2050" name="Picture 2" descr="http://www.worldtreesoftware.com/lab/html5Demo/images/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2581275" cy="1835574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3657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Domain Expertise </a:t>
            </a:r>
          </a:p>
          <a:p>
            <a:r>
              <a:rPr lang="en-US" dirty="0" smtClean="0"/>
              <a:t>Authority in a particular area or topic</a:t>
            </a:r>
          </a:p>
          <a:p>
            <a:r>
              <a:rPr lang="en-US" dirty="0" smtClean="0"/>
              <a:t>Subject matter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610600" cy="85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057400"/>
            <a:ext cx="859566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2743200"/>
            <a:ext cx="7924801" cy="154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752600"/>
            <a:ext cx="7946939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8609426" cy="12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610600" cy="101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743201"/>
            <a:ext cx="8610600" cy="11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59566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743200"/>
            <a:ext cx="8610600" cy="125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59566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kennamerm\pictures\LOGOS\Passport to Success Cover copy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WRC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Minimum of 36 points on a soft skills evaluation AND a grade of A or B in at least six classes.</a:t>
            </a:r>
          </a:p>
          <a:p>
            <a:r>
              <a:rPr lang="en-US" dirty="0" smtClean="0"/>
              <a:t>Instructor signs off on Passport (No instructor may sign more than twice)</a:t>
            </a:r>
          </a:p>
          <a:p>
            <a:r>
              <a:rPr lang="en-US" dirty="0" smtClean="0"/>
              <a:t>Submit Passport to Office of Workforce Development where a WRC will be awarded.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66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WRC front</a:t>
            </a: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679" y="228600"/>
            <a:ext cx="71854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743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WRC back</a:t>
            </a:r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710" y="304800"/>
            <a:ext cx="70448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What work skills are needed?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3657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Soft Skills</a:t>
            </a:r>
          </a:p>
          <a:p>
            <a:r>
              <a:rPr lang="en-US" dirty="0" smtClean="0"/>
              <a:t>Personal qualities, habits, attitudes and social graces that make someone a good employee.</a:t>
            </a:r>
          </a:p>
          <a:p>
            <a:r>
              <a:rPr lang="en-US" dirty="0" smtClean="0"/>
              <a:t>Being part of a team</a:t>
            </a:r>
          </a:p>
        </p:txBody>
      </p:sp>
      <p:pic>
        <p:nvPicPr>
          <p:cNvPr id="79874" name="Picture 2" descr="http://t0.gstatic.com/images?q=tbn:ANd9GcSflTlDLc29wcOXmzMyMzsynrW_8-y7dI4AjopJaecexvzqlH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2732049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752600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Integrate soft skills into the culture of the college.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752600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Integrate soft skills into the culture of the college.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</a:t>
            </a:r>
            <a:r>
              <a:rPr lang="en-US" sz="3200" dirty="0" smtClean="0">
                <a:solidFill>
                  <a:srgbClr val="FFFF00"/>
                </a:solidFill>
              </a:rPr>
              <a:t>t and recognition of local business and industry.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771525"/>
            <a:ext cx="38576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752600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Integrate soft skills into the culture of the college.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</a:t>
            </a:r>
            <a:r>
              <a:rPr lang="en-US" sz="3200" dirty="0" smtClean="0"/>
              <a:t>t and recognition of local business and industry.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Uphold standards.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09600" y="1752600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Integrate soft skills into the culture of the college.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</a:t>
            </a:r>
            <a:r>
              <a:rPr lang="en-US" sz="3200" dirty="0" smtClean="0"/>
              <a:t>t and recognition of local business and industry.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Uphold standards.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hear about soft skills in every class.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Culture…Next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Provide learning objects for instructors to use.</a:t>
            </a:r>
          </a:p>
          <a:p>
            <a:r>
              <a:rPr lang="en-US" dirty="0" smtClean="0"/>
              <a:t>Continue to provide professional development opportunities for instructors.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2005013"/>
            <a:ext cx="22574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hamas 2013_2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0600"/>
            <a:ext cx="9144000" cy="60950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334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Mike Kennamer</a:t>
            </a:r>
          </a:p>
          <a:p>
            <a:r>
              <a:rPr lang="en-US" sz="2400" dirty="0" smtClean="0"/>
              <a:t>kennamerm@nacc.edu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27396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most important </a:t>
            </a:r>
            <a:br>
              <a:rPr lang="en-US" dirty="0" smtClean="0"/>
            </a:br>
            <a:r>
              <a:rPr lang="en-US" dirty="0" smtClean="0"/>
              <a:t>work skills?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what proportion do we need </a:t>
            </a:r>
            <a:br>
              <a:rPr lang="en-US" dirty="0" smtClean="0"/>
            </a:br>
            <a:r>
              <a:rPr lang="en-US" dirty="0" smtClean="0"/>
              <a:t>these skills?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524000"/>
          <a:ext cx="60960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TBBT_-_Sheldon_s_Best_Lines_Episode_4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06838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13598</TotalTime>
  <Words>865</Words>
  <Application>Microsoft Office PowerPoint</Application>
  <PresentationFormat>On-screen Show (4:3)</PresentationFormat>
  <Paragraphs>149</Paragraphs>
  <Slides>57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Monotype Corsiva</vt:lpstr>
      <vt:lpstr>Office Theme</vt:lpstr>
      <vt:lpstr>Soft Skills: Building a Culture</vt:lpstr>
      <vt:lpstr>Outline</vt:lpstr>
      <vt:lpstr>What work skills are needed?</vt:lpstr>
      <vt:lpstr>What work skills are needed?</vt:lpstr>
      <vt:lpstr>What work skills are needed?</vt:lpstr>
      <vt:lpstr>Definition</vt:lpstr>
      <vt:lpstr>What are the most important  work skills?</vt:lpstr>
      <vt:lpstr>In what proportion do we need  these skills?</vt:lpstr>
      <vt:lpstr>PowerPoint Presentation</vt:lpstr>
      <vt:lpstr>Traditional Model</vt:lpstr>
      <vt:lpstr>We never taught soft skills in the past. Why is this an issue today?</vt:lpstr>
      <vt:lpstr>PowerPoint Presentation</vt:lpstr>
      <vt:lpstr>PowerPoint Presentation</vt:lpstr>
      <vt:lpstr>Job Market in 1950</vt:lpstr>
      <vt:lpstr>Job Market in 1950</vt:lpstr>
      <vt:lpstr>Job Market in 2010</vt:lpstr>
      <vt:lpstr>Job Market in 2010</vt:lpstr>
      <vt:lpstr>2013 Alabama HS Graduates</vt:lpstr>
      <vt:lpstr>Long Term Success Depends on:</vt:lpstr>
      <vt:lpstr>What percent of people are fired because of:</vt:lpstr>
      <vt:lpstr>How much do we expend on each?</vt:lpstr>
      <vt:lpstr>A Perfect Storm</vt:lpstr>
      <vt:lpstr>Soft Skills Gap</vt:lpstr>
      <vt:lpstr>Soft Skills Gap</vt:lpstr>
      <vt:lpstr>Soft Skills Gap</vt:lpstr>
      <vt:lpstr>You probably have a soft skills gap if…</vt:lpstr>
      <vt:lpstr>Teaching Soft Skills</vt:lpstr>
      <vt:lpstr>Teaching Soft Skills</vt:lpstr>
      <vt:lpstr>Teaching Soft Skills</vt:lpstr>
      <vt:lpstr>Examples of Teaching Soft Skills</vt:lpstr>
      <vt:lpstr>WKO 106 – Workplace Skills</vt:lpstr>
      <vt:lpstr>NACC Requirements</vt:lpstr>
      <vt:lpstr>Career Pathways Guide</vt:lpstr>
      <vt:lpstr>Measuring Soft Skills</vt:lpstr>
      <vt:lpstr>Workplace Readiness Certification (WRC)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WRC Requirements</vt:lpstr>
      <vt:lpstr>PowerPoint Presentation</vt:lpstr>
      <vt:lpstr>PowerPoint Presentation</vt:lpstr>
      <vt:lpstr>Keys to Success</vt:lpstr>
      <vt:lpstr>Keys to Success</vt:lpstr>
      <vt:lpstr>Keys to Success</vt:lpstr>
      <vt:lpstr>PowerPoint Presentation</vt:lpstr>
      <vt:lpstr>Keys to Success</vt:lpstr>
      <vt:lpstr>Keys to Success</vt:lpstr>
      <vt:lpstr>Building a Culture…Next Steps</vt:lpstr>
      <vt:lpstr>Resources</vt:lpstr>
      <vt:lpstr>Questions…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carroln</dc:creator>
  <cp:lastModifiedBy>Ted Davis</cp:lastModifiedBy>
  <cp:revision>92</cp:revision>
  <dcterms:created xsi:type="dcterms:W3CDTF">2010-11-30T17:36:42Z</dcterms:created>
  <dcterms:modified xsi:type="dcterms:W3CDTF">2014-12-04T20:24:51Z</dcterms:modified>
</cp:coreProperties>
</file>