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62"/>
  </p:notesMasterIdLst>
  <p:sldIdLst>
    <p:sldId id="256" r:id="rId2"/>
    <p:sldId id="257" r:id="rId3"/>
    <p:sldId id="258" r:id="rId4"/>
    <p:sldId id="327" r:id="rId5"/>
    <p:sldId id="328" r:id="rId6"/>
    <p:sldId id="259" r:id="rId7"/>
    <p:sldId id="329" r:id="rId8"/>
    <p:sldId id="330" r:id="rId9"/>
    <p:sldId id="319" r:id="rId10"/>
    <p:sldId id="320" r:id="rId11"/>
    <p:sldId id="318" r:id="rId12"/>
    <p:sldId id="298" r:id="rId13"/>
    <p:sldId id="301" r:id="rId14"/>
    <p:sldId id="321" r:id="rId15"/>
    <p:sldId id="323" r:id="rId16"/>
    <p:sldId id="324" r:id="rId17"/>
    <p:sldId id="325" r:id="rId18"/>
    <p:sldId id="326" r:id="rId19"/>
    <p:sldId id="308" r:id="rId20"/>
    <p:sldId id="314" r:id="rId21"/>
    <p:sldId id="340" r:id="rId22"/>
    <p:sldId id="358" r:id="rId23"/>
    <p:sldId id="261" r:id="rId24"/>
    <p:sldId id="263" r:id="rId25"/>
    <p:sldId id="262" r:id="rId26"/>
    <p:sldId id="331" r:id="rId27"/>
    <p:sldId id="332" r:id="rId28"/>
    <p:sldId id="302" r:id="rId29"/>
    <p:sldId id="317" r:id="rId30"/>
    <p:sldId id="333" r:id="rId31"/>
    <p:sldId id="294" r:id="rId32"/>
    <p:sldId id="264" r:id="rId33"/>
    <p:sldId id="315" r:id="rId34"/>
    <p:sldId id="334" r:id="rId35"/>
    <p:sldId id="316" r:id="rId36"/>
    <p:sldId id="268" r:id="rId37"/>
    <p:sldId id="335" r:id="rId38"/>
    <p:sldId id="344" r:id="rId39"/>
    <p:sldId id="336" r:id="rId40"/>
    <p:sldId id="297" r:id="rId41"/>
    <p:sldId id="337" r:id="rId42"/>
    <p:sldId id="338" r:id="rId43"/>
    <p:sldId id="347" r:id="rId44"/>
    <p:sldId id="350" r:id="rId45"/>
    <p:sldId id="348" r:id="rId46"/>
    <p:sldId id="349" r:id="rId47"/>
    <p:sldId id="322" r:id="rId48"/>
    <p:sldId id="339" r:id="rId49"/>
    <p:sldId id="310" r:id="rId50"/>
    <p:sldId id="346" r:id="rId51"/>
    <p:sldId id="345" r:id="rId52"/>
    <p:sldId id="341" r:id="rId53"/>
    <p:sldId id="342" r:id="rId54"/>
    <p:sldId id="353" r:id="rId55"/>
    <p:sldId id="354" r:id="rId56"/>
    <p:sldId id="355" r:id="rId57"/>
    <p:sldId id="356" r:id="rId58"/>
    <p:sldId id="352" r:id="rId59"/>
    <p:sldId id="357" r:id="rId60"/>
    <p:sldId id="359"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156"/>
  </p:normalViewPr>
  <p:slideViewPr>
    <p:cSldViewPr snapToGrid="0" snapToObjects="1">
      <p:cViewPr varScale="1">
        <p:scale>
          <a:sx n="73" d="100"/>
          <a:sy n="73" d="100"/>
        </p:scale>
        <p:origin x="1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9.png"/><Relationship Id="rId7" Type="http://schemas.openxmlformats.org/officeDocument/2006/relationships/image" Target="../media/image10.png"/><Relationship Id="rId12" Type="http://schemas.openxmlformats.org/officeDocument/2006/relationships/image" Target="../media/image66.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5.png"/><Relationship Id="rId5" Type="http://schemas.openxmlformats.org/officeDocument/2006/relationships/image" Target="../media/image61.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svg"/></Relationships>
</file>

<file path=ppt/diagrams/_rels/data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9.png"/><Relationship Id="rId7" Type="http://schemas.openxmlformats.org/officeDocument/2006/relationships/image" Target="../media/image10.png"/><Relationship Id="rId12" Type="http://schemas.openxmlformats.org/officeDocument/2006/relationships/image" Target="../media/image66.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5.png"/><Relationship Id="rId5" Type="http://schemas.openxmlformats.org/officeDocument/2006/relationships/image" Target="../media/image61.png"/><Relationship Id="rId10" Type="http://schemas.openxmlformats.org/officeDocument/2006/relationships/image" Target="../media/image64.svg"/><Relationship Id="rId4" Type="http://schemas.openxmlformats.org/officeDocument/2006/relationships/image" Target="../media/image60.svg"/><Relationship Id="rId9" Type="http://schemas.openxmlformats.org/officeDocument/2006/relationships/image" Target="../media/image6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6B79F-A73C-44FA-A7BC-87B200982BEA}"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2DEA92FF-FF49-4D67-A862-62EC106E4E4B}">
      <dgm:prSet/>
      <dgm:spPr/>
      <dgm:t>
        <a:bodyPr/>
        <a:lstStyle/>
        <a:p>
          <a:r>
            <a:rPr lang="en-US" baseline="0" dirty="0"/>
            <a:t>Workforce Initiative Task Force</a:t>
          </a:r>
          <a:endParaRPr lang="en-US" dirty="0"/>
        </a:p>
      </dgm:t>
    </dgm:pt>
    <dgm:pt modelId="{E133B15B-CA3B-4EC5-B9AF-2343172E3F52}" type="parTrans" cxnId="{FDA85047-2B90-4D41-AA6D-8048E6417FAE}">
      <dgm:prSet/>
      <dgm:spPr/>
      <dgm:t>
        <a:bodyPr/>
        <a:lstStyle/>
        <a:p>
          <a:endParaRPr lang="en-US"/>
        </a:p>
      </dgm:t>
    </dgm:pt>
    <dgm:pt modelId="{F83EC958-BE2C-4EF5-B60C-978617B36DE1}" type="sibTrans" cxnId="{FDA85047-2B90-4D41-AA6D-8048E6417FAE}">
      <dgm:prSet/>
      <dgm:spPr/>
      <dgm:t>
        <a:bodyPr/>
        <a:lstStyle/>
        <a:p>
          <a:endParaRPr lang="en-US"/>
        </a:p>
      </dgm:t>
    </dgm:pt>
    <dgm:pt modelId="{E7B1D916-76A5-4E45-8C7F-3297B2B91753}">
      <dgm:prSet/>
      <dgm:spPr/>
      <dgm:t>
        <a:bodyPr/>
        <a:lstStyle/>
        <a:p>
          <a:r>
            <a:rPr lang="en-US" baseline="0" dirty="0"/>
            <a:t>Executive Order on Apprenticeship Expansion</a:t>
          </a:r>
          <a:endParaRPr lang="en-US" dirty="0"/>
        </a:p>
      </dgm:t>
    </dgm:pt>
    <dgm:pt modelId="{33D0326C-E763-41DC-BCA2-CD5E081178FA}" type="parTrans" cxnId="{E611DB7F-E886-4FE2-9BC0-A572DE507AEA}">
      <dgm:prSet/>
      <dgm:spPr/>
      <dgm:t>
        <a:bodyPr/>
        <a:lstStyle/>
        <a:p>
          <a:endParaRPr lang="en-US"/>
        </a:p>
      </dgm:t>
    </dgm:pt>
    <dgm:pt modelId="{5A04AE33-7B29-4523-A563-5644960BF141}" type="sibTrans" cxnId="{E611DB7F-E886-4FE2-9BC0-A572DE507AEA}">
      <dgm:prSet/>
      <dgm:spPr/>
      <dgm:t>
        <a:bodyPr/>
        <a:lstStyle/>
        <a:p>
          <a:endParaRPr lang="en-US"/>
        </a:p>
      </dgm:t>
    </dgm:pt>
    <dgm:pt modelId="{DC1ED503-836E-457C-B1D5-2A0EF45DD533}">
      <dgm:prSet/>
      <dgm:spPr/>
      <dgm:t>
        <a:bodyPr/>
        <a:lstStyle/>
        <a:p>
          <a:r>
            <a:rPr lang="en-US" baseline="0" dirty="0"/>
            <a:t>Expanding Workforce Incentives in all States</a:t>
          </a:r>
          <a:endParaRPr lang="en-US" dirty="0"/>
        </a:p>
      </dgm:t>
    </dgm:pt>
    <dgm:pt modelId="{41A2788A-0E1E-4873-BE6E-E8AF07A17926}" type="parTrans" cxnId="{E8109264-DAFF-472F-874A-0C7373712515}">
      <dgm:prSet/>
      <dgm:spPr/>
      <dgm:t>
        <a:bodyPr/>
        <a:lstStyle/>
        <a:p>
          <a:endParaRPr lang="en-US"/>
        </a:p>
      </dgm:t>
    </dgm:pt>
    <dgm:pt modelId="{C8CBD6F3-71D2-4773-BF7A-4CF426DF45BB}" type="sibTrans" cxnId="{E8109264-DAFF-472F-874A-0C7373712515}">
      <dgm:prSet/>
      <dgm:spPr/>
      <dgm:t>
        <a:bodyPr/>
        <a:lstStyle/>
        <a:p>
          <a:endParaRPr lang="en-US"/>
        </a:p>
      </dgm:t>
    </dgm:pt>
    <dgm:pt modelId="{ACE996B1-E141-4B5E-9904-197E24620E12}">
      <dgm:prSet/>
      <dgm:spPr/>
      <dgm:t>
        <a:bodyPr/>
        <a:lstStyle/>
        <a:p>
          <a:r>
            <a:rPr lang="en-US" baseline="0" dirty="0"/>
            <a:t>State Integration of Industry-Recognized Apprenticeship Programs</a:t>
          </a:r>
          <a:endParaRPr lang="en-US" dirty="0"/>
        </a:p>
      </dgm:t>
    </dgm:pt>
    <dgm:pt modelId="{AC921964-6400-4730-B9A4-744262351AB2}" type="parTrans" cxnId="{E38511EE-501C-43D2-8BF9-7583DE629B18}">
      <dgm:prSet/>
      <dgm:spPr/>
      <dgm:t>
        <a:bodyPr/>
        <a:lstStyle/>
        <a:p>
          <a:endParaRPr lang="en-US"/>
        </a:p>
      </dgm:t>
    </dgm:pt>
    <dgm:pt modelId="{522217F0-E19C-4FF8-835F-379D8F8DF811}" type="sibTrans" cxnId="{E38511EE-501C-43D2-8BF9-7583DE629B18}">
      <dgm:prSet/>
      <dgm:spPr/>
      <dgm:t>
        <a:bodyPr/>
        <a:lstStyle/>
        <a:p>
          <a:endParaRPr lang="en-US"/>
        </a:p>
      </dgm:t>
    </dgm:pt>
    <dgm:pt modelId="{C4FAF483-63B4-4CF4-81F3-CF567607F041}">
      <dgm:prSet/>
      <dgm:spPr/>
      <dgm:t>
        <a:bodyPr/>
        <a:lstStyle/>
        <a:p>
          <a:r>
            <a:rPr lang="en-US" baseline="0"/>
            <a:t>Blending Federal Workforce Development Funding Streams</a:t>
          </a:r>
          <a:endParaRPr lang="en-US"/>
        </a:p>
      </dgm:t>
    </dgm:pt>
    <dgm:pt modelId="{642EA468-7439-4156-B226-61624FF66AE0}" type="parTrans" cxnId="{E77E7DB7-3838-44AE-A2B3-7DEB8584C915}">
      <dgm:prSet/>
      <dgm:spPr/>
      <dgm:t>
        <a:bodyPr/>
        <a:lstStyle/>
        <a:p>
          <a:endParaRPr lang="en-US"/>
        </a:p>
      </dgm:t>
    </dgm:pt>
    <dgm:pt modelId="{B4899A69-3A03-428A-8B64-3CC2C2EF31E6}" type="sibTrans" cxnId="{E77E7DB7-3838-44AE-A2B3-7DEB8584C915}">
      <dgm:prSet/>
      <dgm:spPr/>
      <dgm:t>
        <a:bodyPr/>
        <a:lstStyle/>
        <a:p>
          <a:endParaRPr lang="en-US"/>
        </a:p>
      </dgm:t>
    </dgm:pt>
    <dgm:pt modelId="{4E83E923-999E-4DEC-8221-9C21AC41FE33}">
      <dgm:prSet/>
      <dgm:spPr/>
      <dgm:t>
        <a:bodyPr/>
        <a:lstStyle/>
        <a:p>
          <a:r>
            <a:rPr lang="en-US"/>
            <a:t>Special Populations are given better access to workforce incentives</a:t>
          </a:r>
          <a:endParaRPr lang="en-US" dirty="0"/>
        </a:p>
      </dgm:t>
    </dgm:pt>
    <dgm:pt modelId="{170976F2-EB37-44D1-8134-7D8F24505936}" type="parTrans" cxnId="{846E8B97-4C0B-4843-9913-98BA663C76EF}">
      <dgm:prSet/>
      <dgm:spPr/>
      <dgm:t>
        <a:bodyPr/>
        <a:lstStyle/>
        <a:p>
          <a:endParaRPr lang="en-US"/>
        </a:p>
      </dgm:t>
    </dgm:pt>
    <dgm:pt modelId="{3EE2D07A-3BC7-4E5A-8820-1BC24158B42A}" type="sibTrans" cxnId="{846E8B97-4C0B-4843-9913-98BA663C76EF}">
      <dgm:prSet/>
      <dgm:spPr/>
      <dgm:t>
        <a:bodyPr/>
        <a:lstStyle/>
        <a:p>
          <a:endParaRPr lang="en-US"/>
        </a:p>
      </dgm:t>
    </dgm:pt>
    <dgm:pt modelId="{4E449CCC-C8D4-49E7-A276-2AF8B4194FD4}">
      <dgm:prSet/>
      <dgm:spPr/>
      <dgm:t>
        <a:bodyPr/>
        <a:lstStyle/>
        <a:p>
          <a:r>
            <a:rPr lang="en-US"/>
            <a:t>Department of Labor</a:t>
          </a:r>
        </a:p>
      </dgm:t>
    </dgm:pt>
    <dgm:pt modelId="{244CB38A-ED43-4B2E-B164-E9F8E31FB2A8}" type="parTrans" cxnId="{3BB27F05-56B9-4D2E-8425-B514CCA60F5D}">
      <dgm:prSet/>
      <dgm:spPr/>
      <dgm:t>
        <a:bodyPr/>
        <a:lstStyle/>
        <a:p>
          <a:endParaRPr lang="en-US"/>
        </a:p>
      </dgm:t>
    </dgm:pt>
    <dgm:pt modelId="{D9C3E563-485A-4912-AFD0-9FDEF4D1DC97}" type="sibTrans" cxnId="{3BB27F05-56B9-4D2E-8425-B514CCA60F5D}">
      <dgm:prSet/>
      <dgm:spPr/>
      <dgm:t>
        <a:bodyPr/>
        <a:lstStyle/>
        <a:p>
          <a:endParaRPr lang="en-US"/>
        </a:p>
      </dgm:t>
    </dgm:pt>
    <dgm:pt modelId="{EE2B6E3A-3C8E-E840-BC87-7567F60099F9}">
      <dgm:prSet/>
      <dgm:spPr/>
      <dgm:t>
        <a:bodyPr/>
        <a:lstStyle/>
        <a:p>
          <a:r>
            <a:rPr lang="en-US"/>
            <a:t>Department of Commerce</a:t>
          </a:r>
        </a:p>
      </dgm:t>
    </dgm:pt>
    <dgm:pt modelId="{C5FD91AB-5B90-C643-9C1B-417E1B112945}" type="parTrans" cxnId="{B56C600A-9441-AD4A-B101-D03C3DB0F60B}">
      <dgm:prSet/>
      <dgm:spPr/>
      <dgm:t>
        <a:bodyPr/>
        <a:lstStyle/>
        <a:p>
          <a:endParaRPr lang="en-US"/>
        </a:p>
      </dgm:t>
    </dgm:pt>
    <dgm:pt modelId="{D9B74002-BAB4-A449-AF88-48B0E20F2D05}" type="sibTrans" cxnId="{B56C600A-9441-AD4A-B101-D03C3DB0F60B}">
      <dgm:prSet/>
      <dgm:spPr/>
      <dgm:t>
        <a:bodyPr/>
        <a:lstStyle/>
        <a:p>
          <a:endParaRPr lang="en-US"/>
        </a:p>
      </dgm:t>
    </dgm:pt>
    <dgm:pt modelId="{2A7FE41D-6B4F-3946-BF6F-2013BC7B164F}">
      <dgm:prSet/>
      <dgm:spPr/>
      <dgm:t>
        <a:bodyPr/>
        <a:lstStyle/>
        <a:p>
          <a:r>
            <a:rPr lang="en-US" dirty="0"/>
            <a:t>Education</a:t>
          </a:r>
        </a:p>
        <a:p>
          <a:r>
            <a:rPr lang="en-US" dirty="0"/>
            <a:t>(Secondary, Postsecondary, and Adult)</a:t>
          </a:r>
        </a:p>
      </dgm:t>
    </dgm:pt>
    <dgm:pt modelId="{61A1F2C1-7AA8-564E-8ECD-97B480F072EB}" type="parTrans" cxnId="{D964D410-E9D9-C449-B608-0D2C3F11CF16}">
      <dgm:prSet/>
      <dgm:spPr/>
      <dgm:t>
        <a:bodyPr/>
        <a:lstStyle/>
        <a:p>
          <a:endParaRPr lang="en-US"/>
        </a:p>
      </dgm:t>
    </dgm:pt>
    <dgm:pt modelId="{BD9FEE59-18A5-A84C-BF65-B0944D5A72A4}" type="sibTrans" cxnId="{D964D410-E9D9-C449-B608-0D2C3F11CF16}">
      <dgm:prSet/>
      <dgm:spPr/>
      <dgm:t>
        <a:bodyPr/>
        <a:lstStyle/>
        <a:p>
          <a:endParaRPr lang="en-US"/>
        </a:p>
      </dgm:t>
    </dgm:pt>
    <dgm:pt modelId="{B01664C8-C59B-634C-A553-BF2FF4367E30}" type="pres">
      <dgm:prSet presAssocID="{04D6B79F-A73C-44FA-A7BC-87B200982BEA}" presName="diagram" presStyleCnt="0">
        <dgm:presLayoutVars>
          <dgm:dir/>
          <dgm:resizeHandles val="exact"/>
        </dgm:presLayoutVars>
      </dgm:prSet>
      <dgm:spPr/>
    </dgm:pt>
    <dgm:pt modelId="{66E8212E-C1F6-974C-B9EC-F53AA659976A}" type="pres">
      <dgm:prSet presAssocID="{2DEA92FF-FF49-4D67-A862-62EC106E4E4B}" presName="node" presStyleLbl="node1" presStyleIdx="0" presStyleCnt="9">
        <dgm:presLayoutVars>
          <dgm:bulletEnabled val="1"/>
        </dgm:presLayoutVars>
      </dgm:prSet>
      <dgm:spPr/>
    </dgm:pt>
    <dgm:pt modelId="{5C0AC407-4472-534C-8F01-093D757B1366}" type="pres">
      <dgm:prSet presAssocID="{F83EC958-BE2C-4EF5-B60C-978617B36DE1}" presName="sibTrans" presStyleCnt="0"/>
      <dgm:spPr/>
    </dgm:pt>
    <dgm:pt modelId="{49523756-E44A-8144-806F-532C8422E28E}" type="pres">
      <dgm:prSet presAssocID="{E7B1D916-76A5-4E45-8C7F-3297B2B91753}" presName="node" presStyleLbl="node1" presStyleIdx="1" presStyleCnt="9">
        <dgm:presLayoutVars>
          <dgm:bulletEnabled val="1"/>
        </dgm:presLayoutVars>
      </dgm:prSet>
      <dgm:spPr/>
    </dgm:pt>
    <dgm:pt modelId="{75E95A01-EA25-F043-872B-42DFA82D68D9}" type="pres">
      <dgm:prSet presAssocID="{5A04AE33-7B29-4523-A563-5644960BF141}" presName="sibTrans" presStyleCnt="0"/>
      <dgm:spPr/>
    </dgm:pt>
    <dgm:pt modelId="{910A8738-545D-AF40-9EAC-BAAA016041CE}" type="pres">
      <dgm:prSet presAssocID="{DC1ED503-836E-457C-B1D5-2A0EF45DD533}" presName="node" presStyleLbl="node1" presStyleIdx="2" presStyleCnt="9">
        <dgm:presLayoutVars>
          <dgm:bulletEnabled val="1"/>
        </dgm:presLayoutVars>
      </dgm:prSet>
      <dgm:spPr/>
    </dgm:pt>
    <dgm:pt modelId="{7A54AE50-42D8-8745-95E6-C7ECE5B09132}" type="pres">
      <dgm:prSet presAssocID="{C8CBD6F3-71D2-4773-BF7A-4CF426DF45BB}" presName="sibTrans" presStyleCnt="0"/>
      <dgm:spPr/>
    </dgm:pt>
    <dgm:pt modelId="{696A3D15-2A33-8C4A-BEF6-A1ED937A1747}" type="pres">
      <dgm:prSet presAssocID="{ACE996B1-E141-4B5E-9904-197E24620E12}" presName="node" presStyleLbl="node1" presStyleIdx="3" presStyleCnt="9">
        <dgm:presLayoutVars>
          <dgm:bulletEnabled val="1"/>
        </dgm:presLayoutVars>
      </dgm:prSet>
      <dgm:spPr/>
    </dgm:pt>
    <dgm:pt modelId="{D3BA9F6E-E2E3-0F4D-8A9B-944AEB73CAA3}" type="pres">
      <dgm:prSet presAssocID="{522217F0-E19C-4FF8-835F-379D8F8DF811}" presName="sibTrans" presStyleCnt="0"/>
      <dgm:spPr/>
    </dgm:pt>
    <dgm:pt modelId="{0C1B2F52-4FE8-D342-8AD1-C510A3B225B1}" type="pres">
      <dgm:prSet presAssocID="{C4FAF483-63B4-4CF4-81F3-CF567607F041}" presName="node" presStyleLbl="node1" presStyleIdx="4" presStyleCnt="9">
        <dgm:presLayoutVars>
          <dgm:bulletEnabled val="1"/>
        </dgm:presLayoutVars>
      </dgm:prSet>
      <dgm:spPr/>
    </dgm:pt>
    <dgm:pt modelId="{D61C02BD-0223-684B-910C-0CC19BC56438}" type="pres">
      <dgm:prSet presAssocID="{B4899A69-3A03-428A-8B64-3CC2C2EF31E6}" presName="sibTrans" presStyleCnt="0"/>
      <dgm:spPr/>
    </dgm:pt>
    <dgm:pt modelId="{E293C6B9-7F59-DC47-BC9E-31C76186CC42}" type="pres">
      <dgm:prSet presAssocID="{4E83E923-999E-4DEC-8221-9C21AC41FE33}" presName="node" presStyleLbl="node1" presStyleIdx="5" presStyleCnt="9">
        <dgm:presLayoutVars>
          <dgm:bulletEnabled val="1"/>
        </dgm:presLayoutVars>
      </dgm:prSet>
      <dgm:spPr/>
    </dgm:pt>
    <dgm:pt modelId="{E91F3E93-E4A3-8F40-8AC1-29091E32B2F7}" type="pres">
      <dgm:prSet presAssocID="{3EE2D07A-3BC7-4E5A-8820-1BC24158B42A}" presName="sibTrans" presStyleCnt="0"/>
      <dgm:spPr/>
    </dgm:pt>
    <dgm:pt modelId="{DB6A3057-06D2-9140-9176-26A9F0D8742B}" type="pres">
      <dgm:prSet presAssocID="{4E449CCC-C8D4-49E7-A276-2AF8B4194FD4}" presName="node" presStyleLbl="node1" presStyleIdx="6" presStyleCnt="9">
        <dgm:presLayoutVars>
          <dgm:bulletEnabled val="1"/>
        </dgm:presLayoutVars>
      </dgm:prSet>
      <dgm:spPr/>
    </dgm:pt>
    <dgm:pt modelId="{C303A5E3-BEE3-1744-A2DF-627E142214E0}" type="pres">
      <dgm:prSet presAssocID="{D9C3E563-485A-4912-AFD0-9FDEF4D1DC97}" presName="sibTrans" presStyleCnt="0"/>
      <dgm:spPr/>
    </dgm:pt>
    <dgm:pt modelId="{13F443D1-9577-AF4B-B65E-CA211A705026}" type="pres">
      <dgm:prSet presAssocID="{EE2B6E3A-3C8E-E840-BC87-7567F60099F9}" presName="node" presStyleLbl="node1" presStyleIdx="7" presStyleCnt="9">
        <dgm:presLayoutVars>
          <dgm:bulletEnabled val="1"/>
        </dgm:presLayoutVars>
      </dgm:prSet>
      <dgm:spPr/>
    </dgm:pt>
    <dgm:pt modelId="{B49CEBD1-C53D-8D40-A022-2A7604524F40}" type="pres">
      <dgm:prSet presAssocID="{D9B74002-BAB4-A449-AF88-48B0E20F2D05}" presName="sibTrans" presStyleCnt="0"/>
      <dgm:spPr/>
    </dgm:pt>
    <dgm:pt modelId="{B3652863-9C9C-B941-AA4B-801AF2C2A2FF}" type="pres">
      <dgm:prSet presAssocID="{2A7FE41D-6B4F-3946-BF6F-2013BC7B164F}" presName="node" presStyleLbl="node1" presStyleIdx="8" presStyleCnt="9">
        <dgm:presLayoutVars>
          <dgm:bulletEnabled val="1"/>
        </dgm:presLayoutVars>
      </dgm:prSet>
      <dgm:spPr/>
    </dgm:pt>
  </dgm:ptLst>
  <dgm:cxnLst>
    <dgm:cxn modelId="{A41B2903-F771-DD40-9C70-4F8B3E8B04C5}" type="presOf" srcId="{4E449CCC-C8D4-49E7-A276-2AF8B4194FD4}" destId="{DB6A3057-06D2-9140-9176-26A9F0D8742B}" srcOrd="0" destOrd="0" presId="urn:microsoft.com/office/officeart/2005/8/layout/default"/>
    <dgm:cxn modelId="{3BB27F05-56B9-4D2E-8425-B514CCA60F5D}" srcId="{04D6B79F-A73C-44FA-A7BC-87B200982BEA}" destId="{4E449CCC-C8D4-49E7-A276-2AF8B4194FD4}" srcOrd="6" destOrd="0" parTransId="{244CB38A-ED43-4B2E-B164-E9F8E31FB2A8}" sibTransId="{D9C3E563-485A-4912-AFD0-9FDEF4D1DC97}"/>
    <dgm:cxn modelId="{B56C600A-9441-AD4A-B101-D03C3DB0F60B}" srcId="{04D6B79F-A73C-44FA-A7BC-87B200982BEA}" destId="{EE2B6E3A-3C8E-E840-BC87-7567F60099F9}" srcOrd="7" destOrd="0" parTransId="{C5FD91AB-5B90-C643-9C1B-417E1B112945}" sibTransId="{D9B74002-BAB4-A449-AF88-48B0E20F2D05}"/>
    <dgm:cxn modelId="{D964D410-E9D9-C449-B608-0D2C3F11CF16}" srcId="{04D6B79F-A73C-44FA-A7BC-87B200982BEA}" destId="{2A7FE41D-6B4F-3946-BF6F-2013BC7B164F}" srcOrd="8" destOrd="0" parTransId="{61A1F2C1-7AA8-564E-8ECD-97B480F072EB}" sibTransId="{BD9FEE59-18A5-A84C-BF65-B0944D5A72A4}"/>
    <dgm:cxn modelId="{FDA85047-2B90-4D41-AA6D-8048E6417FAE}" srcId="{04D6B79F-A73C-44FA-A7BC-87B200982BEA}" destId="{2DEA92FF-FF49-4D67-A862-62EC106E4E4B}" srcOrd="0" destOrd="0" parTransId="{E133B15B-CA3B-4EC5-B9AF-2343172E3F52}" sibTransId="{F83EC958-BE2C-4EF5-B60C-978617B36DE1}"/>
    <dgm:cxn modelId="{E8109264-DAFF-472F-874A-0C7373712515}" srcId="{04D6B79F-A73C-44FA-A7BC-87B200982BEA}" destId="{DC1ED503-836E-457C-B1D5-2A0EF45DD533}" srcOrd="2" destOrd="0" parTransId="{41A2788A-0E1E-4873-BE6E-E8AF07A17926}" sibTransId="{C8CBD6F3-71D2-4773-BF7A-4CF426DF45BB}"/>
    <dgm:cxn modelId="{E611DB7F-E886-4FE2-9BC0-A572DE507AEA}" srcId="{04D6B79F-A73C-44FA-A7BC-87B200982BEA}" destId="{E7B1D916-76A5-4E45-8C7F-3297B2B91753}" srcOrd="1" destOrd="0" parTransId="{33D0326C-E763-41DC-BCA2-CD5E081178FA}" sibTransId="{5A04AE33-7B29-4523-A563-5644960BF141}"/>
    <dgm:cxn modelId="{5F078685-184B-8C4B-A837-CC401669BCCF}" type="presOf" srcId="{2DEA92FF-FF49-4D67-A862-62EC106E4E4B}" destId="{66E8212E-C1F6-974C-B9EC-F53AA659976A}" srcOrd="0" destOrd="0" presId="urn:microsoft.com/office/officeart/2005/8/layout/default"/>
    <dgm:cxn modelId="{DF34678D-3630-B44F-9D65-6F42531F077C}" type="presOf" srcId="{DC1ED503-836E-457C-B1D5-2A0EF45DD533}" destId="{910A8738-545D-AF40-9EAC-BAAA016041CE}" srcOrd="0" destOrd="0" presId="urn:microsoft.com/office/officeart/2005/8/layout/default"/>
    <dgm:cxn modelId="{846E8B97-4C0B-4843-9913-98BA663C76EF}" srcId="{04D6B79F-A73C-44FA-A7BC-87B200982BEA}" destId="{4E83E923-999E-4DEC-8221-9C21AC41FE33}" srcOrd="5" destOrd="0" parTransId="{170976F2-EB37-44D1-8134-7D8F24505936}" sibTransId="{3EE2D07A-3BC7-4E5A-8820-1BC24158B42A}"/>
    <dgm:cxn modelId="{659CFCA5-5F1A-A847-8438-D956ACC3F2EE}" type="presOf" srcId="{2A7FE41D-6B4F-3946-BF6F-2013BC7B164F}" destId="{B3652863-9C9C-B941-AA4B-801AF2C2A2FF}" srcOrd="0" destOrd="0" presId="urn:microsoft.com/office/officeart/2005/8/layout/default"/>
    <dgm:cxn modelId="{E77E7DB7-3838-44AE-A2B3-7DEB8584C915}" srcId="{04D6B79F-A73C-44FA-A7BC-87B200982BEA}" destId="{C4FAF483-63B4-4CF4-81F3-CF567607F041}" srcOrd="4" destOrd="0" parTransId="{642EA468-7439-4156-B226-61624FF66AE0}" sibTransId="{B4899A69-3A03-428A-8B64-3CC2C2EF31E6}"/>
    <dgm:cxn modelId="{038C36C2-CA28-6841-A64A-52F381CF93F2}" type="presOf" srcId="{04D6B79F-A73C-44FA-A7BC-87B200982BEA}" destId="{B01664C8-C59B-634C-A553-BF2FF4367E30}" srcOrd="0" destOrd="0" presId="urn:microsoft.com/office/officeart/2005/8/layout/default"/>
    <dgm:cxn modelId="{7A7320E3-9020-244F-8DC9-B8767264231A}" type="presOf" srcId="{C4FAF483-63B4-4CF4-81F3-CF567607F041}" destId="{0C1B2F52-4FE8-D342-8AD1-C510A3B225B1}" srcOrd="0" destOrd="0" presId="urn:microsoft.com/office/officeart/2005/8/layout/default"/>
    <dgm:cxn modelId="{E38511EE-501C-43D2-8BF9-7583DE629B18}" srcId="{04D6B79F-A73C-44FA-A7BC-87B200982BEA}" destId="{ACE996B1-E141-4B5E-9904-197E24620E12}" srcOrd="3" destOrd="0" parTransId="{AC921964-6400-4730-B9A4-744262351AB2}" sibTransId="{522217F0-E19C-4FF8-835F-379D8F8DF811}"/>
    <dgm:cxn modelId="{FDDE0DF3-56B6-9849-8E57-A6357A87F6E6}" type="presOf" srcId="{EE2B6E3A-3C8E-E840-BC87-7567F60099F9}" destId="{13F443D1-9577-AF4B-B65E-CA211A705026}" srcOrd="0" destOrd="0" presId="urn:microsoft.com/office/officeart/2005/8/layout/default"/>
    <dgm:cxn modelId="{FA1F0CF5-FCA5-B547-9B72-B0D142100732}" type="presOf" srcId="{ACE996B1-E141-4B5E-9904-197E24620E12}" destId="{696A3D15-2A33-8C4A-BEF6-A1ED937A1747}" srcOrd="0" destOrd="0" presId="urn:microsoft.com/office/officeart/2005/8/layout/default"/>
    <dgm:cxn modelId="{F42001F7-539C-6546-BE43-6895B3AC90C6}" type="presOf" srcId="{E7B1D916-76A5-4E45-8C7F-3297B2B91753}" destId="{49523756-E44A-8144-806F-532C8422E28E}" srcOrd="0" destOrd="0" presId="urn:microsoft.com/office/officeart/2005/8/layout/default"/>
    <dgm:cxn modelId="{D64769FD-7C50-4149-AF37-A934DFCB8A28}" type="presOf" srcId="{4E83E923-999E-4DEC-8221-9C21AC41FE33}" destId="{E293C6B9-7F59-DC47-BC9E-31C76186CC42}" srcOrd="0" destOrd="0" presId="urn:microsoft.com/office/officeart/2005/8/layout/default"/>
    <dgm:cxn modelId="{91F18F74-DE81-1F49-AF21-3F8E8C673EA4}" type="presParOf" srcId="{B01664C8-C59B-634C-A553-BF2FF4367E30}" destId="{66E8212E-C1F6-974C-B9EC-F53AA659976A}" srcOrd="0" destOrd="0" presId="urn:microsoft.com/office/officeart/2005/8/layout/default"/>
    <dgm:cxn modelId="{682673D7-7FFD-414E-9938-E8976ACC0CD1}" type="presParOf" srcId="{B01664C8-C59B-634C-A553-BF2FF4367E30}" destId="{5C0AC407-4472-534C-8F01-093D757B1366}" srcOrd="1" destOrd="0" presId="urn:microsoft.com/office/officeart/2005/8/layout/default"/>
    <dgm:cxn modelId="{8A51CF72-AB8F-0C41-90D2-D00388B25EF8}" type="presParOf" srcId="{B01664C8-C59B-634C-A553-BF2FF4367E30}" destId="{49523756-E44A-8144-806F-532C8422E28E}" srcOrd="2" destOrd="0" presId="urn:microsoft.com/office/officeart/2005/8/layout/default"/>
    <dgm:cxn modelId="{723544D6-9F69-8A4D-9253-DFAD2965DED6}" type="presParOf" srcId="{B01664C8-C59B-634C-A553-BF2FF4367E30}" destId="{75E95A01-EA25-F043-872B-42DFA82D68D9}" srcOrd="3" destOrd="0" presId="urn:microsoft.com/office/officeart/2005/8/layout/default"/>
    <dgm:cxn modelId="{B9B2B0D1-2994-F540-A3E6-130B94562ACB}" type="presParOf" srcId="{B01664C8-C59B-634C-A553-BF2FF4367E30}" destId="{910A8738-545D-AF40-9EAC-BAAA016041CE}" srcOrd="4" destOrd="0" presId="urn:microsoft.com/office/officeart/2005/8/layout/default"/>
    <dgm:cxn modelId="{2934B689-5304-3F41-B94F-534F3A1A4262}" type="presParOf" srcId="{B01664C8-C59B-634C-A553-BF2FF4367E30}" destId="{7A54AE50-42D8-8745-95E6-C7ECE5B09132}" srcOrd="5" destOrd="0" presId="urn:microsoft.com/office/officeart/2005/8/layout/default"/>
    <dgm:cxn modelId="{E2913694-B8F6-1341-81AC-394646DAE087}" type="presParOf" srcId="{B01664C8-C59B-634C-A553-BF2FF4367E30}" destId="{696A3D15-2A33-8C4A-BEF6-A1ED937A1747}" srcOrd="6" destOrd="0" presId="urn:microsoft.com/office/officeart/2005/8/layout/default"/>
    <dgm:cxn modelId="{0528A898-FAA9-7B4A-A001-C9147E87D077}" type="presParOf" srcId="{B01664C8-C59B-634C-A553-BF2FF4367E30}" destId="{D3BA9F6E-E2E3-0F4D-8A9B-944AEB73CAA3}" srcOrd="7" destOrd="0" presId="urn:microsoft.com/office/officeart/2005/8/layout/default"/>
    <dgm:cxn modelId="{6A979AC3-823B-1B4C-82A9-796ADF09519D}" type="presParOf" srcId="{B01664C8-C59B-634C-A553-BF2FF4367E30}" destId="{0C1B2F52-4FE8-D342-8AD1-C510A3B225B1}" srcOrd="8" destOrd="0" presId="urn:microsoft.com/office/officeart/2005/8/layout/default"/>
    <dgm:cxn modelId="{E9847A3B-0AAD-7D47-9902-A2EF5A11F937}" type="presParOf" srcId="{B01664C8-C59B-634C-A553-BF2FF4367E30}" destId="{D61C02BD-0223-684B-910C-0CC19BC56438}" srcOrd="9" destOrd="0" presId="urn:microsoft.com/office/officeart/2005/8/layout/default"/>
    <dgm:cxn modelId="{5EFE03B9-7427-1F42-907F-DAE618E8DB8F}" type="presParOf" srcId="{B01664C8-C59B-634C-A553-BF2FF4367E30}" destId="{E293C6B9-7F59-DC47-BC9E-31C76186CC42}" srcOrd="10" destOrd="0" presId="urn:microsoft.com/office/officeart/2005/8/layout/default"/>
    <dgm:cxn modelId="{200332E2-24C8-1449-AA2F-F469427E254F}" type="presParOf" srcId="{B01664C8-C59B-634C-A553-BF2FF4367E30}" destId="{E91F3E93-E4A3-8F40-8AC1-29091E32B2F7}" srcOrd="11" destOrd="0" presId="urn:microsoft.com/office/officeart/2005/8/layout/default"/>
    <dgm:cxn modelId="{232018C8-7DC4-3040-B3AA-040AC7E053A3}" type="presParOf" srcId="{B01664C8-C59B-634C-A553-BF2FF4367E30}" destId="{DB6A3057-06D2-9140-9176-26A9F0D8742B}" srcOrd="12" destOrd="0" presId="urn:microsoft.com/office/officeart/2005/8/layout/default"/>
    <dgm:cxn modelId="{13A7946F-E057-6D41-9142-A03111FF71C8}" type="presParOf" srcId="{B01664C8-C59B-634C-A553-BF2FF4367E30}" destId="{C303A5E3-BEE3-1744-A2DF-627E142214E0}" srcOrd="13" destOrd="0" presId="urn:microsoft.com/office/officeart/2005/8/layout/default"/>
    <dgm:cxn modelId="{2FDE0487-5315-6246-8E8C-4804A6006A49}" type="presParOf" srcId="{B01664C8-C59B-634C-A553-BF2FF4367E30}" destId="{13F443D1-9577-AF4B-B65E-CA211A705026}" srcOrd="14" destOrd="0" presId="urn:microsoft.com/office/officeart/2005/8/layout/default"/>
    <dgm:cxn modelId="{C9F8E893-18C9-8141-9553-9D05C23ACED0}" type="presParOf" srcId="{B01664C8-C59B-634C-A553-BF2FF4367E30}" destId="{B49CEBD1-C53D-8D40-A022-2A7604524F40}" srcOrd="15" destOrd="0" presId="urn:microsoft.com/office/officeart/2005/8/layout/default"/>
    <dgm:cxn modelId="{657EB716-366E-D54F-9EBC-14B612D57BE7}" type="presParOf" srcId="{B01664C8-C59B-634C-A553-BF2FF4367E30}" destId="{B3652863-9C9C-B941-AA4B-801AF2C2A2F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F5E991-0308-43D2-879A-84E538CF7E1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BD1FB74-4942-4C2A-AF10-F2F0C19633D3}">
      <dgm:prSet/>
      <dgm:spPr/>
      <dgm:t>
        <a:bodyPr/>
        <a:lstStyle/>
        <a:p>
          <a:r>
            <a:rPr lang="en-US"/>
            <a:t>Does the program align to data on state/regional workforce need?</a:t>
          </a:r>
        </a:p>
      </dgm:t>
    </dgm:pt>
    <dgm:pt modelId="{348704FB-8CC4-4349-8E8A-EAC8599B8C75}" type="parTrans" cxnId="{97746919-4C3A-4648-9666-4C9350800FFA}">
      <dgm:prSet/>
      <dgm:spPr/>
      <dgm:t>
        <a:bodyPr/>
        <a:lstStyle/>
        <a:p>
          <a:endParaRPr lang="en-US"/>
        </a:p>
      </dgm:t>
    </dgm:pt>
    <dgm:pt modelId="{AB60E7BD-543B-493A-9960-02E476A7A155}" type="sibTrans" cxnId="{97746919-4C3A-4648-9666-4C9350800FFA}">
      <dgm:prSet/>
      <dgm:spPr/>
      <dgm:t>
        <a:bodyPr/>
        <a:lstStyle/>
        <a:p>
          <a:endParaRPr lang="en-US"/>
        </a:p>
      </dgm:t>
    </dgm:pt>
    <dgm:pt modelId="{6D3CEFC8-F867-4B4C-8B39-4FD1EAE63770}">
      <dgm:prSet/>
      <dgm:spPr/>
      <dgm:t>
        <a:bodyPr/>
        <a:lstStyle/>
        <a:p>
          <a:r>
            <a:rPr lang="en-US"/>
            <a:t>Does the program offer secondary and postsecondary initiatives?</a:t>
          </a:r>
        </a:p>
      </dgm:t>
    </dgm:pt>
    <dgm:pt modelId="{091CFB47-BF76-44B4-91F2-932825B5802C}" type="parTrans" cxnId="{A7260E95-7D4C-4856-B84E-876308FB9892}">
      <dgm:prSet/>
      <dgm:spPr/>
      <dgm:t>
        <a:bodyPr/>
        <a:lstStyle/>
        <a:p>
          <a:endParaRPr lang="en-US"/>
        </a:p>
      </dgm:t>
    </dgm:pt>
    <dgm:pt modelId="{FC809846-190D-4502-AFA0-9F07BEDBA6C4}" type="sibTrans" cxnId="{A7260E95-7D4C-4856-B84E-876308FB9892}">
      <dgm:prSet/>
      <dgm:spPr/>
      <dgm:t>
        <a:bodyPr/>
        <a:lstStyle/>
        <a:p>
          <a:endParaRPr lang="en-US"/>
        </a:p>
      </dgm:t>
    </dgm:pt>
    <dgm:pt modelId="{9FF93B35-2ACF-4389-9CAA-3BB9415AFD74}">
      <dgm:prSet/>
      <dgm:spPr/>
      <dgm:t>
        <a:bodyPr/>
        <a:lstStyle/>
        <a:p>
          <a:r>
            <a:rPr lang="en-US"/>
            <a:t>Does it appeal to ALL citizenry including those in special populations?</a:t>
          </a:r>
        </a:p>
      </dgm:t>
    </dgm:pt>
    <dgm:pt modelId="{965BE1D6-142C-44BD-941E-6AB037F1AD64}" type="parTrans" cxnId="{59B43422-9DA2-430F-9C0A-D474E4775712}">
      <dgm:prSet/>
      <dgm:spPr/>
      <dgm:t>
        <a:bodyPr/>
        <a:lstStyle/>
        <a:p>
          <a:endParaRPr lang="en-US"/>
        </a:p>
      </dgm:t>
    </dgm:pt>
    <dgm:pt modelId="{96294AB0-0419-40DE-84A0-5613C87AF6E3}" type="sibTrans" cxnId="{59B43422-9DA2-430F-9C0A-D474E4775712}">
      <dgm:prSet/>
      <dgm:spPr/>
      <dgm:t>
        <a:bodyPr/>
        <a:lstStyle/>
        <a:p>
          <a:endParaRPr lang="en-US"/>
        </a:p>
      </dgm:t>
    </dgm:pt>
    <dgm:pt modelId="{FD65E2EB-04F8-457C-894D-567DA1EED00B}">
      <dgm:prSet/>
      <dgm:spPr/>
      <dgm:t>
        <a:bodyPr/>
        <a:lstStyle/>
        <a:p>
          <a:r>
            <a:rPr lang="en-US"/>
            <a:t>Does it include up-to-date skills that will adapt easily to future jobs?</a:t>
          </a:r>
        </a:p>
      </dgm:t>
    </dgm:pt>
    <dgm:pt modelId="{9CBB3E91-6AE9-44A2-B209-19BD2B59CD11}" type="parTrans" cxnId="{81180BC5-8BBA-4EC5-B6BE-317B049B53D1}">
      <dgm:prSet/>
      <dgm:spPr/>
      <dgm:t>
        <a:bodyPr/>
        <a:lstStyle/>
        <a:p>
          <a:endParaRPr lang="en-US"/>
        </a:p>
      </dgm:t>
    </dgm:pt>
    <dgm:pt modelId="{0159FF37-7886-45F0-AEDF-54D4D1BE7AE4}" type="sibTrans" cxnId="{81180BC5-8BBA-4EC5-B6BE-317B049B53D1}">
      <dgm:prSet/>
      <dgm:spPr/>
      <dgm:t>
        <a:bodyPr/>
        <a:lstStyle/>
        <a:p>
          <a:endParaRPr lang="en-US"/>
        </a:p>
      </dgm:t>
    </dgm:pt>
    <dgm:pt modelId="{1102FC17-845B-634F-8E2E-4E333B607623}" type="pres">
      <dgm:prSet presAssocID="{6DF5E991-0308-43D2-879A-84E538CF7E12}" presName="linear" presStyleCnt="0">
        <dgm:presLayoutVars>
          <dgm:animLvl val="lvl"/>
          <dgm:resizeHandles val="exact"/>
        </dgm:presLayoutVars>
      </dgm:prSet>
      <dgm:spPr/>
    </dgm:pt>
    <dgm:pt modelId="{6728D65A-B986-0C49-A810-0B8286256443}" type="pres">
      <dgm:prSet presAssocID="{BBD1FB74-4942-4C2A-AF10-F2F0C19633D3}" presName="parentText" presStyleLbl="node1" presStyleIdx="0" presStyleCnt="4">
        <dgm:presLayoutVars>
          <dgm:chMax val="0"/>
          <dgm:bulletEnabled val="1"/>
        </dgm:presLayoutVars>
      </dgm:prSet>
      <dgm:spPr/>
    </dgm:pt>
    <dgm:pt modelId="{3E937D3B-97EE-F646-B562-A5B4C9A86B36}" type="pres">
      <dgm:prSet presAssocID="{AB60E7BD-543B-493A-9960-02E476A7A155}" presName="spacer" presStyleCnt="0"/>
      <dgm:spPr/>
    </dgm:pt>
    <dgm:pt modelId="{73E8B111-46E1-D344-9B07-BDB7E0F33BE3}" type="pres">
      <dgm:prSet presAssocID="{6D3CEFC8-F867-4B4C-8B39-4FD1EAE63770}" presName="parentText" presStyleLbl="node1" presStyleIdx="1" presStyleCnt="4">
        <dgm:presLayoutVars>
          <dgm:chMax val="0"/>
          <dgm:bulletEnabled val="1"/>
        </dgm:presLayoutVars>
      </dgm:prSet>
      <dgm:spPr/>
    </dgm:pt>
    <dgm:pt modelId="{DF0CFD44-64EF-A24F-A84A-D35D304AF8C4}" type="pres">
      <dgm:prSet presAssocID="{FC809846-190D-4502-AFA0-9F07BEDBA6C4}" presName="spacer" presStyleCnt="0"/>
      <dgm:spPr/>
    </dgm:pt>
    <dgm:pt modelId="{45F41A39-121C-2247-B042-DD256358DDDF}" type="pres">
      <dgm:prSet presAssocID="{9FF93B35-2ACF-4389-9CAA-3BB9415AFD74}" presName="parentText" presStyleLbl="node1" presStyleIdx="2" presStyleCnt="4">
        <dgm:presLayoutVars>
          <dgm:chMax val="0"/>
          <dgm:bulletEnabled val="1"/>
        </dgm:presLayoutVars>
      </dgm:prSet>
      <dgm:spPr/>
    </dgm:pt>
    <dgm:pt modelId="{04B0C112-B223-D94D-A4B7-6D96309264A7}" type="pres">
      <dgm:prSet presAssocID="{96294AB0-0419-40DE-84A0-5613C87AF6E3}" presName="spacer" presStyleCnt="0"/>
      <dgm:spPr/>
    </dgm:pt>
    <dgm:pt modelId="{5DD88027-C1B5-C845-965D-6A8788C88A96}" type="pres">
      <dgm:prSet presAssocID="{FD65E2EB-04F8-457C-894D-567DA1EED00B}" presName="parentText" presStyleLbl="node1" presStyleIdx="3" presStyleCnt="4">
        <dgm:presLayoutVars>
          <dgm:chMax val="0"/>
          <dgm:bulletEnabled val="1"/>
        </dgm:presLayoutVars>
      </dgm:prSet>
      <dgm:spPr/>
    </dgm:pt>
  </dgm:ptLst>
  <dgm:cxnLst>
    <dgm:cxn modelId="{BC025507-A1E6-C049-87FF-80A26581719B}" type="presOf" srcId="{6DF5E991-0308-43D2-879A-84E538CF7E12}" destId="{1102FC17-845B-634F-8E2E-4E333B607623}" srcOrd="0" destOrd="0" presId="urn:microsoft.com/office/officeart/2005/8/layout/vList2"/>
    <dgm:cxn modelId="{97746919-4C3A-4648-9666-4C9350800FFA}" srcId="{6DF5E991-0308-43D2-879A-84E538CF7E12}" destId="{BBD1FB74-4942-4C2A-AF10-F2F0C19633D3}" srcOrd="0" destOrd="0" parTransId="{348704FB-8CC4-4349-8E8A-EAC8599B8C75}" sibTransId="{AB60E7BD-543B-493A-9960-02E476A7A155}"/>
    <dgm:cxn modelId="{59B43422-9DA2-430F-9C0A-D474E4775712}" srcId="{6DF5E991-0308-43D2-879A-84E538CF7E12}" destId="{9FF93B35-2ACF-4389-9CAA-3BB9415AFD74}" srcOrd="2" destOrd="0" parTransId="{965BE1D6-142C-44BD-941E-6AB037F1AD64}" sibTransId="{96294AB0-0419-40DE-84A0-5613C87AF6E3}"/>
    <dgm:cxn modelId="{3124974A-4C93-5440-B886-1A561A47B312}" type="presOf" srcId="{FD65E2EB-04F8-457C-894D-567DA1EED00B}" destId="{5DD88027-C1B5-C845-965D-6A8788C88A96}" srcOrd="0" destOrd="0" presId="urn:microsoft.com/office/officeart/2005/8/layout/vList2"/>
    <dgm:cxn modelId="{59645E55-2476-5A45-82E8-9D45F25927FC}" type="presOf" srcId="{6D3CEFC8-F867-4B4C-8B39-4FD1EAE63770}" destId="{73E8B111-46E1-D344-9B07-BDB7E0F33BE3}" srcOrd="0" destOrd="0" presId="urn:microsoft.com/office/officeart/2005/8/layout/vList2"/>
    <dgm:cxn modelId="{A7260E95-7D4C-4856-B84E-876308FB9892}" srcId="{6DF5E991-0308-43D2-879A-84E538CF7E12}" destId="{6D3CEFC8-F867-4B4C-8B39-4FD1EAE63770}" srcOrd="1" destOrd="0" parTransId="{091CFB47-BF76-44B4-91F2-932825B5802C}" sibTransId="{FC809846-190D-4502-AFA0-9F07BEDBA6C4}"/>
    <dgm:cxn modelId="{854AA4A6-33FC-3041-B1A8-7BCA8BB475AB}" type="presOf" srcId="{BBD1FB74-4942-4C2A-AF10-F2F0C19633D3}" destId="{6728D65A-B986-0C49-A810-0B8286256443}" srcOrd="0" destOrd="0" presId="urn:microsoft.com/office/officeart/2005/8/layout/vList2"/>
    <dgm:cxn modelId="{81180BC5-8BBA-4EC5-B6BE-317B049B53D1}" srcId="{6DF5E991-0308-43D2-879A-84E538CF7E12}" destId="{FD65E2EB-04F8-457C-894D-567DA1EED00B}" srcOrd="3" destOrd="0" parTransId="{9CBB3E91-6AE9-44A2-B209-19BD2B59CD11}" sibTransId="{0159FF37-7886-45F0-AEDF-54D4D1BE7AE4}"/>
    <dgm:cxn modelId="{F7FCECDC-C01B-4048-9C8F-B4DC5AEBBC24}" type="presOf" srcId="{9FF93B35-2ACF-4389-9CAA-3BB9415AFD74}" destId="{45F41A39-121C-2247-B042-DD256358DDDF}" srcOrd="0" destOrd="0" presId="urn:microsoft.com/office/officeart/2005/8/layout/vList2"/>
    <dgm:cxn modelId="{C9A3FF03-206D-5A48-B5BD-8B305F267613}" type="presParOf" srcId="{1102FC17-845B-634F-8E2E-4E333B607623}" destId="{6728D65A-B986-0C49-A810-0B8286256443}" srcOrd="0" destOrd="0" presId="urn:microsoft.com/office/officeart/2005/8/layout/vList2"/>
    <dgm:cxn modelId="{061C7575-3F3C-D342-8BC4-5395D8C0B1D1}" type="presParOf" srcId="{1102FC17-845B-634F-8E2E-4E333B607623}" destId="{3E937D3B-97EE-F646-B562-A5B4C9A86B36}" srcOrd="1" destOrd="0" presId="urn:microsoft.com/office/officeart/2005/8/layout/vList2"/>
    <dgm:cxn modelId="{A10C3405-9A41-9F4D-929A-8A7D52654515}" type="presParOf" srcId="{1102FC17-845B-634F-8E2E-4E333B607623}" destId="{73E8B111-46E1-D344-9B07-BDB7E0F33BE3}" srcOrd="2" destOrd="0" presId="urn:microsoft.com/office/officeart/2005/8/layout/vList2"/>
    <dgm:cxn modelId="{99D56EA7-48E3-0946-A360-3CAB2ADA7D71}" type="presParOf" srcId="{1102FC17-845B-634F-8E2E-4E333B607623}" destId="{DF0CFD44-64EF-A24F-A84A-D35D304AF8C4}" srcOrd="3" destOrd="0" presId="urn:microsoft.com/office/officeart/2005/8/layout/vList2"/>
    <dgm:cxn modelId="{A1284595-A17B-5042-891A-92184AA0AAFE}" type="presParOf" srcId="{1102FC17-845B-634F-8E2E-4E333B607623}" destId="{45F41A39-121C-2247-B042-DD256358DDDF}" srcOrd="4" destOrd="0" presId="urn:microsoft.com/office/officeart/2005/8/layout/vList2"/>
    <dgm:cxn modelId="{C7CFF0D4-EFE0-394A-898F-858407429E78}" type="presParOf" srcId="{1102FC17-845B-634F-8E2E-4E333B607623}" destId="{04B0C112-B223-D94D-A4B7-6D96309264A7}" srcOrd="5" destOrd="0" presId="urn:microsoft.com/office/officeart/2005/8/layout/vList2"/>
    <dgm:cxn modelId="{10A9EEB4-3121-C347-B0BA-DED780F696D2}" type="presParOf" srcId="{1102FC17-845B-634F-8E2E-4E333B607623}" destId="{5DD88027-C1B5-C845-965D-6A8788C88A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766F47-8622-46C0-9CFB-7AB8D60C7DC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B8E0D6D-D538-46A0-93F7-89014F933E85}">
      <dgm:prSet/>
      <dgm:spPr/>
      <dgm:t>
        <a:bodyPr/>
        <a:lstStyle/>
        <a:p>
          <a:r>
            <a:rPr lang="en-US" dirty="0"/>
            <a:t>Data basis for developing all career pathways </a:t>
          </a:r>
        </a:p>
      </dgm:t>
    </dgm:pt>
    <dgm:pt modelId="{E34D6183-F7BD-4521-A47C-4F938AC8C971}" type="parTrans" cxnId="{CDADBB4D-D4DA-4730-A597-618BEE617112}">
      <dgm:prSet/>
      <dgm:spPr/>
      <dgm:t>
        <a:bodyPr/>
        <a:lstStyle/>
        <a:p>
          <a:endParaRPr lang="en-US"/>
        </a:p>
      </dgm:t>
    </dgm:pt>
    <dgm:pt modelId="{EDE74849-EBDD-40F2-9A66-A3829319CEFD}" type="sibTrans" cxnId="{CDADBB4D-D4DA-4730-A597-618BEE617112}">
      <dgm:prSet/>
      <dgm:spPr/>
      <dgm:t>
        <a:bodyPr/>
        <a:lstStyle/>
        <a:p>
          <a:endParaRPr lang="en-US"/>
        </a:p>
      </dgm:t>
    </dgm:pt>
    <dgm:pt modelId="{399F029E-631D-4D2A-8C71-C6C901DFDA4E}">
      <dgm:prSet/>
      <dgm:spPr/>
      <dgm:t>
        <a:bodyPr/>
        <a:lstStyle/>
        <a:p>
          <a:r>
            <a:rPr lang="en-US"/>
            <a:t>Reports In-Demand Jobs in all areas of the state</a:t>
          </a:r>
        </a:p>
      </dgm:t>
    </dgm:pt>
    <dgm:pt modelId="{70A5C3F7-627C-49F3-8868-B90EDFDF131C}" type="parTrans" cxnId="{F8E2FF72-A355-4769-8CFD-0E3BF1259C64}">
      <dgm:prSet/>
      <dgm:spPr/>
      <dgm:t>
        <a:bodyPr/>
        <a:lstStyle/>
        <a:p>
          <a:endParaRPr lang="en-US"/>
        </a:p>
      </dgm:t>
    </dgm:pt>
    <dgm:pt modelId="{70563A3E-2ACD-4A8B-B5C2-F4EAC36BFF05}" type="sibTrans" cxnId="{F8E2FF72-A355-4769-8CFD-0E3BF1259C64}">
      <dgm:prSet/>
      <dgm:spPr/>
      <dgm:t>
        <a:bodyPr/>
        <a:lstStyle/>
        <a:p>
          <a:endParaRPr lang="en-US"/>
        </a:p>
      </dgm:t>
    </dgm:pt>
    <dgm:pt modelId="{F7C34B1C-3B18-422E-A17A-0A06F0E6005A}">
      <dgm:prSet/>
      <dgm:spPr/>
      <dgm:t>
        <a:bodyPr/>
        <a:lstStyle/>
        <a:p>
          <a:r>
            <a:rPr lang="en-US" dirty="0"/>
            <a:t>Focused on jobs requiring High Skill, High Demand, High Wage</a:t>
          </a:r>
        </a:p>
      </dgm:t>
    </dgm:pt>
    <dgm:pt modelId="{6AD7C35B-5F96-4705-BD7F-BE0A8D3FB29A}" type="parTrans" cxnId="{E0DE40A7-EE86-4F11-BD4C-0D23FDBA535F}">
      <dgm:prSet/>
      <dgm:spPr/>
      <dgm:t>
        <a:bodyPr/>
        <a:lstStyle/>
        <a:p>
          <a:endParaRPr lang="en-US"/>
        </a:p>
      </dgm:t>
    </dgm:pt>
    <dgm:pt modelId="{1E161A8A-5839-4A05-A752-6A0256DB3320}" type="sibTrans" cxnId="{E0DE40A7-EE86-4F11-BD4C-0D23FDBA535F}">
      <dgm:prSet/>
      <dgm:spPr/>
      <dgm:t>
        <a:bodyPr/>
        <a:lstStyle/>
        <a:p>
          <a:endParaRPr lang="en-US"/>
        </a:p>
      </dgm:t>
    </dgm:pt>
    <dgm:pt modelId="{EC5BEBF1-D27D-F74A-B177-55CEC0C4D976}">
      <dgm:prSet/>
      <dgm:spPr/>
      <dgm:t>
        <a:bodyPr/>
        <a:lstStyle/>
        <a:p>
          <a:r>
            <a:rPr lang="en-US" dirty="0"/>
            <a:t>Serves as Alabama’s Credential Registry</a:t>
          </a:r>
        </a:p>
      </dgm:t>
    </dgm:pt>
    <dgm:pt modelId="{A08A6589-2A9D-0F47-84A7-568A2DD7567D}" type="parTrans" cxnId="{FC9DFDD6-1057-4B4A-9072-F63D59400509}">
      <dgm:prSet/>
      <dgm:spPr/>
      <dgm:t>
        <a:bodyPr/>
        <a:lstStyle/>
        <a:p>
          <a:endParaRPr lang="en-US"/>
        </a:p>
      </dgm:t>
    </dgm:pt>
    <dgm:pt modelId="{127653B1-DC78-064F-ABE0-95911FAE7328}" type="sibTrans" cxnId="{FC9DFDD6-1057-4B4A-9072-F63D59400509}">
      <dgm:prSet/>
      <dgm:spPr/>
      <dgm:t>
        <a:bodyPr/>
        <a:lstStyle/>
        <a:p>
          <a:endParaRPr lang="en-US"/>
        </a:p>
      </dgm:t>
    </dgm:pt>
    <dgm:pt modelId="{CD45470A-E6F7-6A41-B0D2-E4DEB71B09E0}">
      <dgm:prSet/>
      <dgm:spPr/>
      <dgm:t>
        <a:bodyPr/>
        <a:lstStyle/>
        <a:p>
          <a:r>
            <a:rPr lang="en-US" dirty="0"/>
            <a:t>Maintained and updated by Alabama P20W Council</a:t>
          </a:r>
        </a:p>
      </dgm:t>
    </dgm:pt>
    <dgm:pt modelId="{BE480426-A365-EF40-B7F8-F663FB9EC6F3}" type="parTrans" cxnId="{74C15C08-6065-8A4F-B0C9-CEBE93C15A65}">
      <dgm:prSet/>
      <dgm:spPr/>
      <dgm:t>
        <a:bodyPr/>
        <a:lstStyle/>
        <a:p>
          <a:endParaRPr lang="en-US"/>
        </a:p>
      </dgm:t>
    </dgm:pt>
    <dgm:pt modelId="{131E3627-A774-0D41-A36D-CE0DE515F6D6}" type="sibTrans" cxnId="{74C15C08-6065-8A4F-B0C9-CEBE93C15A65}">
      <dgm:prSet/>
      <dgm:spPr/>
      <dgm:t>
        <a:bodyPr/>
        <a:lstStyle/>
        <a:p>
          <a:endParaRPr lang="en-US"/>
        </a:p>
      </dgm:t>
    </dgm:pt>
    <dgm:pt modelId="{D127F59E-17BB-794A-B8A3-E450DA9EBB33}" type="pres">
      <dgm:prSet presAssocID="{45766F47-8622-46C0-9CFB-7AB8D60C7DCA}" presName="linear" presStyleCnt="0">
        <dgm:presLayoutVars>
          <dgm:animLvl val="lvl"/>
          <dgm:resizeHandles val="exact"/>
        </dgm:presLayoutVars>
      </dgm:prSet>
      <dgm:spPr/>
    </dgm:pt>
    <dgm:pt modelId="{BB8A4A9D-C239-F84E-9D78-67CB45AAA626}" type="pres">
      <dgm:prSet presAssocID="{0B8E0D6D-D538-46A0-93F7-89014F933E85}" presName="parentText" presStyleLbl="node1" presStyleIdx="0" presStyleCnt="5">
        <dgm:presLayoutVars>
          <dgm:chMax val="0"/>
          <dgm:bulletEnabled val="1"/>
        </dgm:presLayoutVars>
      </dgm:prSet>
      <dgm:spPr/>
    </dgm:pt>
    <dgm:pt modelId="{D35C4D29-FFE9-2841-9836-7DCF6864A64D}" type="pres">
      <dgm:prSet presAssocID="{EDE74849-EBDD-40F2-9A66-A3829319CEFD}" presName="spacer" presStyleCnt="0"/>
      <dgm:spPr/>
    </dgm:pt>
    <dgm:pt modelId="{74F6C590-3FA9-4F4D-9C59-FA7B0C71445B}" type="pres">
      <dgm:prSet presAssocID="{399F029E-631D-4D2A-8C71-C6C901DFDA4E}" presName="parentText" presStyleLbl="node1" presStyleIdx="1" presStyleCnt="5">
        <dgm:presLayoutVars>
          <dgm:chMax val="0"/>
          <dgm:bulletEnabled val="1"/>
        </dgm:presLayoutVars>
      </dgm:prSet>
      <dgm:spPr/>
    </dgm:pt>
    <dgm:pt modelId="{D016BD40-A00F-0741-9452-8206FE0ECED6}" type="pres">
      <dgm:prSet presAssocID="{70563A3E-2ACD-4A8B-B5C2-F4EAC36BFF05}" presName="spacer" presStyleCnt="0"/>
      <dgm:spPr/>
    </dgm:pt>
    <dgm:pt modelId="{AAFD3EF2-BA2C-3746-BD05-26A89E26BE9A}" type="pres">
      <dgm:prSet presAssocID="{F7C34B1C-3B18-422E-A17A-0A06F0E6005A}" presName="parentText" presStyleLbl="node1" presStyleIdx="2" presStyleCnt="5">
        <dgm:presLayoutVars>
          <dgm:chMax val="0"/>
          <dgm:bulletEnabled val="1"/>
        </dgm:presLayoutVars>
      </dgm:prSet>
      <dgm:spPr/>
    </dgm:pt>
    <dgm:pt modelId="{9B957382-2679-0847-B77C-C15CCE351EEE}" type="pres">
      <dgm:prSet presAssocID="{1E161A8A-5839-4A05-A752-6A0256DB3320}" presName="spacer" presStyleCnt="0"/>
      <dgm:spPr/>
    </dgm:pt>
    <dgm:pt modelId="{1073CCBD-2108-2A45-A08B-0A00D8473896}" type="pres">
      <dgm:prSet presAssocID="{EC5BEBF1-D27D-F74A-B177-55CEC0C4D976}" presName="parentText" presStyleLbl="node1" presStyleIdx="3" presStyleCnt="5">
        <dgm:presLayoutVars>
          <dgm:chMax val="0"/>
          <dgm:bulletEnabled val="1"/>
        </dgm:presLayoutVars>
      </dgm:prSet>
      <dgm:spPr/>
    </dgm:pt>
    <dgm:pt modelId="{A718337B-2370-284E-A761-6333B1DAAC6A}" type="pres">
      <dgm:prSet presAssocID="{127653B1-DC78-064F-ABE0-95911FAE7328}" presName="spacer" presStyleCnt="0"/>
      <dgm:spPr/>
    </dgm:pt>
    <dgm:pt modelId="{37965ACF-9034-7146-B1AB-2B5DA324A850}" type="pres">
      <dgm:prSet presAssocID="{CD45470A-E6F7-6A41-B0D2-E4DEB71B09E0}" presName="parentText" presStyleLbl="node1" presStyleIdx="4" presStyleCnt="5">
        <dgm:presLayoutVars>
          <dgm:chMax val="0"/>
          <dgm:bulletEnabled val="1"/>
        </dgm:presLayoutVars>
      </dgm:prSet>
      <dgm:spPr/>
    </dgm:pt>
  </dgm:ptLst>
  <dgm:cxnLst>
    <dgm:cxn modelId="{74C15C08-6065-8A4F-B0C9-CEBE93C15A65}" srcId="{45766F47-8622-46C0-9CFB-7AB8D60C7DCA}" destId="{CD45470A-E6F7-6A41-B0D2-E4DEB71B09E0}" srcOrd="4" destOrd="0" parTransId="{BE480426-A365-EF40-B7F8-F663FB9EC6F3}" sibTransId="{131E3627-A774-0D41-A36D-CE0DE515F6D6}"/>
    <dgm:cxn modelId="{570E0221-72A4-7F4F-B2E1-5C70D29309DB}" type="presOf" srcId="{399F029E-631D-4D2A-8C71-C6C901DFDA4E}" destId="{74F6C590-3FA9-4F4D-9C59-FA7B0C71445B}" srcOrd="0" destOrd="0" presId="urn:microsoft.com/office/officeart/2005/8/layout/vList2"/>
    <dgm:cxn modelId="{4275AE45-50F7-A647-8F09-E73C2D89EF4C}" type="presOf" srcId="{0B8E0D6D-D538-46A0-93F7-89014F933E85}" destId="{BB8A4A9D-C239-F84E-9D78-67CB45AAA626}" srcOrd="0" destOrd="0" presId="urn:microsoft.com/office/officeart/2005/8/layout/vList2"/>
    <dgm:cxn modelId="{CDADBB4D-D4DA-4730-A597-618BEE617112}" srcId="{45766F47-8622-46C0-9CFB-7AB8D60C7DCA}" destId="{0B8E0D6D-D538-46A0-93F7-89014F933E85}" srcOrd="0" destOrd="0" parTransId="{E34D6183-F7BD-4521-A47C-4F938AC8C971}" sibTransId="{EDE74849-EBDD-40F2-9A66-A3829319CEFD}"/>
    <dgm:cxn modelId="{F8E2FF72-A355-4769-8CFD-0E3BF1259C64}" srcId="{45766F47-8622-46C0-9CFB-7AB8D60C7DCA}" destId="{399F029E-631D-4D2A-8C71-C6C901DFDA4E}" srcOrd="1" destOrd="0" parTransId="{70A5C3F7-627C-49F3-8868-B90EDFDF131C}" sibTransId="{70563A3E-2ACD-4A8B-B5C2-F4EAC36BFF05}"/>
    <dgm:cxn modelId="{81B9DF73-F404-1C4F-8387-4387119B178B}" type="presOf" srcId="{45766F47-8622-46C0-9CFB-7AB8D60C7DCA}" destId="{D127F59E-17BB-794A-B8A3-E450DA9EBB33}" srcOrd="0" destOrd="0" presId="urn:microsoft.com/office/officeart/2005/8/layout/vList2"/>
    <dgm:cxn modelId="{EBF96975-27A3-0049-BBE1-3BE532828CD9}" type="presOf" srcId="{CD45470A-E6F7-6A41-B0D2-E4DEB71B09E0}" destId="{37965ACF-9034-7146-B1AB-2B5DA324A850}" srcOrd="0" destOrd="0" presId="urn:microsoft.com/office/officeart/2005/8/layout/vList2"/>
    <dgm:cxn modelId="{68F5A09B-864E-F446-A889-8FDE16B1B26A}" type="presOf" srcId="{EC5BEBF1-D27D-F74A-B177-55CEC0C4D976}" destId="{1073CCBD-2108-2A45-A08B-0A00D8473896}" srcOrd="0" destOrd="0" presId="urn:microsoft.com/office/officeart/2005/8/layout/vList2"/>
    <dgm:cxn modelId="{E0DE40A7-EE86-4F11-BD4C-0D23FDBA535F}" srcId="{45766F47-8622-46C0-9CFB-7AB8D60C7DCA}" destId="{F7C34B1C-3B18-422E-A17A-0A06F0E6005A}" srcOrd="2" destOrd="0" parTransId="{6AD7C35B-5F96-4705-BD7F-BE0A8D3FB29A}" sibTransId="{1E161A8A-5839-4A05-A752-6A0256DB3320}"/>
    <dgm:cxn modelId="{B65544B3-AA08-0740-B974-809302B0032C}" type="presOf" srcId="{F7C34B1C-3B18-422E-A17A-0A06F0E6005A}" destId="{AAFD3EF2-BA2C-3746-BD05-26A89E26BE9A}" srcOrd="0" destOrd="0" presId="urn:microsoft.com/office/officeart/2005/8/layout/vList2"/>
    <dgm:cxn modelId="{FC9DFDD6-1057-4B4A-9072-F63D59400509}" srcId="{45766F47-8622-46C0-9CFB-7AB8D60C7DCA}" destId="{EC5BEBF1-D27D-F74A-B177-55CEC0C4D976}" srcOrd="3" destOrd="0" parTransId="{A08A6589-2A9D-0F47-84A7-568A2DD7567D}" sibTransId="{127653B1-DC78-064F-ABE0-95911FAE7328}"/>
    <dgm:cxn modelId="{9936BE7A-802D-1A4D-96D3-5E1AF1F895AF}" type="presParOf" srcId="{D127F59E-17BB-794A-B8A3-E450DA9EBB33}" destId="{BB8A4A9D-C239-F84E-9D78-67CB45AAA626}" srcOrd="0" destOrd="0" presId="urn:microsoft.com/office/officeart/2005/8/layout/vList2"/>
    <dgm:cxn modelId="{283F5DD9-841F-3342-A026-936F7D309F7F}" type="presParOf" srcId="{D127F59E-17BB-794A-B8A3-E450DA9EBB33}" destId="{D35C4D29-FFE9-2841-9836-7DCF6864A64D}" srcOrd="1" destOrd="0" presId="urn:microsoft.com/office/officeart/2005/8/layout/vList2"/>
    <dgm:cxn modelId="{0E382039-E9C5-294D-B3F1-44C84982048F}" type="presParOf" srcId="{D127F59E-17BB-794A-B8A3-E450DA9EBB33}" destId="{74F6C590-3FA9-4F4D-9C59-FA7B0C71445B}" srcOrd="2" destOrd="0" presId="urn:microsoft.com/office/officeart/2005/8/layout/vList2"/>
    <dgm:cxn modelId="{E31E1AFF-BE90-2840-8E02-D37C0ED3AE53}" type="presParOf" srcId="{D127F59E-17BB-794A-B8A3-E450DA9EBB33}" destId="{D016BD40-A00F-0741-9452-8206FE0ECED6}" srcOrd="3" destOrd="0" presId="urn:microsoft.com/office/officeart/2005/8/layout/vList2"/>
    <dgm:cxn modelId="{03571CCC-1BBE-4149-AB99-1A40EC2DEF5E}" type="presParOf" srcId="{D127F59E-17BB-794A-B8A3-E450DA9EBB33}" destId="{AAFD3EF2-BA2C-3746-BD05-26A89E26BE9A}" srcOrd="4" destOrd="0" presId="urn:microsoft.com/office/officeart/2005/8/layout/vList2"/>
    <dgm:cxn modelId="{CFA139FB-450C-DC45-BF49-DBD7A2D6FC4B}" type="presParOf" srcId="{D127F59E-17BB-794A-B8A3-E450DA9EBB33}" destId="{9B957382-2679-0847-B77C-C15CCE351EEE}" srcOrd="5" destOrd="0" presId="urn:microsoft.com/office/officeart/2005/8/layout/vList2"/>
    <dgm:cxn modelId="{CB7E0092-A43C-9D44-BEE8-B0907B74AFEB}" type="presParOf" srcId="{D127F59E-17BB-794A-B8A3-E450DA9EBB33}" destId="{1073CCBD-2108-2A45-A08B-0A00D8473896}" srcOrd="6" destOrd="0" presId="urn:microsoft.com/office/officeart/2005/8/layout/vList2"/>
    <dgm:cxn modelId="{F5A6F330-A5C8-4A4D-BE68-8277A4F095C4}" type="presParOf" srcId="{D127F59E-17BB-794A-B8A3-E450DA9EBB33}" destId="{A718337B-2370-284E-A761-6333B1DAAC6A}" srcOrd="7" destOrd="0" presId="urn:microsoft.com/office/officeart/2005/8/layout/vList2"/>
    <dgm:cxn modelId="{6841C4C5-18F3-6F45-BEC1-504BDA511A30}" type="presParOf" srcId="{D127F59E-17BB-794A-B8A3-E450DA9EBB33}" destId="{37965ACF-9034-7146-B1AB-2B5DA324A85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989BD3-52B8-4007-B04B-5E352621E815}"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D4165E87-8C6A-4138-8078-25334CAEA623}">
      <dgm:prSet/>
      <dgm:spPr/>
      <dgm:t>
        <a:bodyPr/>
        <a:lstStyle/>
        <a:p>
          <a:r>
            <a:rPr lang="en-US"/>
            <a:t>Required by law, mandated by industry, or preferred by industry</a:t>
          </a:r>
        </a:p>
      </dgm:t>
    </dgm:pt>
    <dgm:pt modelId="{D38F7396-896A-4204-AAA4-8206E3833726}" type="parTrans" cxnId="{B693B21F-266C-4C5D-8D56-D452E47FA843}">
      <dgm:prSet/>
      <dgm:spPr/>
      <dgm:t>
        <a:bodyPr/>
        <a:lstStyle/>
        <a:p>
          <a:endParaRPr lang="en-US"/>
        </a:p>
      </dgm:t>
    </dgm:pt>
    <dgm:pt modelId="{219D7EF2-0321-4991-9413-1E7F99882AA6}" type="sibTrans" cxnId="{B693B21F-266C-4C5D-8D56-D452E47FA843}">
      <dgm:prSet/>
      <dgm:spPr/>
      <dgm:t>
        <a:bodyPr/>
        <a:lstStyle/>
        <a:p>
          <a:endParaRPr lang="en-US"/>
        </a:p>
      </dgm:t>
    </dgm:pt>
    <dgm:pt modelId="{0B0BC002-F1A6-47CB-B90D-51F5D043BD61}">
      <dgm:prSet/>
      <dgm:spPr/>
      <dgm:t>
        <a:bodyPr/>
        <a:lstStyle/>
        <a:p>
          <a:r>
            <a:rPr lang="en-US"/>
            <a:t>Aligned to a regional or statewide in-demand career pathway</a:t>
          </a:r>
        </a:p>
      </dgm:t>
    </dgm:pt>
    <dgm:pt modelId="{1D13D6F3-3CEE-4435-A2BB-B557CF4529C5}" type="parTrans" cxnId="{CBCF0219-0F03-4A87-9379-730DA629813D}">
      <dgm:prSet/>
      <dgm:spPr/>
      <dgm:t>
        <a:bodyPr/>
        <a:lstStyle/>
        <a:p>
          <a:endParaRPr lang="en-US"/>
        </a:p>
      </dgm:t>
    </dgm:pt>
    <dgm:pt modelId="{AF6B5DB6-C838-4240-BA52-DE5A62E78D3C}" type="sibTrans" cxnId="{CBCF0219-0F03-4A87-9379-730DA629813D}">
      <dgm:prSet/>
      <dgm:spPr/>
      <dgm:t>
        <a:bodyPr/>
        <a:lstStyle/>
        <a:p>
          <a:endParaRPr lang="en-US"/>
        </a:p>
      </dgm:t>
    </dgm:pt>
    <dgm:pt modelId="{6D661E3D-DC16-423F-9BF4-BE2A54E05DB7}">
      <dgm:prSet/>
      <dgm:spPr/>
      <dgm:t>
        <a:bodyPr/>
        <a:lstStyle/>
        <a:p>
          <a:r>
            <a:rPr lang="en-US"/>
            <a:t>Endorsed by an industry association</a:t>
          </a:r>
        </a:p>
      </dgm:t>
    </dgm:pt>
    <dgm:pt modelId="{1427841B-2FA5-4400-B60B-6FCC4CC73B93}" type="parTrans" cxnId="{EA1CD577-D144-4632-AB0C-94D6DAFB5AC4}">
      <dgm:prSet/>
      <dgm:spPr/>
      <dgm:t>
        <a:bodyPr/>
        <a:lstStyle/>
        <a:p>
          <a:endParaRPr lang="en-US"/>
        </a:p>
      </dgm:t>
    </dgm:pt>
    <dgm:pt modelId="{A3663311-2BD3-487F-95E9-9CE1498BB847}" type="sibTrans" cxnId="{EA1CD577-D144-4632-AB0C-94D6DAFB5AC4}">
      <dgm:prSet/>
      <dgm:spPr/>
      <dgm:t>
        <a:bodyPr/>
        <a:lstStyle/>
        <a:p>
          <a:endParaRPr lang="en-US"/>
        </a:p>
      </dgm:t>
    </dgm:pt>
    <dgm:pt modelId="{237CC091-2192-4C47-8CFB-8E84CEA61642}">
      <dgm:prSet/>
      <dgm:spPr/>
      <dgm:t>
        <a:bodyPr/>
        <a:lstStyle/>
        <a:p>
          <a:r>
            <a:rPr lang="en-US"/>
            <a:t>Achievable by secondary or postsecondary students</a:t>
          </a:r>
        </a:p>
      </dgm:t>
    </dgm:pt>
    <dgm:pt modelId="{879F3DB9-D3D8-4071-862B-52F3E988B8D2}" type="parTrans" cxnId="{AFD45F6B-4442-42F2-B4D9-B3DD6E3C1C05}">
      <dgm:prSet/>
      <dgm:spPr/>
      <dgm:t>
        <a:bodyPr/>
        <a:lstStyle/>
        <a:p>
          <a:endParaRPr lang="en-US"/>
        </a:p>
      </dgm:t>
    </dgm:pt>
    <dgm:pt modelId="{61693368-3C60-4235-98D7-8667EBCACB2D}" type="sibTrans" cxnId="{AFD45F6B-4442-42F2-B4D9-B3DD6E3C1C05}">
      <dgm:prSet/>
      <dgm:spPr/>
      <dgm:t>
        <a:bodyPr/>
        <a:lstStyle/>
        <a:p>
          <a:endParaRPr lang="en-US"/>
        </a:p>
      </dgm:t>
    </dgm:pt>
    <dgm:pt modelId="{A516C065-56A3-40EF-A81A-02BC6EA91A97}">
      <dgm:prSet/>
      <dgm:spPr/>
      <dgm:t>
        <a:bodyPr/>
        <a:lstStyle/>
        <a:p>
          <a:r>
            <a:rPr lang="en-US"/>
            <a:t>Determined by a level of competencies approved by industry guidance</a:t>
          </a:r>
        </a:p>
      </dgm:t>
    </dgm:pt>
    <dgm:pt modelId="{86F62CF3-FFDF-473B-BCD7-C421DD6ADD7E}" type="parTrans" cxnId="{94B61B46-0705-42A9-A4F6-987CE29558B7}">
      <dgm:prSet/>
      <dgm:spPr/>
      <dgm:t>
        <a:bodyPr/>
        <a:lstStyle/>
        <a:p>
          <a:endParaRPr lang="en-US"/>
        </a:p>
      </dgm:t>
    </dgm:pt>
    <dgm:pt modelId="{F2E465D7-84E8-42F9-AA1B-0F00754F3E98}" type="sibTrans" cxnId="{94B61B46-0705-42A9-A4F6-987CE29558B7}">
      <dgm:prSet/>
      <dgm:spPr/>
      <dgm:t>
        <a:bodyPr/>
        <a:lstStyle/>
        <a:p>
          <a:endParaRPr lang="en-US"/>
        </a:p>
      </dgm:t>
    </dgm:pt>
    <dgm:pt modelId="{A9B3ABEE-9BC9-4564-85AB-799BD6FD5BE7}">
      <dgm:prSet/>
      <dgm:spPr/>
      <dgm:t>
        <a:bodyPr/>
        <a:lstStyle/>
        <a:p>
          <a:r>
            <a:rPr lang="en-US"/>
            <a:t>Stackable</a:t>
          </a:r>
        </a:p>
      </dgm:t>
    </dgm:pt>
    <dgm:pt modelId="{50DBE6E4-00A8-4898-8ACF-D74057B1421C}" type="parTrans" cxnId="{24CDA812-356B-4690-A108-B8DCC49C2649}">
      <dgm:prSet/>
      <dgm:spPr/>
      <dgm:t>
        <a:bodyPr/>
        <a:lstStyle/>
        <a:p>
          <a:endParaRPr lang="en-US"/>
        </a:p>
      </dgm:t>
    </dgm:pt>
    <dgm:pt modelId="{DEF72D2C-809F-46B9-A12D-44AAF70E70DD}" type="sibTrans" cxnId="{24CDA812-356B-4690-A108-B8DCC49C2649}">
      <dgm:prSet/>
      <dgm:spPr/>
      <dgm:t>
        <a:bodyPr/>
        <a:lstStyle/>
        <a:p>
          <a:endParaRPr lang="en-US"/>
        </a:p>
      </dgm:t>
    </dgm:pt>
    <dgm:pt modelId="{55840668-864A-4DE0-BB2E-E3DE80D3B520}">
      <dgm:prSet/>
      <dgm:spPr/>
      <dgm:t>
        <a:bodyPr/>
        <a:lstStyle/>
        <a:p>
          <a:r>
            <a:rPr lang="en-US"/>
            <a:t>Provide a wage premium over a high school diploma</a:t>
          </a:r>
        </a:p>
      </dgm:t>
    </dgm:pt>
    <dgm:pt modelId="{EF14EF84-2FB6-45DD-91DD-0ABEAF8A90A5}" type="parTrans" cxnId="{DBEAE452-8F35-46CB-9FE9-6ABE239E4A2B}">
      <dgm:prSet/>
      <dgm:spPr/>
      <dgm:t>
        <a:bodyPr/>
        <a:lstStyle/>
        <a:p>
          <a:endParaRPr lang="en-US"/>
        </a:p>
      </dgm:t>
    </dgm:pt>
    <dgm:pt modelId="{C73F7CF9-2623-4F9F-A3BF-B58F8ED93036}" type="sibTrans" cxnId="{DBEAE452-8F35-46CB-9FE9-6ABE239E4A2B}">
      <dgm:prSet/>
      <dgm:spPr/>
      <dgm:t>
        <a:bodyPr/>
        <a:lstStyle/>
        <a:p>
          <a:endParaRPr lang="en-US"/>
        </a:p>
      </dgm:t>
    </dgm:pt>
    <dgm:pt modelId="{27620FFF-7B68-4DB9-8F44-2E6E47037544}">
      <dgm:prSet/>
      <dgm:spPr/>
      <dgm:t>
        <a:bodyPr/>
        <a:lstStyle/>
        <a:p>
          <a:r>
            <a:rPr lang="en-US"/>
            <a:t>Trackable by ATLAS</a:t>
          </a:r>
        </a:p>
      </dgm:t>
    </dgm:pt>
    <dgm:pt modelId="{6E29E7DE-B1FB-4BF8-B35D-E0DA8C793BE3}" type="parTrans" cxnId="{D7394B86-0987-430A-AAD1-AC77C673A15B}">
      <dgm:prSet/>
      <dgm:spPr/>
      <dgm:t>
        <a:bodyPr/>
        <a:lstStyle/>
        <a:p>
          <a:endParaRPr lang="en-US"/>
        </a:p>
      </dgm:t>
    </dgm:pt>
    <dgm:pt modelId="{FA046A3E-D27A-4744-9A72-F3207D01C022}" type="sibTrans" cxnId="{D7394B86-0987-430A-AAD1-AC77C673A15B}">
      <dgm:prSet/>
      <dgm:spPr/>
      <dgm:t>
        <a:bodyPr/>
        <a:lstStyle/>
        <a:p>
          <a:endParaRPr lang="en-US"/>
        </a:p>
      </dgm:t>
    </dgm:pt>
    <dgm:pt modelId="{FBDFBF09-0AA8-4519-9CB8-D51869960359}">
      <dgm:prSet/>
      <dgm:spPr/>
      <dgm:t>
        <a:bodyPr/>
        <a:lstStyle/>
        <a:p>
          <a:r>
            <a:rPr lang="en-US"/>
            <a:t>Portable within and across industry sectors</a:t>
          </a:r>
        </a:p>
      </dgm:t>
    </dgm:pt>
    <dgm:pt modelId="{25DA9476-0FC5-40BA-BDEC-606204327C11}" type="parTrans" cxnId="{D4F156DE-0F16-4BCD-9969-176045D28FF7}">
      <dgm:prSet/>
      <dgm:spPr/>
      <dgm:t>
        <a:bodyPr/>
        <a:lstStyle/>
        <a:p>
          <a:endParaRPr lang="en-US"/>
        </a:p>
      </dgm:t>
    </dgm:pt>
    <dgm:pt modelId="{353C4076-330F-471C-A6A2-F6F084184B6A}" type="sibTrans" cxnId="{D4F156DE-0F16-4BCD-9969-176045D28FF7}">
      <dgm:prSet/>
      <dgm:spPr/>
      <dgm:t>
        <a:bodyPr/>
        <a:lstStyle/>
        <a:p>
          <a:endParaRPr lang="en-US"/>
        </a:p>
      </dgm:t>
    </dgm:pt>
    <dgm:pt modelId="{3F436D61-D7F5-D746-B5C4-913E1E71B214}" type="pres">
      <dgm:prSet presAssocID="{D0989BD3-52B8-4007-B04B-5E352621E815}" presName="linear" presStyleCnt="0">
        <dgm:presLayoutVars>
          <dgm:animLvl val="lvl"/>
          <dgm:resizeHandles val="exact"/>
        </dgm:presLayoutVars>
      </dgm:prSet>
      <dgm:spPr/>
    </dgm:pt>
    <dgm:pt modelId="{60A52A74-0A4C-BE48-8A64-04544E7B9C66}" type="pres">
      <dgm:prSet presAssocID="{D4165E87-8C6A-4138-8078-25334CAEA623}" presName="parentText" presStyleLbl="node1" presStyleIdx="0" presStyleCnt="9">
        <dgm:presLayoutVars>
          <dgm:chMax val="0"/>
          <dgm:bulletEnabled val="1"/>
        </dgm:presLayoutVars>
      </dgm:prSet>
      <dgm:spPr/>
    </dgm:pt>
    <dgm:pt modelId="{081DCA97-CD17-0E41-9F4B-51DBAFD6A8AD}" type="pres">
      <dgm:prSet presAssocID="{219D7EF2-0321-4991-9413-1E7F99882AA6}" presName="spacer" presStyleCnt="0"/>
      <dgm:spPr/>
    </dgm:pt>
    <dgm:pt modelId="{CA0247F8-6BDE-5D46-BBD2-7A71CB7E1835}" type="pres">
      <dgm:prSet presAssocID="{0B0BC002-F1A6-47CB-B90D-51F5D043BD61}" presName="parentText" presStyleLbl="node1" presStyleIdx="1" presStyleCnt="9">
        <dgm:presLayoutVars>
          <dgm:chMax val="0"/>
          <dgm:bulletEnabled val="1"/>
        </dgm:presLayoutVars>
      </dgm:prSet>
      <dgm:spPr/>
    </dgm:pt>
    <dgm:pt modelId="{A3D79EDC-A67C-334C-B80E-6C9F00FDCC7C}" type="pres">
      <dgm:prSet presAssocID="{AF6B5DB6-C838-4240-BA52-DE5A62E78D3C}" presName="spacer" presStyleCnt="0"/>
      <dgm:spPr/>
    </dgm:pt>
    <dgm:pt modelId="{CAFD6D52-7BD9-3244-BDAA-607CAA9C6EE9}" type="pres">
      <dgm:prSet presAssocID="{6D661E3D-DC16-423F-9BF4-BE2A54E05DB7}" presName="parentText" presStyleLbl="node1" presStyleIdx="2" presStyleCnt="9">
        <dgm:presLayoutVars>
          <dgm:chMax val="0"/>
          <dgm:bulletEnabled val="1"/>
        </dgm:presLayoutVars>
      </dgm:prSet>
      <dgm:spPr/>
    </dgm:pt>
    <dgm:pt modelId="{6906BCF9-7575-8246-BC0E-3EFACA95381B}" type="pres">
      <dgm:prSet presAssocID="{A3663311-2BD3-487F-95E9-9CE1498BB847}" presName="spacer" presStyleCnt="0"/>
      <dgm:spPr/>
    </dgm:pt>
    <dgm:pt modelId="{1DB29F82-E068-2D4B-BB07-C5232C9BA93A}" type="pres">
      <dgm:prSet presAssocID="{237CC091-2192-4C47-8CFB-8E84CEA61642}" presName="parentText" presStyleLbl="node1" presStyleIdx="3" presStyleCnt="9">
        <dgm:presLayoutVars>
          <dgm:chMax val="0"/>
          <dgm:bulletEnabled val="1"/>
        </dgm:presLayoutVars>
      </dgm:prSet>
      <dgm:spPr/>
    </dgm:pt>
    <dgm:pt modelId="{D8B9FAF5-A54C-7C42-9313-F74738BDAD9C}" type="pres">
      <dgm:prSet presAssocID="{61693368-3C60-4235-98D7-8667EBCACB2D}" presName="spacer" presStyleCnt="0"/>
      <dgm:spPr/>
    </dgm:pt>
    <dgm:pt modelId="{AC8F07D9-A9BB-D449-9B2F-9F56B33E26A0}" type="pres">
      <dgm:prSet presAssocID="{A516C065-56A3-40EF-A81A-02BC6EA91A97}" presName="parentText" presStyleLbl="node1" presStyleIdx="4" presStyleCnt="9">
        <dgm:presLayoutVars>
          <dgm:chMax val="0"/>
          <dgm:bulletEnabled val="1"/>
        </dgm:presLayoutVars>
      </dgm:prSet>
      <dgm:spPr/>
    </dgm:pt>
    <dgm:pt modelId="{E837E46E-529C-7F4D-9F1C-EFB003B6F7AF}" type="pres">
      <dgm:prSet presAssocID="{F2E465D7-84E8-42F9-AA1B-0F00754F3E98}" presName="spacer" presStyleCnt="0"/>
      <dgm:spPr/>
    </dgm:pt>
    <dgm:pt modelId="{13F9DB41-B536-B643-9204-BC3A1AD4A75C}" type="pres">
      <dgm:prSet presAssocID="{A9B3ABEE-9BC9-4564-85AB-799BD6FD5BE7}" presName="parentText" presStyleLbl="node1" presStyleIdx="5" presStyleCnt="9">
        <dgm:presLayoutVars>
          <dgm:chMax val="0"/>
          <dgm:bulletEnabled val="1"/>
        </dgm:presLayoutVars>
      </dgm:prSet>
      <dgm:spPr/>
    </dgm:pt>
    <dgm:pt modelId="{BDB75BFC-C914-684C-8DCC-37956F3F6CCF}" type="pres">
      <dgm:prSet presAssocID="{DEF72D2C-809F-46B9-A12D-44AAF70E70DD}" presName="spacer" presStyleCnt="0"/>
      <dgm:spPr/>
    </dgm:pt>
    <dgm:pt modelId="{40E814CB-6DF3-4B4A-90FA-41DB9C214C57}" type="pres">
      <dgm:prSet presAssocID="{55840668-864A-4DE0-BB2E-E3DE80D3B520}" presName="parentText" presStyleLbl="node1" presStyleIdx="6" presStyleCnt="9">
        <dgm:presLayoutVars>
          <dgm:chMax val="0"/>
          <dgm:bulletEnabled val="1"/>
        </dgm:presLayoutVars>
      </dgm:prSet>
      <dgm:spPr/>
    </dgm:pt>
    <dgm:pt modelId="{0F2D556F-497F-5B47-8ADA-8AB98540E6C8}" type="pres">
      <dgm:prSet presAssocID="{C73F7CF9-2623-4F9F-A3BF-B58F8ED93036}" presName="spacer" presStyleCnt="0"/>
      <dgm:spPr/>
    </dgm:pt>
    <dgm:pt modelId="{1B258DF5-1D4C-C449-B8B3-A5F857E01EE8}" type="pres">
      <dgm:prSet presAssocID="{27620FFF-7B68-4DB9-8F44-2E6E47037544}" presName="parentText" presStyleLbl="node1" presStyleIdx="7" presStyleCnt="9">
        <dgm:presLayoutVars>
          <dgm:chMax val="0"/>
          <dgm:bulletEnabled val="1"/>
        </dgm:presLayoutVars>
      </dgm:prSet>
      <dgm:spPr/>
    </dgm:pt>
    <dgm:pt modelId="{34B7DF4B-3C97-A245-8850-8BC8F8A02ABB}" type="pres">
      <dgm:prSet presAssocID="{FA046A3E-D27A-4744-9A72-F3207D01C022}" presName="spacer" presStyleCnt="0"/>
      <dgm:spPr/>
    </dgm:pt>
    <dgm:pt modelId="{FE89BA62-6C1D-E942-A435-453BCAB77504}" type="pres">
      <dgm:prSet presAssocID="{FBDFBF09-0AA8-4519-9CB8-D51869960359}" presName="parentText" presStyleLbl="node1" presStyleIdx="8" presStyleCnt="9">
        <dgm:presLayoutVars>
          <dgm:chMax val="0"/>
          <dgm:bulletEnabled val="1"/>
        </dgm:presLayoutVars>
      </dgm:prSet>
      <dgm:spPr/>
    </dgm:pt>
  </dgm:ptLst>
  <dgm:cxnLst>
    <dgm:cxn modelId="{24CDA812-356B-4690-A108-B8DCC49C2649}" srcId="{D0989BD3-52B8-4007-B04B-5E352621E815}" destId="{A9B3ABEE-9BC9-4564-85AB-799BD6FD5BE7}" srcOrd="5" destOrd="0" parTransId="{50DBE6E4-00A8-4898-8ACF-D74057B1421C}" sibTransId="{DEF72D2C-809F-46B9-A12D-44AAF70E70DD}"/>
    <dgm:cxn modelId="{08CBA717-1BD4-8D4E-AE93-BA0B215E349D}" type="presOf" srcId="{A516C065-56A3-40EF-A81A-02BC6EA91A97}" destId="{AC8F07D9-A9BB-D449-9B2F-9F56B33E26A0}" srcOrd="0" destOrd="0" presId="urn:microsoft.com/office/officeart/2005/8/layout/vList2"/>
    <dgm:cxn modelId="{CBCF0219-0F03-4A87-9379-730DA629813D}" srcId="{D0989BD3-52B8-4007-B04B-5E352621E815}" destId="{0B0BC002-F1A6-47CB-B90D-51F5D043BD61}" srcOrd="1" destOrd="0" parTransId="{1D13D6F3-3CEE-4435-A2BB-B557CF4529C5}" sibTransId="{AF6B5DB6-C838-4240-BA52-DE5A62E78D3C}"/>
    <dgm:cxn modelId="{D54E9A19-1FFA-7B44-AC2F-B9CB923D868F}" type="presOf" srcId="{D4165E87-8C6A-4138-8078-25334CAEA623}" destId="{60A52A74-0A4C-BE48-8A64-04544E7B9C66}" srcOrd="0" destOrd="0" presId="urn:microsoft.com/office/officeart/2005/8/layout/vList2"/>
    <dgm:cxn modelId="{BBAC701B-B9A7-054B-B7CB-46A7128C9137}" type="presOf" srcId="{0B0BC002-F1A6-47CB-B90D-51F5D043BD61}" destId="{CA0247F8-6BDE-5D46-BBD2-7A71CB7E1835}" srcOrd="0" destOrd="0" presId="urn:microsoft.com/office/officeart/2005/8/layout/vList2"/>
    <dgm:cxn modelId="{B693B21F-266C-4C5D-8D56-D452E47FA843}" srcId="{D0989BD3-52B8-4007-B04B-5E352621E815}" destId="{D4165E87-8C6A-4138-8078-25334CAEA623}" srcOrd="0" destOrd="0" parTransId="{D38F7396-896A-4204-AAA4-8206E3833726}" sibTransId="{219D7EF2-0321-4991-9413-1E7F99882AA6}"/>
    <dgm:cxn modelId="{94B61B46-0705-42A9-A4F6-987CE29558B7}" srcId="{D0989BD3-52B8-4007-B04B-5E352621E815}" destId="{A516C065-56A3-40EF-A81A-02BC6EA91A97}" srcOrd="4" destOrd="0" parTransId="{86F62CF3-FFDF-473B-BCD7-C421DD6ADD7E}" sibTransId="{F2E465D7-84E8-42F9-AA1B-0F00754F3E98}"/>
    <dgm:cxn modelId="{DBEAE452-8F35-46CB-9FE9-6ABE239E4A2B}" srcId="{D0989BD3-52B8-4007-B04B-5E352621E815}" destId="{55840668-864A-4DE0-BB2E-E3DE80D3B520}" srcOrd="6" destOrd="0" parTransId="{EF14EF84-2FB6-45DD-91DD-0ABEAF8A90A5}" sibTransId="{C73F7CF9-2623-4F9F-A3BF-B58F8ED93036}"/>
    <dgm:cxn modelId="{AFD45F6B-4442-42F2-B4D9-B3DD6E3C1C05}" srcId="{D0989BD3-52B8-4007-B04B-5E352621E815}" destId="{237CC091-2192-4C47-8CFB-8E84CEA61642}" srcOrd="3" destOrd="0" parTransId="{879F3DB9-D3D8-4071-862B-52F3E988B8D2}" sibTransId="{61693368-3C60-4235-98D7-8667EBCACB2D}"/>
    <dgm:cxn modelId="{16458C72-F26E-1243-9B6E-5C9563544B1E}" type="presOf" srcId="{27620FFF-7B68-4DB9-8F44-2E6E47037544}" destId="{1B258DF5-1D4C-C449-B8B3-A5F857E01EE8}" srcOrd="0" destOrd="0" presId="urn:microsoft.com/office/officeart/2005/8/layout/vList2"/>
    <dgm:cxn modelId="{46681077-2EB3-7346-A450-B1C029D1D7DE}" type="presOf" srcId="{FBDFBF09-0AA8-4519-9CB8-D51869960359}" destId="{FE89BA62-6C1D-E942-A435-453BCAB77504}" srcOrd="0" destOrd="0" presId="urn:microsoft.com/office/officeart/2005/8/layout/vList2"/>
    <dgm:cxn modelId="{EA1CD577-D144-4632-AB0C-94D6DAFB5AC4}" srcId="{D0989BD3-52B8-4007-B04B-5E352621E815}" destId="{6D661E3D-DC16-423F-9BF4-BE2A54E05DB7}" srcOrd="2" destOrd="0" parTransId="{1427841B-2FA5-4400-B60B-6FCC4CC73B93}" sibTransId="{A3663311-2BD3-487F-95E9-9CE1498BB847}"/>
    <dgm:cxn modelId="{D7394B86-0987-430A-AAD1-AC77C673A15B}" srcId="{D0989BD3-52B8-4007-B04B-5E352621E815}" destId="{27620FFF-7B68-4DB9-8F44-2E6E47037544}" srcOrd="7" destOrd="0" parTransId="{6E29E7DE-B1FB-4BF8-B35D-E0DA8C793BE3}" sibTransId="{FA046A3E-D27A-4744-9A72-F3207D01C022}"/>
    <dgm:cxn modelId="{8CCC5A95-B211-4C4B-A85E-0A381C87B8CE}" type="presOf" srcId="{237CC091-2192-4C47-8CFB-8E84CEA61642}" destId="{1DB29F82-E068-2D4B-BB07-C5232C9BA93A}" srcOrd="0" destOrd="0" presId="urn:microsoft.com/office/officeart/2005/8/layout/vList2"/>
    <dgm:cxn modelId="{A8EA7EA7-9459-1A4F-BA08-AEA636A4C266}" type="presOf" srcId="{A9B3ABEE-9BC9-4564-85AB-799BD6FD5BE7}" destId="{13F9DB41-B536-B643-9204-BC3A1AD4A75C}" srcOrd="0" destOrd="0" presId="urn:microsoft.com/office/officeart/2005/8/layout/vList2"/>
    <dgm:cxn modelId="{39D18FC1-6928-A243-8BF6-0624E44D1947}" type="presOf" srcId="{55840668-864A-4DE0-BB2E-E3DE80D3B520}" destId="{40E814CB-6DF3-4B4A-90FA-41DB9C214C57}" srcOrd="0" destOrd="0" presId="urn:microsoft.com/office/officeart/2005/8/layout/vList2"/>
    <dgm:cxn modelId="{38702AC7-352F-7047-9E86-6FCE655C8C42}" type="presOf" srcId="{6D661E3D-DC16-423F-9BF4-BE2A54E05DB7}" destId="{CAFD6D52-7BD9-3244-BDAA-607CAA9C6EE9}" srcOrd="0" destOrd="0" presId="urn:microsoft.com/office/officeart/2005/8/layout/vList2"/>
    <dgm:cxn modelId="{D4F156DE-0F16-4BCD-9969-176045D28FF7}" srcId="{D0989BD3-52B8-4007-B04B-5E352621E815}" destId="{FBDFBF09-0AA8-4519-9CB8-D51869960359}" srcOrd="8" destOrd="0" parTransId="{25DA9476-0FC5-40BA-BDEC-606204327C11}" sibTransId="{353C4076-330F-471C-A6A2-F6F084184B6A}"/>
    <dgm:cxn modelId="{00A21CF0-167B-7844-A22E-BF1649A88C72}" type="presOf" srcId="{D0989BD3-52B8-4007-B04B-5E352621E815}" destId="{3F436D61-D7F5-D746-B5C4-913E1E71B214}" srcOrd="0" destOrd="0" presId="urn:microsoft.com/office/officeart/2005/8/layout/vList2"/>
    <dgm:cxn modelId="{5309A6AF-3E40-F147-B1E0-C99BAB9336CE}" type="presParOf" srcId="{3F436D61-D7F5-D746-B5C4-913E1E71B214}" destId="{60A52A74-0A4C-BE48-8A64-04544E7B9C66}" srcOrd="0" destOrd="0" presId="urn:microsoft.com/office/officeart/2005/8/layout/vList2"/>
    <dgm:cxn modelId="{4EA66EDD-EDA4-7545-9D8C-FCBCB6EB0EAE}" type="presParOf" srcId="{3F436D61-D7F5-D746-B5C4-913E1E71B214}" destId="{081DCA97-CD17-0E41-9F4B-51DBAFD6A8AD}" srcOrd="1" destOrd="0" presId="urn:microsoft.com/office/officeart/2005/8/layout/vList2"/>
    <dgm:cxn modelId="{8773A3F2-4CE7-5F47-9CF8-885A08D066FF}" type="presParOf" srcId="{3F436D61-D7F5-D746-B5C4-913E1E71B214}" destId="{CA0247F8-6BDE-5D46-BBD2-7A71CB7E1835}" srcOrd="2" destOrd="0" presId="urn:microsoft.com/office/officeart/2005/8/layout/vList2"/>
    <dgm:cxn modelId="{37A24F04-A02C-DA47-8406-B92EBEC59AAD}" type="presParOf" srcId="{3F436D61-D7F5-D746-B5C4-913E1E71B214}" destId="{A3D79EDC-A67C-334C-B80E-6C9F00FDCC7C}" srcOrd="3" destOrd="0" presId="urn:microsoft.com/office/officeart/2005/8/layout/vList2"/>
    <dgm:cxn modelId="{5CFBB92A-19BC-1245-BC76-2CA654EC57F3}" type="presParOf" srcId="{3F436D61-D7F5-D746-B5C4-913E1E71B214}" destId="{CAFD6D52-7BD9-3244-BDAA-607CAA9C6EE9}" srcOrd="4" destOrd="0" presId="urn:microsoft.com/office/officeart/2005/8/layout/vList2"/>
    <dgm:cxn modelId="{403AEAEB-8C9B-7045-B0B0-C736EF955102}" type="presParOf" srcId="{3F436D61-D7F5-D746-B5C4-913E1E71B214}" destId="{6906BCF9-7575-8246-BC0E-3EFACA95381B}" srcOrd="5" destOrd="0" presId="urn:microsoft.com/office/officeart/2005/8/layout/vList2"/>
    <dgm:cxn modelId="{734E8AA9-4EAB-5846-9FAD-8CB2F2DA7F34}" type="presParOf" srcId="{3F436D61-D7F5-D746-B5C4-913E1E71B214}" destId="{1DB29F82-E068-2D4B-BB07-C5232C9BA93A}" srcOrd="6" destOrd="0" presId="urn:microsoft.com/office/officeart/2005/8/layout/vList2"/>
    <dgm:cxn modelId="{EEFFE441-4364-C947-8661-5ACAC1812535}" type="presParOf" srcId="{3F436D61-D7F5-D746-B5C4-913E1E71B214}" destId="{D8B9FAF5-A54C-7C42-9313-F74738BDAD9C}" srcOrd="7" destOrd="0" presId="urn:microsoft.com/office/officeart/2005/8/layout/vList2"/>
    <dgm:cxn modelId="{24BF6946-E4EC-5A48-BA0F-C95EBF6B4892}" type="presParOf" srcId="{3F436D61-D7F5-D746-B5C4-913E1E71B214}" destId="{AC8F07D9-A9BB-D449-9B2F-9F56B33E26A0}" srcOrd="8" destOrd="0" presId="urn:microsoft.com/office/officeart/2005/8/layout/vList2"/>
    <dgm:cxn modelId="{BDB2C6CD-ED6F-BC45-8734-BB0267C518B2}" type="presParOf" srcId="{3F436D61-D7F5-D746-B5C4-913E1E71B214}" destId="{E837E46E-529C-7F4D-9F1C-EFB003B6F7AF}" srcOrd="9" destOrd="0" presId="urn:microsoft.com/office/officeart/2005/8/layout/vList2"/>
    <dgm:cxn modelId="{9994355D-0105-7C40-86C3-4F8E8D126F3F}" type="presParOf" srcId="{3F436D61-D7F5-D746-B5C4-913E1E71B214}" destId="{13F9DB41-B536-B643-9204-BC3A1AD4A75C}" srcOrd="10" destOrd="0" presId="urn:microsoft.com/office/officeart/2005/8/layout/vList2"/>
    <dgm:cxn modelId="{E1E68D01-4A17-F641-A9F7-C5F51D45B058}" type="presParOf" srcId="{3F436D61-D7F5-D746-B5C4-913E1E71B214}" destId="{BDB75BFC-C914-684C-8DCC-37956F3F6CCF}" srcOrd="11" destOrd="0" presId="urn:microsoft.com/office/officeart/2005/8/layout/vList2"/>
    <dgm:cxn modelId="{AE35EC96-009F-7C4E-95F3-AEEA103C5889}" type="presParOf" srcId="{3F436D61-D7F5-D746-B5C4-913E1E71B214}" destId="{40E814CB-6DF3-4B4A-90FA-41DB9C214C57}" srcOrd="12" destOrd="0" presId="urn:microsoft.com/office/officeart/2005/8/layout/vList2"/>
    <dgm:cxn modelId="{E4E92DB9-B8C9-3740-87FC-4B6F31545AB3}" type="presParOf" srcId="{3F436D61-D7F5-D746-B5C4-913E1E71B214}" destId="{0F2D556F-497F-5B47-8ADA-8AB98540E6C8}" srcOrd="13" destOrd="0" presId="urn:microsoft.com/office/officeart/2005/8/layout/vList2"/>
    <dgm:cxn modelId="{9BDD6DC0-805C-0143-8241-2F048F53D741}" type="presParOf" srcId="{3F436D61-D7F5-D746-B5C4-913E1E71B214}" destId="{1B258DF5-1D4C-C449-B8B3-A5F857E01EE8}" srcOrd="14" destOrd="0" presId="urn:microsoft.com/office/officeart/2005/8/layout/vList2"/>
    <dgm:cxn modelId="{31C8EBF7-A382-DD46-B3F1-2575AE692AFD}" type="presParOf" srcId="{3F436D61-D7F5-D746-B5C4-913E1E71B214}" destId="{34B7DF4B-3C97-A245-8850-8BC8F8A02ABB}" srcOrd="15" destOrd="0" presId="urn:microsoft.com/office/officeart/2005/8/layout/vList2"/>
    <dgm:cxn modelId="{702C42E5-F0A6-E44A-AFEE-16F2F3FC6864}" type="presParOf" srcId="{3F436D61-D7F5-D746-B5C4-913E1E71B214}" destId="{FE89BA62-6C1D-E942-A435-453BCAB7750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10759C-6446-478E-A7DD-E9111F6E9F1B}"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AA3F7242-C2C8-4507-BAB6-DD0D08A7808C}">
      <dgm:prSet/>
      <dgm:spPr/>
      <dgm:t>
        <a:bodyPr/>
        <a:lstStyle/>
        <a:p>
          <a:r>
            <a:rPr lang="en-US" baseline="0"/>
            <a:t>Dual enrollment, competency-based education, credential attainment, and work-based learning for at-risk, in-school and out-of-school youth</a:t>
          </a:r>
          <a:endParaRPr lang="en-US"/>
        </a:p>
      </dgm:t>
    </dgm:pt>
    <dgm:pt modelId="{BC3F7DA6-42F4-4358-BFED-FFE7A9EA4F99}" type="parTrans" cxnId="{2DDAA22F-CBA5-4AAF-BF7D-69677113781C}">
      <dgm:prSet/>
      <dgm:spPr/>
      <dgm:t>
        <a:bodyPr/>
        <a:lstStyle/>
        <a:p>
          <a:endParaRPr lang="en-US"/>
        </a:p>
      </dgm:t>
    </dgm:pt>
    <dgm:pt modelId="{8CFE4F1A-C8BF-4717-81EA-F6E8A6BEAE88}" type="sibTrans" cxnId="{2DDAA22F-CBA5-4AAF-BF7D-69677113781C}">
      <dgm:prSet/>
      <dgm:spPr/>
      <dgm:t>
        <a:bodyPr/>
        <a:lstStyle/>
        <a:p>
          <a:endParaRPr lang="en-US"/>
        </a:p>
      </dgm:t>
    </dgm:pt>
    <dgm:pt modelId="{367A2146-CA29-4FB8-863B-66BA0D41790D}">
      <dgm:prSet/>
      <dgm:spPr/>
      <dgm:t>
        <a:bodyPr/>
        <a:lstStyle/>
        <a:p>
          <a:r>
            <a:rPr lang="en-US" baseline="0"/>
            <a:t>WIOA individual training accounts for in-school and out-of-school youth apprenticeship participants</a:t>
          </a:r>
          <a:endParaRPr lang="en-US"/>
        </a:p>
      </dgm:t>
    </dgm:pt>
    <dgm:pt modelId="{633799A6-E06C-4E0C-B1C8-BDCDC3D2CD94}" type="parTrans" cxnId="{D1072765-38AB-4867-B7D1-8B900A7843DE}">
      <dgm:prSet/>
      <dgm:spPr/>
      <dgm:t>
        <a:bodyPr/>
        <a:lstStyle/>
        <a:p>
          <a:endParaRPr lang="en-US"/>
        </a:p>
      </dgm:t>
    </dgm:pt>
    <dgm:pt modelId="{4EF601C2-8D6B-4B81-8C12-0119F30F789F}" type="sibTrans" cxnId="{D1072765-38AB-4867-B7D1-8B900A7843DE}">
      <dgm:prSet/>
      <dgm:spPr/>
      <dgm:t>
        <a:bodyPr/>
        <a:lstStyle/>
        <a:p>
          <a:endParaRPr lang="en-US"/>
        </a:p>
      </dgm:t>
    </dgm:pt>
    <dgm:pt modelId="{D35731B0-A712-4611-B892-2139286B5721}">
      <dgm:prSet/>
      <dgm:spPr/>
      <dgm:t>
        <a:bodyPr/>
        <a:lstStyle/>
        <a:p>
          <a:r>
            <a:rPr lang="en-US" baseline="0"/>
            <a:t>Re-entry programs for the incarcerated and support programs for the formerly incarcerated</a:t>
          </a:r>
          <a:endParaRPr lang="en-US"/>
        </a:p>
      </dgm:t>
    </dgm:pt>
    <dgm:pt modelId="{070C6A9C-F8C8-4722-A604-ABCE42D52474}" type="parTrans" cxnId="{08A6E80A-808A-4DE1-B88A-83BC2B3DD1B3}">
      <dgm:prSet/>
      <dgm:spPr/>
      <dgm:t>
        <a:bodyPr/>
        <a:lstStyle/>
        <a:p>
          <a:endParaRPr lang="en-US"/>
        </a:p>
      </dgm:t>
    </dgm:pt>
    <dgm:pt modelId="{D81DC638-9AB8-4A6C-9A57-357981260D8A}" type="sibTrans" cxnId="{08A6E80A-808A-4DE1-B88A-83BC2B3DD1B3}">
      <dgm:prSet/>
      <dgm:spPr/>
      <dgm:t>
        <a:bodyPr/>
        <a:lstStyle/>
        <a:p>
          <a:endParaRPr lang="en-US"/>
        </a:p>
      </dgm:t>
    </dgm:pt>
    <dgm:pt modelId="{FE471AB9-68C1-4CFD-99E8-AC62AE49613C}">
      <dgm:prSet/>
      <dgm:spPr/>
      <dgm:t>
        <a:bodyPr/>
        <a:lstStyle/>
        <a:p>
          <a:r>
            <a:rPr lang="en-US" baseline="0"/>
            <a:t>Using CTE centers for adult learners at night and promoting co-enrollment in basic education and postsecondary CTE to help close skills gap</a:t>
          </a:r>
          <a:endParaRPr lang="en-US"/>
        </a:p>
      </dgm:t>
    </dgm:pt>
    <dgm:pt modelId="{B0032C89-E876-4F54-94B1-4B9F4B1537C6}" type="parTrans" cxnId="{35F98F63-D0E9-4BE8-A6F9-65FC0EFC7B36}">
      <dgm:prSet/>
      <dgm:spPr/>
      <dgm:t>
        <a:bodyPr/>
        <a:lstStyle/>
        <a:p>
          <a:endParaRPr lang="en-US"/>
        </a:p>
      </dgm:t>
    </dgm:pt>
    <dgm:pt modelId="{9C6EB1E7-E68F-4B27-AD24-F9A7FD248040}" type="sibTrans" cxnId="{35F98F63-D0E9-4BE8-A6F9-65FC0EFC7B36}">
      <dgm:prSet/>
      <dgm:spPr/>
      <dgm:t>
        <a:bodyPr/>
        <a:lstStyle/>
        <a:p>
          <a:endParaRPr lang="en-US"/>
        </a:p>
      </dgm:t>
    </dgm:pt>
    <dgm:pt modelId="{D3E4504A-B3AE-4C3B-845B-8F4BD05877B9}">
      <dgm:prSet/>
      <dgm:spPr/>
      <dgm:t>
        <a:bodyPr/>
        <a:lstStyle/>
        <a:p>
          <a:r>
            <a:rPr lang="en-US" baseline="0"/>
            <a:t>Integrating SNAP and TANF clients into workforce training programs</a:t>
          </a:r>
          <a:endParaRPr lang="en-US"/>
        </a:p>
      </dgm:t>
    </dgm:pt>
    <dgm:pt modelId="{8EC40F8C-BE87-4CCA-82BE-73DAE5D3F634}" type="parTrans" cxnId="{8FB2B6EE-5393-4F15-A56F-43DABFA4B226}">
      <dgm:prSet/>
      <dgm:spPr/>
      <dgm:t>
        <a:bodyPr/>
        <a:lstStyle/>
        <a:p>
          <a:endParaRPr lang="en-US"/>
        </a:p>
      </dgm:t>
    </dgm:pt>
    <dgm:pt modelId="{4F0E574C-0956-444F-B7AD-ED587D2017E5}" type="sibTrans" cxnId="{8FB2B6EE-5393-4F15-A56F-43DABFA4B226}">
      <dgm:prSet/>
      <dgm:spPr/>
      <dgm:t>
        <a:bodyPr/>
        <a:lstStyle/>
        <a:p>
          <a:endParaRPr lang="en-US"/>
        </a:p>
      </dgm:t>
    </dgm:pt>
    <dgm:pt modelId="{B362A293-97FB-4D67-90F8-9E0851417D28}">
      <dgm:prSet/>
      <dgm:spPr/>
      <dgm:t>
        <a:bodyPr/>
        <a:lstStyle/>
        <a:p>
          <a:r>
            <a:rPr lang="en-US" baseline="0"/>
            <a:t>Use WIOA Title IV funding to support apprenticeships for students with IEPs</a:t>
          </a:r>
          <a:endParaRPr lang="en-US"/>
        </a:p>
      </dgm:t>
    </dgm:pt>
    <dgm:pt modelId="{6C2FE8AA-61DF-4B74-8B07-2EB4169D5122}" type="parTrans" cxnId="{A5AE2BF8-7BEB-48B0-8CA7-AE42CE8BF2FB}">
      <dgm:prSet/>
      <dgm:spPr/>
      <dgm:t>
        <a:bodyPr/>
        <a:lstStyle/>
        <a:p>
          <a:endParaRPr lang="en-US"/>
        </a:p>
      </dgm:t>
    </dgm:pt>
    <dgm:pt modelId="{A7E563AA-65AC-4978-964E-4DC82ED99D64}" type="sibTrans" cxnId="{A5AE2BF8-7BEB-48B0-8CA7-AE42CE8BF2FB}">
      <dgm:prSet/>
      <dgm:spPr/>
      <dgm:t>
        <a:bodyPr/>
        <a:lstStyle/>
        <a:p>
          <a:endParaRPr lang="en-US"/>
        </a:p>
      </dgm:t>
    </dgm:pt>
    <dgm:pt modelId="{C0EEE871-9F39-4ADC-AEB7-254D5CBF5D7F}">
      <dgm:prSet/>
      <dgm:spPr/>
      <dgm:t>
        <a:bodyPr/>
        <a:lstStyle/>
        <a:p>
          <a:r>
            <a:rPr lang="en-US" baseline="0"/>
            <a:t>Using Trade Adjustment Authority funds to support apprenticeship</a:t>
          </a:r>
          <a:endParaRPr lang="en-US"/>
        </a:p>
      </dgm:t>
    </dgm:pt>
    <dgm:pt modelId="{0F9CA71F-E2E1-4C20-82BB-0B789B2004AD}" type="parTrans" cxnId="{94B110F4-97D8-4E1F-B09E-5AC8EB34BD80}">
      <dgm:prSet/>
      <dgm:spPr/>
      <dgm:t>
        <a:bodyPr/>
        <a:lstStyle/>
        <a:p>
          <a:endParaRPr lang="en-US"/>
        </a:p>
      </dgm:t>
    </dgm:pt>
    <dgm:pt modelId="{2839BE84-0BB6-434C-A68D-11AFEC4B9C13}" type="sibTrans" cxnId="{94B110F4-97D8-4E1F-B09E-5AC8EB34BD80}">
      <dgm:prSet/>
      <dgm:spPr/>
      <dgm:t>
        <a:bodyPr/>
        <a:lstStyle/>
        <a:p>
          <a:endParaRPr lang="en-US"/>
        </a:p>
      </dgm:t>
    </dgm:pt>
    <dgm:pt modelId="{D9AABD59-04C9-4800-AA00-E79A1E84925E}">
      <dgm:prSet/>
      <dgm:spPr/>
      <dgm:t>
        <a:bodyPr/>
        <a:lstStyle/>
        <a:p>
          <a:r>
            <a:rPr lang="en-US" baseline="0"/>
            <a:t>Addressing childcare or transportation needs</a:t>
          </a:r>
          <a:endParaRPr lang="en-US"/>
        </a:p>
      </dgm:t>
    </dgm:pt>
    <dgm:pt modelId="{A3464876-6CDE-4234-A82E-040B4CD53722}" type="parTrans" cxnId="{C3A55F8F-7F47-450B-B237-3C6A516DDFBA}">
      <dgm:prSet/>
      <dgm:spPr/>
      <dgm:t>
        <a:bodyPr/>
        <a:lstStyle/>
        <a:p>
          <a:endParaRPr lang="en-US"/>
        </a:p>
      </dgm:t>
    </dgm:pt>
    <dgm:pt modelId="{B73B337A-880D-48A5-8134-76BCC50C4C90}" type="sibTrans" cxnId="{C3A55F8F-7F47-450B-B237-3C6A516DDFBA}">
      <dgm:prSet/>
      <dgm:spPr/>
      <dgm:t>
        <a:bodyPr/>
        <a:lstStyle/>
        <a:p>
          <a:endParaRPr lang="en-US"/>
        </a:p>
      </dgm:t>
    </dgm:pt>
    <dgm:pt modelId="{317514BF-604F-4D22-94EB-95432C726158}">
      <dgm:prSet/>
      <dgm:spPr/>
      <dgm:t>
        <a:bodyPr/>
        <a:lstStyle/>
        <a:p>
          <a:r>
            <a:rPr lang="en-US" baseline="0"/>
            <a:t>Free FASFA completion</a:t>
          </a:r>
          <a:endParaRPr lang="en-US"/>
        </a:p>
      </dgm:t>
    </dgm:pt>
    <dgm:pt modelId="{1291EDF5-EF01-4DAF-8B45-49090E3A38FE}" type="parTrans" cxnId="{1725C40B-8C2D-40A8-BE74-3865D1060C8B}">
      <dgm:prSet/>
      <dgm:spPr/>
      <dgm:t>
        <a:bodyPr/>
        <a:lstStyle/>
        <a:p>
          <a:endParaRPr lang="en-US"/>
        </a:p>
      </dgm:t>
    </dgm:pt>
    <dgm:pt modelId="{009C9A74-F3D7-4F00-A9EE-D5FA69797247}" type="sibTrans" cxnId="{1725C40B-8C2D-40A8-BE74-3865D1060C8B}">
      <dgm:prSet/>
      <dgm:spPr/>
      <dgm:t>
        <a:bodyPr/>
        <a:lstStyle/>
        <a:p>
          <a:endParaRPr lang="en-US"/>
        </a:p>
      </dgm:t>
    </dgm:pt>
    <dgm:pt modelId="{770384BE-29F2-41FD-BE04-24F5BFCFA728}">
      <dgm:prSet/>
      <dgm:spPr/>
      <dgm:t>
        <a:bodyPr/>
        <a:lstStyle/>
        <a:p>
          <a:r>
            <a:rPr lang="en-US" baseline="0"/>
            <a:t>Using tax credits to hire apprentices</a:t>
          </a:r>
          <a:endParaRPr lang="en-US"/>
        </a:p>
      </dgm:t>
    </dgm:pt>
    <dgm:pt modelId="{6508B20A-E195-4329-A821-41E589437AE0}" type="parTrans" cxnId="{484CA8B5-74BA-44C1-A312-1E06BD60D9F2}">
      <dgm:prSet/>
      <dgm:spPr/>
      <dgm:t>
        <a:bodyPr/>
        <a:lstStyle/>
        <a:p>
          <a:endParaRPr lang="en-US"/>
        </a:p>
      </dgm:t>
    </dgm:pt>
    <dgm:pt modelId="{EED08A84-3F2B-42F4-BAA0-55118F39EB97}" type="sibTrans" cxnId="{484CA8B5-74BA-44C1-A312-1E06BD60D9F2}">
      <dgm:prSet/>
      <dgm:spPr/>
      <dgm:t>
        <a:bodyPr/>
        <a:lstStyle/>
        <a:p>
          <a:endParaRPr lang="en-US"/>
        </a:p>
      </dgm:t>
    </dgm:pt>
    <dgm:pt modelId="{E8EDB53E-413D-864C-9889-EE61B4500B19}" type="pres">
      <dgm:prSet presAssocID="{8B10759C-6446-478E-A7DD-E9111F6E9F1B}" presName="diagram" presStyleCnt="0">
        <dgm:presLayoutVars>
          <dgm:dir/>
          <dgm:resizeHandles val="exact"/>
        </dgm:presLayoutVars>
      </dgm:prSet>
      <dgm:spPr/>
    </dgm:pt>
    <dgm:pt modelId="{1CA2BEEB-232B-414B-BEC9-6C98E87402BD}" type="pres">
      <dgm:prSet presAssocID="{AA3F7242-C2C8-4507-BAB6-DD0D08A7808C}" presName="node" presStyleLbl="node1" presStyleIdx="0" presStyleCnt="10">
        <dgm:presLayoutVars>
          <dgm:bulletEnabled val="1"/>
        </dgm:presLayoutVars>
      </dgm:prSet>
      <dgm:spPr/>
    </dgm:pt>
    <dgm:pt modelId="{36AB1690-1D06-284E-B817-651C1E847E7E}" type="pres">
      <dgm:prSet presAssocID="{8CFE4F1A-C8BF-4717-81EA-F6E8A6BEAE88}" presName="sibTrans" presStyleCnt="0"/>
      <dgm:spPr/>
    </dgm:pt>
    <dgm:pt modelId="{AEDBDCDA-C9A8-4E41-A4A0-577588257A48}" type="pres">
      <dgm:prSet presAssocID="{367A2146-CA29-4FB8-863B-66BA0D41790D}" presName="node" presStyleLbl="node1" presStyleIdx="1" presStyleCnt="10">
        <dgm:presLayoutVars>
          <dgm:bulletEnabled val="1"/>
        </dgm:presLayoutVars>
      </dgm:prSet>
      <dgm:spPr/>
    </dgm:pt>
    <dgm:pt modelId="{42995DC2-90F8-E74A-B832-0BA065244BDB}" type="pres">
      <dgm:prSet presAssocID="{4EF601C2-8D6B-4B81-8C12-0119F30F789F}" presName="sibTrans" presStyleCnt="0"/>
      <dgm:spPr/>
    </dgm:pt>
    <dgm:pt modelId="{B9EFAFDA-4284-F049-BE9B-46D2601E60EA}" type="pres">
      <dgm:prSet presAssocID="{D35731B0-A712-4611-B892-2139286B5721}" presName="node" presStyleLbl="node1" presStyleIdx="2" presStyleCnt="10">
        <dgm:presLayoutVars>
          <dgm:bulletEnabled val="1"/>
        </dgm:presLayoutVars>
      </dgm:prSet>
      <dgm:spPr/>
    </dgm:pt>
    <dgm:pt modelId="{56FFAA73-927D-8A4F-88BB-0BC6E8C744DE}" type="pres">
      <dgm:prSet presAssocID="{D81DC638-9AB8-4A6C-9A57-357981260D8A}" presName="sibTrans" presStyleCnt="0"/>
      <dgm:spPr/>
    </dgm:pt>
    <dgm:pt modelId="{CDBA8635-5F23-AB43-A062-20217F39D53C}" type="pres">
      <dgm:prSet presAssocID="{FE471AB9-68C1-4CFD-99E8-AC62AE49613C}" presName="node" presStyleLbl="node1" presStyleIdx="3" presStyleCnt="10">
        <dgm:presLayoutVars>
          <dgm:bulletEnabled val="1"/>
        </dgm:presLayoutVars>
      </dgm:prSet>
      <dgm:spPr/>
    </dgm:pt>
    <dgm:pt modelId="{3A0B7E7E-1192-F64A-B8C2-DE6D72A3FE7B}" type="pres">
      <dgm:prSet presAssocID="{9C6EB1E7-E68F-4B27-AD24-F9A7FD248040}" presName="sibTrans" presStyleCnt="0"/>
      <dgm:spPr/>
    </dgm:pt>
    <dgm:pt modelId="{AB64A9C4-2821-8A4E-BBA5-A2597D006C2E}" type="pres">
      <dgm:prSet presAssocID="{D3E4504A-B3AE-4C3B-845B-8F4BD05877B9}" presName="node" presStyleLbl="node1" presStyleIdx="4" presStyleCnt="10">
        <dgm:presLayoutVars>
          <dgm:bulletEnabled val="1"/>
        </dgm:presLayoutVars>
      </dgm:prSet>
      <dgm:spPr/>
    </dgm:pt>
    <dgm:pt modelId="{F3743C0B-49E4-6243-9D52-664BD50D7208}" type="pres">
      <dgm:prSet presAssocID="{4F0E574C-0956-444F-B7AD-ED587D2017E5}" presName="sibTrans" presStyleCnt="0"/>
      <dgm:spPr/>
    </dgm:pt>
    <dgm:pt modelId="{A92AE819-B3C4-F142-8375-862325BC81D9}" type="pres">
      <dgm:prSet presAssocID="{B362A293-97FB-4D67-90F8-9E0851417D28}" presName="node" presStyleLbl="node1" presStyleIdx="5" presStyleCnt="10">
        <dgm:presLayoutVars>
          <dgm:bulletEnabled val="1"/>
        </dgm:presLayoutVars>
      </dgm:prSet>
      <dgm:spPr/>
    </dgm:pt>
    <dgm:pt modelId="{9A04FCC2-162A-0141-A629-6234108B9514}" type="pres">
      <dgm:prSet presAssocID="{A7E563AA-65AC-4978-964E-4DC82ED99D64}" presName="sibTrans" presStyleCnt="0"/>
      <dgm:spPr/>
    </dgm:pt>
    <dgm:pt modelId="{2F995599-1835-3A45-97FD-63B31AA4BADE}" type="pres">
      <dgm:prSet presAssocID="{C0EEE871-9F39-4ADC-AEB7-254D5CBF5D7F}" presName="node" presStyleLbl="node1" presStyleIdx="6" presStyleCnt="10">
        <dgm:presLayoutVars>
          <dgm:bulletEnabled val="1"/>
        </dgm:presLayoutVars>
      </dgm:prSet>
      <dgm:spPr/>
    </dgm:pt>
    <dgm:pt modelId="{FDCF54ED-56DE-D04D-A4EE-F155432F60AF}" type="pres">
      <dgm:prSet presAssocID="{2839BE84-0BB6-434C-A68D-11AFEC4B9C13}" presName="sibTrans" presStyleCnt="0"/>
      <dgm:spPr/>
    </dgm:pt>
    <dgm:pt modelId="{2963698C-8293-5344-AFD1-1DD218FDDD39}" type="pres">
      <dgm:prSet presAssocID="{D9AABD59-04C9-4800-AA00-E79A1E84925E}" presName="node" presStyleLbl="node1" presStyleIdx="7" presStyleCnt="10">
        <dgm:presLayoutVars>
          <dgm:bulletEnabled val="1"/>
        </dgm:presLayoutVars>
      </dgm:prSet>
      <dgm:spPr/>
    </dgm:pt>
    <dgm:pt modelId="{EA22EDC6-E5D3-814C-9056-A9EFF3DF0BE5}" type="pres">
      <dgm:prSet presAssocID="{B73B337A-880D-48A5-8134-76BCC50C4C90}" presName="sibTrans" presStyleCnt="0"/>
      <dgm:spPr/>
    </dgm:pt>
    <dgm:pt modelId="{22A491AE-B475-3342-9F9A-1FE8BFF3CB67}" type="pres">
      <dgm:prSet presAssocID="{317514BF-604F-4D22-94EB-95432C726158}" presName="node" presStyleLbl="node1" presStyleIdx="8" presStyleCnt="10">
        <dgm:presLayoutVars>
          <dgm:bulletEnabled val="1"/>
        </dgm:presLayoutVars>
      </dgm:prSet>
      <dgm:spPr/>
    </dgm:pt>
    <dgm:pt modelId="{147B3883-9BB3-8A4F-A04E-53D5671FF328}" type="pres">
      <dgm:prSet presAssocID="{009C9A74-F3D7-4F00-A9EE-D5FA69797247}" presName="sibTrans" presStyleCnt="0"/>
      <dgm:spPr/>
    </dgm:pt>
    <dgm:pt modelId="{F11B164D-1714-CE46-9163-EF562F2126B0}" type="pres">
      <dgm:prSet presAssocID="{770384BE-29F2-41FD-BE04-24F5BFCFA728}" presName="node" presStyleLbl="node1" presStyleIdx="9" presStyleCnt="10">
        <dgm:presLayoutVars>
          <dgm:bulletEnabled val="1"/>
        </dgm:presLayoutVars>
      </dgm:prSet>
      <dgm:spPr/>
    </dgm:pt>
  </dgm:ptLst>
  <dgm:cxnLst>
    <dgm:cxn modelId="{864E8A02-565C-BB4C-B599-5CB58AB3660A}" type="presOf" srcId="{B362A293-97FB-4D67-90F8-9E0851417D28}" destId="{A92AE819-B3C4-F142-8375-862325BC81D9}" srcOrd="0" destOrd="0" presId="urn:microsoft.com/office/officeart/2005/8/layout/default"/>
    <dgm:cxn modelId="{08A6E80A-808A-4DE1-B88A-83BC2B3DD1B3}" srcId="{8B10759C-6446-478E-A7DD-E9111F6E9F1B}" destId="{D35731B0-A712-4611-B892-2139286B5721}" srcOrd="2" destOrd="0" parTransId="{070C6A9C-F8C8-4722-A604-ABCE42D52474}" sibTransId="{D81DC638-9AB8-4A6C-9A57-357981260D8A}"/>
    <dgm:cxn modelId="{1725C40B-8C2D-40A8-BE74-3865D1060C8B}" srcId="{8B10759C-6446-478E-A7DD-E9111F6E9F1B}" destId="{317514BF-604F-4D22-94EB-95432C726158}" srcOrd="8" destOrd="0" parTransId="{1291EDF5-EF01-4DAF-8B45-49090E3A38FE}" sibTransId="{009C9A74-F3D7-4F00-A9EE-D5FA69797247}"/>
    <dgm:cxn modelId="{42C98621-39B7-8249-B0BF-EBED013945BB}" type="presOf" srcId="{FE471AB9-68C1-4CFD-99E8-AC62AE49613C}" destId="{CDBA8635-5F23-AB43-A062-20217F39D53C}" srcOrd="0" destOrd="0" presId="urn:microsoft.com/office/officeart/2005/8/layout/default"/>
    <dgm:cxn modelId="{2DDAA22F-CBA5-4AAF-BF7D-69677113781C}" srcId="{8B10759C-6446-478E-A7DD-E9111F6E9F1B}" destId="{AA3F7242-C2C8-4507-BAB6-DD0D08A7808C}" srcOrd="0" destOrd="0" parTransId="{BC3F7DA6-42F4-4358-BFED-FFE7A9EA4F99}" sibTransId="{8CFE4F1A-C8BF-4717-81EA-F6E8A6BEAE88}"/>
    <dgm:cxn modelId="{4BC3524D-18A1-1946-85A1-24FB844DDB83}" type="presOf" srcId="{D35731B0-A712-4611-B892-2139286B5721}" destId="{B9EFAFDA-4284-F049-BE9B-46D2601E60EA}" srcOrd="0" destOrd="0" presId="urn:microsoft.com/office/officeart/2005/8/layout/default"/>
    <dgm:cxn modelId="{2E1DB84F-B927-D54C-AA63-7C30B888E02A}" type="presOf" srcId="{C0EEE871-9F39-4ADC-AEB7-254D5CBF5D7F}" destId="{2F995599-1835-3A45-97FD-63B31AA4BADE}" srcOrd="0" destOrd="0" presId="urn:microsoft.com/office/officeart/2005/8/layout/default"/>
    <dgm:cxn modelId="{35F98F63-D0E9-4BE8-A6F9-65FC0EFC7B36}" srcId="{8B10759C-6446-478E-A7DD-E9111F6E9F1B}" destId="{FE471AB9-68C1-4CFD-99E8-AC62AE49613C}" srcOrd="3" destOrd="0" parTransId="{B0032C89-E876-4F54-94B1-4B9F4B1537C6}" sibTransId="{9C6EB1E7-E68F-4B27-AD24-F9A7FD248040}"/>
    <dgm:cxn modelId="{D1072765-38AB-4867-B7D1-8B900A7843DE}" srcId="{8B10759C-6446-478E-A7DD-E9111F6E9F1B}" destId="{367A2146-CA29-4FB8-863B-66BA0D41790D}" srcOrd="1" destOrd="0" parTransId="{633799A6-E06C-4E0C-B1C8-BDCDC3D2CD94}" sibTransId="{4EF601C2-8D6B-4B81-8C12-0119F30F789F}"/>
    <dgm:cxn modelId="{79898A6E-636B-1D40-B999-92A299B1FA63}" type="presOf" srcId="{317514BF-604F-4D22-94EB-95432C726158}" destId="{22A491AE-B475-3342-9F9A-1FE8BFF3CB67}" srcOrd="0" destOrd="0" presId="urn:microsoft.com/office/officeart/2005/8/layout/default"/>
    <dgm:cxn modelId="{5AEF0377-A1CB-A440-BCFC-D63C8124C818}" type="presOf" srcId="{8B10759C-6446-478E-A7DD-E9111F6E9F1B}" destId="{E8EDB53E-413D-864C-9889-EE61B4500B19}" srcOrd="0" destOrd="0" presId="urn:microsoft.com/office/officeart/2005/8/layout/default"/>
    <dgm:cxn modelId="{C3A55F8F-7F47-450B-B237-3C6A516DDFBA}" srcId="{8B10759C-6446-478E-A7DD-E9111F6E9F1B}" destId="{D9AABD59-04C9-4800-AA00-E79A1E84925E}" srcOrd="7" destOrd="0" parTransId="{A3464876-6CDE-4234-A82E-040B4CD53722}" sibTransId="{B73B337A-880D-48A5-8134-76BCC50C4C90}"/>
    <dgm:cxn modelId="{C33B799E-F773-AB4E-930E-D23AF5D08844}" type="presOf" srcId="{367A2146-CA29-4FB8-863B-66BA0D41790D}" destId="{AEDBDCDA-C9A8-4E41-A4A0-577588257A48}" srcOrd="0" destOrd="0" presId="urn:microsoft.com/office/officeart/2005/8/layout/default"/>
    <dgm:cxn modelId="{B7B13B9F-74E8-6744-8A87-FAC9C209915B}" type="presOf" srcId="{AA3F7242-C2C8-4507-BAB6-DD0D08A7808C}" destId="{1CA2BEEB-232B-414B-BEC9-6C98E87402BD}" srcOrd="0" destOrd="0" presId="urn:microsoft.com/office/officeart/2005/8/layout/default"/>
    <dgm:cxn modelId="{484CA8B5-74BA-44C1-A312-1E06BD60D9F2}" srcId="{8B10759C-6446-478E-A7DD-E9111F6E9F1B}" destId="{770384BE-29F2-41FD-BE04-24F5BFCFA728}" srcOrd="9" destOrd="0" parTransId="{6508B20A-E195-4329-A821-41E589437AE0}" sibTransId="{EED08A84-3F2B-42F4-BAA0-55118F39EB97}"/>
    <dgm:cxn modelId="{F28B25BE-6962-0547-A2A4-196D3065002E}" type="presOf" srcId="{D9AABD59-04C9-4800-AA00-E79A1E84925E}" destId="{2963698C-8293-5344-AFD1-1DD218FDDD39}" srcOrd="0" destOrd="0" presId="urn:microsoft.com/office/officeart/2005/8/layout/default"/>
    <dgm:cxn modelId="{5519E3D5-886A-A843-A0AD-7AF9CAAF4EFE}" type="presOf" srcId="{D3E4504A-B3AE-4C3B-845B-8F4BD05877B9}" destId="{AB64A9C4-2821-8A4E-BBA5-A2597D006C2E}" srcOrd="0" destOrd="0" presId="urn:microsoft.com/office/officeart/2005/8/layout/default"/>
    <dgm:cxn modelId="{8FB2B6EE-5393-4F15-A56F-43DABFA4B226}" srcId="{8B10759C-6446-478E-A7DD-E9111F6E9F1B}" destId="{D3E4504A-B3AE-4C3B-845B-8F4BD05877B9}" srcOrd="4" destOrd="0" parTransId="{8EC40F8C-BE87-4CCA-82BE-73DAE5D3F634}" sibTransId="{4F0E574C-0956-444F-B7AD-ED587D2017E5}"/>
    <dgm:cxn modelId="{94B110F4-97D8-4E1F-B09E-5AC8EB34BD80}" srcId="{8B10759C-6446-478E-A7DD-E9111F6E9F1B}" destId="{C0EEE871-9F39-4ADC-AEB7-254D5CBF5D7F}" srcOrd="6" destOrd="0" parTransId="{0F9CA71F-E2E1-4C20-82BB-0B789B2004AD}" sibTransId="{2839BE84-0BB6-434C-A68D-11AFEC4B9C13}"/>
    <dgm:cxn modelId="{A5AE2BF8-7BEB-48B0-8CA7-AE42CE8BF2FB}" srcId="{8B10759C-6446-478E-A7DD-E9111F6E9F1B}" destId="{B362A293-97FB-4D67-90F8-9E0851417D28}" srcOrd="5" destOrd="0" parTransId="{6C2FE8AA-61DF-4B74-8B07-2EB4169D5122}" sibTransId="{A7E563AA-65AC-4978-964E-4DC82ED99D64}"/>
    <dgm:cxn modelId="{03A261FB-50E6-1046-A890-270B9B5F71A3}" type="presOf" srcId="{770384BE-29F2-41FD-BE04-24F5BFCFA728}" destId="{F11B164D-1714-CE46-9163-EF562F2126B0}" srcOrd="0" destOrd="0" presId="urn:microsoft.com/office/officeart/2005/8/layout/default"/>
    <dgm:cxn modelId="{994C2D69-0A20-EE40-8023-F40FAC824D15}" type="presParOf" srcId="{E8EDB53E-413D-864C-9889-EE61B4500B19}" destId="{1CA2BEEB-232B-414B-BEC9-6C98E87402BD}" srcOrd="0" destOrd="0" presId="urn:microsoft.com/office/officeart/2005/8/layout/default"/>
    <dgm:cxn modelId="{D60DE337-362A-F343-B0CC-5423986BB84F}" type="presParOf" srcId="{E8EDB53E-413D-864C-9889-EE61B4500B19}" destId="{36AB1690-1D06-284E-B817-651C1E847E7E}" srcOrd="1" destOrd="0" presId="urn:microsoft.com/office/officeart/2005/8/layout/default"/>
    <dgm:cxn modelId="{E3231C3C-99DA-1244-A298-7649886F9597}" type="presParOf" srcId="{E8EDB53E-413D-864C-9889-EE61B4500B19}" destId="{AEDBDCDA-C9A8-4E41-A4A0-577588257A48}" srcOrd="2" destOrd="0" presId="urn:microsoft.com/office/officeart/2005/8/layout/default"/>
    <dgm:cxn modelId="{EDCA5535-CB06-4B43-B10C-657EFBDD522C}" type="presParOf" srcId="{E8EDB53E-413D-864C-9889-EE61B4500B19}" destId="{42995DC2-90F8-E74A-B832-0BA065244BDB}" srcOrd="3" destOrd="0" presId="urn:microsoft.com/office/officeart/2005/8/layout/default"/>
    <dgm:cxn modelId="{3F46446F-16C4-E84B-B1C0-ABA85DB2522C}" type="presParOf" srcId="{E8EDB53E-413D-864C-9889-EE61B4500B19}" destId="{B9EFAFDA-4284-F049-BE9B-46D2601E60EA}" srcOrd="4" destOrd="0" presId="urn:microsoft.com/office/officeart/2005/8/layout/default"/>
    <dgm:cxn modelId="{C393568F-2FF0-5E4E-9058-636692D5280E}" type="presParOf" srcId="{E8EDB53E-413D-864C-9889-EE61B4500B19}" destId="{56FFAA73-927D-8A4F-88BB-0BC6E8C744DE}" srcOrd="5" destOrd="0" presId="urn:microsoft.com/office/officeart/2005/8/layout/default"/>
    <dgm:cxn modelId="{C579B6BD-2226-004B-847B-2A253AE260F2}" type="presParOf" srcId="{E8EDB53E-413D-864C-9889-EE61B4500B19}" destId="{CDBA8635-5F23-AB43-A062-20217F39D53C}" srcOrd="6" destOrd="0" presId="urn:microsoft.com/office/officeart/2005/8/layout/default"/>
    <dgm:cxn modelId="{01A64FFB-75DF-FA4F-8120-BF3203F6E6C1}" type="presParOf" srcId="{E8EDB53E-413D-864C-9889-EE61B4500B19}" destId="{3A0B7E7E-1192-F64A-B8C2-DE6D72A3FE7B}" srcOrd="7" destOrd="0" presId="urn:microsoft.com/office/officeart/2005/8/layout/default"/>
    <dgm:cxn modelId="{9B2F96BB-8EAE-5344-969F-FBD26889F05D}" type="presParOf" srcId="{E8EDB53E-413D-864C-9889-EE61B4500B19}" destId="{AB64A9C4-2821-8A4E-BBA5-A2597D006C2E}" srcOrd="8" destOrd="0" presId="urn:microsoft.com/office/officeart/2005/8/layout/default"/>
    <dgm:cxn modelId="{29E2B80B-FE9A-3544-B783-1E33116A0275}" type="presParOf" srcId="{E8EDB53E-413D-864C-9889-EE61B4500B19}" destId="{F3743C0B-49E4-6243-9D52-664BD50D7208}" srcOrd="9" destOrd="0" presId="urn:microsoft.com/office/officeart/2005/8/layout/default"/>
    <dgm:cxn modelId="{A9A483A1-58E2-454B-BE88-AF164849A25D}" type="presParOf" srcId="{E8EDB53E-413D-864C-9889-EE61B4500B19}" destId="{A92AE819-B3C4-F142-8375-862325BC81D9}" srcOrd="10" destOrd="0" presId="urn:microsoft.com/office/officeart/2005/8/layout/default"/>
    <dgm:cxn modelId="{FF36DF05-166C-4249-89C4-81C0F97EA713}" type="presParOf" srcId="{E8EDB53E-413D-864C-9889-EE61B4500B19}" destId="{9A04FCC2-162A-0141-A629-6234108B9514}" srcOrd="11" destOrd="0" presId="urn:microsoft.com/office/officeart/2005/8/layout/default"/>
    <dgm:cxn modelId="{93EA6605-39BB-CA4F-AF1D-98DE80CAEDE3}" type="presParOf" srcId="{E8EDB53E-413D-864C-9889-EE61B4500B19}" destId="{2F995599-1835-3A45-97FD-63B31AA4BADE}" srcOrd="12" destOrd="0" presId="urn:microsoft.com/office/officeart/2005/8/layout/default"/>
    <dgm:cxn modelId="{CD2397EA-A20A-BB4A-B500-27A4844CCDF5}" type="presParOf" srcId="{E8EDB53E-413D-864C-9889-EE61B4500B19}" destId="{FDCF54ED-56DE-D04D-A4EE-F155432F60AF}" srcOrd="13" destOrd="0" presId="urn:microsoft.com/office/officeart/2005/8/layout/default"/>
    <dgm:cxn modelId="{86686984-72CF-9C46-9080-5778F07D018F}" type="presParOf" srcId="{E8EDB53E-413D-864C-9889-EE61B4500B19}" destId="{2963698C-8293-5344-AFD1-1DD218FDDD39}" srcOrd="14" destOrd="0" presId="urn:microsoft.com/office/officeart/2005/8/layout/default"/>
    <dgm:cxn modelId="{D9287117-B816-2A4E-B8D6-9FE91BE1323A}" type="presParOf" srcId="{E8EDB53E-413D-864C-9889-EE61B4500B19}" destId="{EA22EDC6-E5D3-814C-9056-A9EFF3DF0BE5}" srcOrd="15" destOrd="0" presId="urn:microsoft.com/office/officeart/2005/8/layout/default"/>
    <dgm:cxn modelId="{D8613C69-6047-E14A-B137-A8CE018024D8}" type="presParOf" srcId="{E8EDB53E-413D-864C-9889-EE61B4500B19}" destId="{22A491AE-B475-3342-9F9A-1FE8BFF3CB67}" srcOrd="16" destOrd="0" presId="urn:microsoft.com/office/officeart/2005/8/layout/default"/>
    <dgm:cxn modelId="{7A593A3B-4652-FD41-94EC-41CB9EE051CD}" type="presParOf" srcId="{E8EDB53E-413D-864C-9889-EE61B4500B19}" destId="{147B3883-9BB3-8A4F-A04E-53D5671FF328}" srcOrd="17" destOrd="0" presId="urn:microsoft.com/office/officeart/2005/8/layout/default"/>
    <dgm:cxn modelId="{B607FC47-9EA4-E64D-80DC-842373480F6D}" type="presParOf" srcId="{E8EDB53E-413D-864C-9889-EE61B4500B19}" destId="{F11B164D-1714-CE46-9163-EF562F2126B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03916A-73E9-44E2-87C5-F085BFBE224F}"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231187-31C5-43FE-AD56-7A1A4BBB496C}">
      <dgm:prSet/>
      <dgm:spPr/>
      <dgm:t>
        <a:bodyPr/>
        <a:lstStyle/>
        <a:p>
          <a:r>
            <a:rPr lang="en-US"/>
            <a:t>WIOA with a focus on Out-of-School Youth (75% of Title I funding)</a:t>
          </a:r>
        </a:p>
      </dgm:t>
    </dgm:pt>
    <dgm:pt modelId="{81DDEC2E-BB21-49A6-9B82-0813A720038F}" type="parTrans" cxnId="{A7F7BF63-F387-4393-96CC-8F1A19BDC378}">
      <dgm:prSet/>
      <dgm:spPr/>
      <dgm:t>
        <a:bodyPr/>
        <a:lstStyle/>
        <a:p>
          <a:endParaRPr lang="en-US"/>
        </a:p>
      </dgm:t>
    </dgm:pt>
    <dgm:pt modelId="{2D3FA9A5-9012-41D9-A923-1DD1CAAD9900}" type="sibTrans" cxnId="{A7F7BF63-F387-4393-96CC-8F1A19BDC378}">
      <dgm:prSet/>
      <dgm:spPr/>
      <dgm:t>
        <a:bodyPr/>
        <a:lstStyle/>
        <a:p>
          <a:endParaRPr lang="en-US"/>
        </a:p>
      </dgm:t>
    </dgm:pt>
    <dgm:pt modelId="{5D00FD0A-6949-463B-A04A-77EC7513768A}">
      <dgm:prSet/>
      <dgm:spPr/>
      <dgm:t>
        <a:bodyPr/>
        <a:lstStyle/>
        <a:p>
          <a:r>
            <a:rPr lang="en-US"/>
            <a:t>Perkins V--Secondary and Postsecondary CTE Plans</a:t>
          </a:r>
        </a:p>
      </dgm:t>
    </dgm:pt>
    <dgm:pt modelId="{11484F31-E75E-47D0-A7EB-F4A1190DABBD}" type="parTrans" cxnId="{50FBDEBE-C882-404C-A380-CE2C1B38BA0B}">
      <dgm:prSet/>
      <dgm:spPr/>
      <dgm:t>
        <a:bodyPr/>
        <a:lstStyle/>
        <a:p>
          <a:endParaRPr lang="en-US"/>
        </a:p>
      </dgm:t>
    </dgm:pt>
    <dgm:pt modelId="{9E893442-9EB1-46A3-9A3F-18DD182C714B}" type="sibTrans" cxnId="{50FBDEBE-C882-404C-A380-CE2C1B38BA0B}">
      <dgm:prSet/>
      <dgm:spPr/>
      <dgm:t>
        <a:bodyPr/>
        <a:lstStyle/>
        <a:p>
          <a:endParaRPr lang="en-US"/>
        </a:p>
      </dgm:t>
    </dgm:pt>
    <dgm:pt modelId="{555F375B-DF4E-44C6-B770-B21CBEADB198}">
      <dgm:prSet/>
      <dgm:spPr/>
      <dgm:t>
        <a:bodyPr/>
        <a:lstStyle/>
        <a:p>
          <a:r>
            <a:rPr lang="en-US"/>
            <a:t>TANF--Temporary Assistance for Needy Families</a:t>
          </a:r>
        </a:p>
      </dgm:t>
    </dgm:pt>
    <dgm:pt modelId="{1A07E66C-61EB-4EEB-B1CF-03EB707A9534}" type="parTrans" cxnId="{3A2C157F-4384-42B2-A391-74F766D4AC81}">
      <dgm:prSet/>
      <dgm:spPr/>
      <dgm:t>
        <a:bodyPr/>
        <a:lstStyle/>
        <a:p>
          <a:endParaRPr lang="en-US"/>
        </a:p>
      </dgm:t>
    </dgm:pt>
    <dgm:pt modelId="{4B679182-53AB-4896-82B0-E98D90A862CC}" type="sibTrans" cxnId="{3A2C157F-4384-42B2-A391-74F766D4AC81}">
      <dgm:prSet/>
      <dgm:spPr/>
      <dgm:t>
        <a:bodyPr/>
        <a:lstStyle/>
        <a:p>
          <a:endParaRPr lang="en-US"/>
        </a:p>
      </dgm:t>
    </dgm:pt>
    <dgm:pt modelId="{06223EC3-6316-44A5-9AEC-A7476DBBFCDE}">
      <dgm:prSet/>
      <dgm:spPr/>
      <dgm:t>
        <a:bodyPr/>
        <a:lstStyle/>
        <a:p>
          <a:r>
            <a:rPr lang="en-US"/>
            <a:t>Veteran’s Administrative Workforce Programs</a:t>
          </a:r>
        </a:p>
      </dgm:t>
    </dgm:pt>
    <dgm:pt modelId="{12D813B9-A15C-4438-849D-729DB79D4870}" type="parTrans" cxnId="{4D6EE7DE-55AA-4F0F-8622-D095B5FA526D}">
      <dgm:prSet/>
      <dgm:spPr/>
      <dgm:t>
        <a:bodyPr/>
        <a:lstStyle/>
        <a:p>
          <a:endParaRPr lang="en-US"/>
        </a:p>
      </dgm:t>
    </dgm:pt>
    <dgm:pt modelId="{6085C73E-A0E3-4EAA-AC3C-1E526C506946}" type="sibTrans" cxnId="{4D6EE7DE-55AA-4F0F-8622-D095B5FA526D}">
      <dgm:prSet/>
      <dgm:spPr/>
      <dgm:t>
        <a:bodyPr/>
        <a:lstStyle/>
        <a:p>
          <a:endParaRPr lang="en-US"/>
        </a:p>
      </dgm:t>
    </dgm:pt>
    <dgm:pt modelId="{3C6A93A5-16E3-446C-9F3B-C354A3063DBC}">
      <dgm:prSet/>
      <dgm:spPr/>
      <dgm:t>
        <a:bodyPr/>
        <a:lstStyle/>
        <a:p>
          <a:r>
            <a:rPr lang="en-US"/>
            <a:t>SNAP--Supplemental Nutrition Assistance Program </a:t>
          </a:r>
        </a:p>
      </dgm:t>
    </dgm:pt>
    <dgm:pt modelId="{9E6D53AF-EA7F-4D49-A465-262952754374}" type="parTrans" cxnId="{FD7E3471-5E9A-4A09-AE75-C018D5A12CF9}">
      <dgm:prSet/>
      <dgm:spPr/>
      <dgm:t>
        <a:bodyPr/>
        <a:lstStyle/>
        <a:p>
          <a:endParaRPr lang="en-US"/>
        </a:p>
      </dgm:t>
    </dgm:pt>
    <dgm:pt modelId="{D8165846-F418-4D5D-976B-E67DFE2C66DF}" type="sibTrans" cxnId="{FD7E3471-5E9A-4A09-AE75-C018D5A12CF9}">
      <dgm:prSet/>
      <dgm:spPr/>
      <dgm:t>
        <a:bodyPr/>
        <a:lstStyle/>
        <a:p>
          <a:endParaRPr lang="en-US"/>
        </a:p>
      </dgm:t>
    </dgm:pt>
    <dgm:pt modelId="{3470BD14-4CCD-41D5-AD45-066C9AC38ED2}">
      <dgm:prSet/>
      <dgm:spPr/>
      <dgm:t>
        <a:bodyPr/>
        <a:lstStyle/>
        <a:p>
          <a:r>
            <a:rPr lang="en-US"/>
            <a:t>Senior Community Service Employee Program</a:t>
          </a:r>
        </a:p>
      </dgm:t>
    </dgm:pt>
    <dgm:pt modelId="{6473EFFB-2FEF-44AF-A969-0B1CB2AE65B9}" type="parTrans" cxnId="{7E387694-E675-4267-872B-0BF81B076224}">
      <dgm:prSet/>
      <dgm:spPr/>
      <dgm:t>
        <a:bodyPr/>
        <a:lstStyle/>
        <a:p>
          <a:endParaRPr lang="en-US"/>
        </a:p>
      </dgm:t>
    </dgm:pt>
    <dgm:pt modelId="{DE35682B-EDE3-43AB-A2FC-B301B6D9E9FF}" type="sibTrans" cxnId="{7E387694-E675-4267-872B-0BF81B076224}">
      <dgm:prSet/>
      <dgm:spPr/>
      <dgm:t>
        <a:bodyPr/>
        <a:lstStyle/>
        <a:p>
          <a:endParaRPr lang="en-US"/>
        </a:p>
      </dgm:t>
    </dgm:pt>
    <dgm:pt modelId="{CDA05F6C-627F-4AB9-B51E-ACDC29472ACE}" type="pres">
      <dgm:prSet presAssocID="{E803916A-73E9-44E2-87C5-F085BFBE224F}" presName="root" presStyleCnt="0">
        <dgm:presLayoutVars>
          <dgm:dir/>
          <dgm:resizeHandles val="exact"/>
        </dgm:presLayoutVars>
      </dgm:prSet>
      <dgm:spPr/>
    </dgm:pt>
    <dgm:pt modelId="{8F694EEB-9F87-4732-BF12-6127131CEF25}" type="pres">
      <dgm:prSet presAssocID="{E803916A-73E9-44E2-87C5-F085BFBE224F}" presName="container" presStyleCnt="0">
        <dgm:presLayoutVars>
          <dgm:dir/>
          <dgm:resizeHandles val="exact"/>
        </dgm:presLayoutVars>
      </dgm:prSet>
      <dgm:spPr/>
    </dgm:pt>
    <dgm:pt modelId="{2525AFC5-DCD2-47AB-B486-6FE5B8F8AA52}" type="pres">
      <dgm:prSet presAssocID="{85231187-31C5-43FE-AD56-7A1A4BBB496C}" presName="compNode" presStyleCnt="0"/>
      <dgm:spPr/>
    </dgm:pt>
    <dgm:pt modelId="{D439406D-03C8-4310-B592-CF0C62F06770}" type="pres">
      <dgm:prSet presAssocID="{85231187-31C5-43FE-AD56-7A1A4BBB496C}" presName="iconBgRect" presStyleLbl="bgShp" presStyleIdx="0" presStyleCnt="6"/>
      <dgm:spPr/>
    </dgm:pt>
    <dgm:pt modelId="{5D3618DF-7489-4111-9078-C4CDC16B0901}" type="pres">
      <dgm:prSet presAssocID="{85231187-31C5-43FE-AD56-7A1A4BBB496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E584295F-1032-4A37-9AEF-33D6BB3102B7}" type="pres">
      <dgm:prSet presAssocID="{85231187-31C5-43FE-AD56-7A1A4BBB496C}" presName="spaceRect" presStyleCnt="0"/>
      <dgm:spPr/>
    </dgm:pt>
    <dgm:pt modelId="{420A6338-318E-4038-B040-86E5F3310788}" type="pres">
      <dgm:prSet presAssocID="{85231187-31C5-43FE-AD56-7A1A4BBB496C}" presName="textRect" presStyleLbl="revTx" presStyleIdx="0" presStyleCnt="6">
        <dgm:presLayoutVars>
          <dgm:chMax val="1"/>
          <dgm:chPref val="1"/>
        </dgm:presLayoutVars>
      </dgm:prSet>
      <dgm:spPr/>
    </dgm:pt>
    <dgm:pt modelId="{F20DA166-4B17-42DD-BF63-1C8C2C461E5A}" type="pres">
      <dgm:prSet presAssocID="{2D3FA9A5-9012-41D9-A923-1DD1CAAD9900}" presName="sibTrans" presStyleLbl="sibTrans2D1" presStyleIdx="0" presStyleCnt="0"/>
      <dgm:spPr/>
    </dgm:pt>
    <dgm:pt modelId="{B131BDC4-8415-45D3-972E-C6E4597253FC}" type="pres">
      <dgm:prSet presAssocID="{5D00FD0A-6949-463B-A04A-77EC7513768A}" presName="compNode" presStyleCnt="0"/>
      <dgm:spPr/>
    </dgm:pt>
    <dgm:pt modelId="{9480BA55-305D-48F0-80ED-A43BB61FFE90}" type="pres">
      <dgm:prSet presAssocID="{5D00FD0A-6949-463B-A04A-77EC7513768A}" presName="iconBgRect" presStyleLbl="bgShp" presStyleIdx="1" presStyleCnt="6"/>
      <dgm:spPr/>
    </dgm:pt>
    <dgm:pt modelId="{A580F7DA-3DF9-4F66-A094-2E890753C099}" type="pres">
      <dgm:prSet presAssocID="{5D00FD0A-6949-463B-A04A-77EC7513768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00293AB-7198-4126-A3BD-2FCAD96AA905}" type="pres">
      <dgm:prSet presAssocID="{5D00FD0A-6949-463B-A04A-77EC7513768A}" presName="spaceRect" presStyleCnt="0"/>
      <dgm:spPr/>
    </dgm:pt>
    <dgm:pt modelId="{9973392F-2262-4FB4-9360-F0194D2DB374}" type="pres">
      <dgm:prSet presAssocID="{5D00FD0A-6949-463B-A04A-77EC7513768A}" presName="textRect" presStyleLbl="revTx" presStyleIdx="1" presStyleCnt="6">
        <dgm:presLayoutVars>
          <dgm:chMax val="1"/>
          <dgm:chPref val="1"/>
        </dgm:presLayoutVars>
      </dgm:prSet>
      <dgm:spPr/>
    </dgm:pt>
    <dgm:pt modelId="{B8710B11-E8B2-460F-8583-C653A7C76D8F}" type="pres">
      <dgm:prSet presAssocID="{9E893442-9EB1-46A3-9A3F-18DD182C714B}" presName="sibTrans" presStyleLbl="sibTrans2D1" presStyleIdx="0" presStyleCnt="0"/>
      <dgm:spPr/>
    </dgm:pt>
    <dgm:pt modelId="{E3FA5174-31A4-420E-913D-88A27B7691B3}" type="pres">
      <dgm:prSet presAssocID="{555F375B-DF4E-44C6-B770-B21CBEADB198}" presName="compNode" presStyleCnt="0"/>
      <dgm:spPr/>
    </dgm:pt>
    <dgm:pt modelId="{33F957AF-17E3-44D5-8349-602C51F6453A}" type="pres">
      <dgm:prSet presAssocID="{555F375B-DF4E-44C6-B770-B21CBEADB198}" presName="iconBgRect" presStyleLbl="bgShp" presStyleIdx="2" presStyleCnt="6"/>
      <dgm:spPr/>
    </dgm:pt>
    <dgm:pt modelId="{2F8108AB-56D8-49C8-BA7F-E737F4DBBE58}" type="pres">
      <dgm:prSet presAssocID="{555F375B-DF4E-44C6-B770-B21CBEADB19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622B7F60-A812-4F67-8E0F-81523FC1FF09}" type="pres">
      <dgm:prSet presAssocID="{555F375B-DF4E-44C6-B770-B21CBEADB198}" presName="spaceRect" presStyleCnt="0"/>
      <dgm:spPr/>
    </dgm:pt>
    <dgm:pt modelId="{5CEFEBB6-3CF8-424A-B44E-D8910385DFEF}" type="pres">
      <dgm:prSet presAssocID="{555F375B-DF4E-44C6-B770-B21CBEADB198}" presName="textRect" presStyleLbl="revTx" presStyleIdx="2" presStyleCnt="6">
        <dgm:presLayoutVars>
          <dgm:chMax val="1"/>
          <dgm:chPref val="1"/>
        </dgm:presLayoutVars>
      </dgm:prSet>
      <dgm:spPr/>
    </dgm:pt>
    <dgm:pt modelId="{FDF36BA9-E33A-4770-B38C-E381D34C0A84}" type="pres">
      <dgm:prSet presAssocID="{4B679182-53AB-4896-82B0-E98D90A862CC}" presName="sibTrans" presStyleLbl="sibTrans2D1" presStyleIdx="0" presStyleCnt="0"/>
      <dgm:spPr/>
    </dgm:pt>
    <dgm:pt modelId="{49263BEB-6596-4EEC-86B3-F748D009F94E}" type="pres">
      <dgm:prSet presAssocID="{06223EC3-6316-44A5-9AEC-A7476DBBFCDE}" presName="compNode" presStyleCnt="0"/>
      <dgm:spPr/>
    </dgm:pt>
    <dgm:pt modelId="{6B255604-4B58-4CD2-830C-43CC468F69A1}" type="pres">
      <dgm:prSet presAssocID="{06223EC3-6316-44A5-9AEC-A7476DBBFCDE}" presName="iconBgRect" presStyleLbl="bgShp" presStyleIdx="3" presStyleCnt="6"/>
      <dgm:spPr/>
    </dgm:pt>
    <dgm:pt modelId="{24A82AE4-0157-4AB6-BCCE-6D07A845EF1D}" type="pres">
      <dgm:prSet presAssocID="{06223EC3-6316-44A5-9AEC-A7476DBBFCD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9CEC004C-4462-4BAB-9A13-33E234B33624}" type="pres">
      <dgm:prSet presAssocID="{06223EC3-6316-44A5-9AEC-A7476DBBFCDE}" presName="spaceRect" presStyleCnt="0"/>
      <dgm:spPr/>
    </dgm:pt>
    <dgm:pt modelId="{273883DD-F575-4DFE-8A16-CDF1D4C19F5F}" type="pres">
      <dgm:prSet presAssocID="{06223EC3-6316-44A5-9AEC-A7476DBBFCDE}" presName="textRect" presStyleLbl="revTx" presStyleIdx="3" presStyleCnt="6">
        <dgm:presLayoutVars>
          <dgm:chMax val="1"/>
          <dgm:chPref val="1"/>
        </dgm:presLayoutVars>
      </dgm:prSet>
      <dgm:spPr/>
    </dgm:pt>
    <dgm:pt modelId="{78B2068F-C69E-49FF-A3B6-D8BE5A428DA7}" type="pres">
      <dgm:prSet presAssocID="{6085C73E-A0E3-4EAA-AC3C-1E526C506946}" presName="sibTrans" presStyleLbl="sibTrans2D1" presStyleIdx="0" presStyleCnt="0"/>
      <dgm:spPr/>
    </dgm:pt>
    <dgm:pt modelId="{8B6C3D75-663E-47B5-835E-4D7FDDF54680}" type="pres">
      <dgm:prSet presAssocID="{3C6A93A5-16E3-446C-9F3B-C354A3063DBC}" presName="compNode" presStyleCnt="0"/>
      <dgm:spPr/>
    </dgm:pt>
    <dgm:pt modelId="{A65B69F8-0B5A-4B0C-A0E5-7AA7DB00F861}" type="pres">
      <dgm:prSet presAssocID="{3C6A93A5-16E3-446C-9F3B-C354A3063DBC}" presName="iconBgRect" presStyleLbl="bgShp" presStyleIdx="4" presStyleCnt="6"/>
      <dgm:spPr/>
    </dgm:pt>
    <dgm:pt modelId="{7CAADB6C-D6D3-473C-8437-EBB28FA321A7}" type="pres">
      <dgm:prSet presAssocID="{3C6A93A5-16E3-446C-9F3B-C354A3063DB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9DE74F80-69A3-4D69-91FF-478371D91924}" type="pres">
      <dgm:prSet presAssocID="{3C6A93A5-16E3-446C-9F3B-C354A3063DBC}" presName="spaceRect" presStyleCnt="0"/>
      <dgm:spPr/>
    </dgm:pt>
    <dgm:pt modelId="{5876FB8B-7219-4E90-872B-1719CBAFD993}" type="pres">
      <dgm:prSet presAssocID="{3C6A93A5-16E3-446C-9F3B-C354A3063DBC}" presName="textRect" presStyleLbl="revTx" presStyleIdx="4" presStyleCnt="6">
        <dgm:presLayoutVars>
          <dgm:chMax val="1"/>
          <dgm:chPref val="1"/>
        </dgm:presLayoutVars>
      </dgm:prSet>
      <dgm:spPr/>
    </dgm:pt>
    <dgm:pt modelId="{2ED7A8C1-FDF1-4390-B23A-55B48F0F55D3}" type="pres">
      <dgm:prSet presAssocID="{D8165846-F418-4D5D-976B-E67DFE2C66DF}" presName="sibTrans" presStyleLbl="sibTrans2D1" presStyleIdx="0" presStyleCnt="0"/>
      <dgm:spPr/>
    </dgm:pt>
    <dgm:pt modelId="{0FF831B7-C010-4B50-A04F-2AE06711F936}" type="pres">
      <dgm:prSet presAssocID="{3470BD14-4CCD-41D5-AD45-066C9AC38ED2}" presName="compNode" presStyleCnt="0"/>
      <dgm:spPr/>
    </dgm:pt>
    <dgm:pt modelId="{94D667CE-33CF-4BC6-B458-5957BA356493}" type="pres">
      <dgm:prSet presAssocID="{3470BD14-4CCD-41D5-AD45-066C9AC38ED2}" presName="iconBgRect" presStyleLbl="bgShp" presStyleIdx="5" presStyleCnt="6"/>
      <dgm:spPr/>
    </dgm:pt>
    <dgm:pt modelId="{C2A21CBD-242C-4A65-AF38-E4BA0EA78D06}" type="pres">
      <dgm:prSet presAssocID="{3470BD14-4CCD-41D5-AD45-066C9AC38ED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125FA78E-4B57-47BF-A330-28E50487A51E}" type="pres">
      <dgm:prSet presAssocID="{3470BD14-4CCD-41D5-AD45-066C9AC38ED2}" presName="spaceRect" presStyleCnt="0"/>
      <dgm:spPr/>
    </dgm:pt>
    <dgm:pt modelId="{A34D7DDA-C0FB-4558-9823-74B47E2850D0}" type="pres">
      <dgm:prSet presAssocID="{3470BD14-4CCD-41D5-AD45-066C9AC38ED2}" presName="textRect" presStyleLbl="revTx" presStyleIdx="5" presStyleCnt="6">
        <dgm:presLayoutVars>
          <dgm:chMax val="1"/>
          <dgm:chPref val="1"/>
        </dgm:presLayoutVars>
      </dgm:prSet>
      <dgm:spPr/>
    </dgm:pt>
  </dgm:ptLst>
  <dgm:cxnLst>
    <dgm:cxn modelId="{64C2442E-806B-456A-A791-3D2554FC36E5}" type="presOf" srcId="{3470BD14-4CCD-41D5-AD45-066C9AC38ED2}" destId="{A34D7DDA-C0FB-4558-9823-74B47E2850D0}" srcOrd="0" destOrd="0" presId="urn:microsoft.com/office/officeart/2018/2/layout/IconCircleList"/>
    <dgm:cxn modelId="{5AE29A39-C4D9-4F4D-8799-E4D4168383CA}" type="presOf" srcId="{3C6A93A5-16E3-446C-9F3B-C354A3063DBC}" destId="{5876FB8B-7219-4E90-872B-1719CBAFD993}" srcOrd="0" destOrd="0" presId="urn:microsoft.com/office/officeart/2018/2/layout/IconCircleList"/>
    <dgm:cxn modelId="{55410A3F-A9C2-4877-BCAE-020A0ADA7468}" type="presOf" srcId="{6085C73E-A0E3-4EAA-AC3C-1E526C506946}" destId="{78B2068F-C69E-49FF-A3B6-D8BE5A428DA7}" srcOrd="0" destOrd="0" presId="urn:microsoft.com/office/officeart/2018/2/layout/IconCircleList"/>
    <dgm:cxn modelId="{89376443-4A70-44D5-8E0F-A566576FB03D}" type="presOf" srcId="{4B679182-53AB-4896-82B0-E98D90A862CC}" destId="{FDF36BA9-E33A-4770-B38C-E381D34C0A84}" srcOrd="0" destOrd="0" presId="urn:microsoft.com/office/officeart/2018/2/layout/IconCircleList"/>
    <dgm:cxn modelId="{5F51F243-007A-415A-9908-624701C46385}" type="presOf" srcId="{85231187-31C5-43FE-AD56-7A1A4BBB496C}" destId="{420A6338-318E-4038-B040-86E5F3310788}" srcOrd="0" destOrd="0" presId="urn:microsoft.com/office/officeart/2018/2/layout/IconCircleList"/>
    <dgm:cxn modelId="{A7F7BF63-F387-4393-96CC-8F1A19BDC378}" srcId="{E803916A-73E9-44E2-87C5-F085BFBE224F}" destId="{85231187-31C5-43FE-AD56-7A1A4BBB496C}" srcOrd="0" destOrd="0" parTransId="{81DDEC2E-BB21-49A6-9B82-0813A720038F}" sibTransId="{2D3FA9A5-9012-41D9-A923-1DD1CAAD9900}"/>
    <dgm:cxn modelId="{FD7E3471-5E9A-4A09-AE75-C018D5A12CF9}" srcId="{E803916A-73E9-44E2-87C5-F085BFBE224F}" destId="{3C6A93A5-16E3-446C-9F3B-C354A3063DBC}" srcOrd="4" destOrd="0" parTransId="{9E6D53AF-EA7F-4D49-A465-262952754374}" sibTransId="{D8165846-F418-4D5D-976B-E67DFE2C66DF}"/>
    <dgm:cxn modelId="{3A2C157F-4384-42B2-A391-74F766D4AC81}" srcId="{E803916A-73E9-44E2-87C5-F085BFBE224F}" destId="{555F375B-DF4E-44C6-B770-B21CBEADB198}" srcOrd="2" destOrd="0" parTransId="{1A07E66C-61EB-4EEB-B1CF-03EB707A9534}" sibTransId="{4B679182-53AB-4896-82B0-E98D90A862CC}"/>
    <dgm:cxn modelId="{AA8F6981-4B35-44D3-BAEA-A6B6D20F4429}" type="presOf" srcId="{E803916A-73E9-44E2-87C5-F085BFBE224F}" destId="{CDA05F6C-627F-4AB9-B51E-ACDC29472ACE}" srcOrd="0" destOrd="0" presId="urn:microsoft.com/office/officeart/2018/2/layout/IconCircleList"/>
    <dgm:cxn modelId="{0DB7F482-F140-43B7-9480-8D2A61805130}" type="presOf" srcId="{9E893442-9EB1-46A3-9A3F-18DD182C714B}" destId="{B8710B11-E8B2-460F-8583-C653A7C76D8F}" srcOrd="0" destOrd="0" presId="urn:microsoft.com/office/officeart/2018/2/layout/IconCircleList"/>
    <dgm:cxn modelId="{7E387694-E675-4267-872B-0BF81B076224}" srcId="{E803916A-73E9-44E2-87C5-F085BFBE224F}" destId="{3470BD14-4CCD-41D5-AD45-066C9AC38ED2}" srcOrd="5" destOrd="0" parTransId="{6473EFFB-2FEF-44AF-A969-0B1CB2AE65B9}" sibTransId="{DE35682B-EDE3-43AB-A2FC-B301B6D9E9FF}"/>
    <dgm:cxn modelId="{5310279F-6A8E-44AA-80CC-84C6DDCA9401}" type="presOf" srcId="{D8165846-F418-4D5D-976B-E67DFE2C66DF}" destId="{2ED7A8C1-FDF1-4390-B23A-55B48F0F55D3}" srcOrd="0" destOrd="0" presId="urn:microsoft.com/office/officeart/2018/2/layout/IconCircleList"/>
    <dgm:cxn modelId="{38D479A7-E989-4E31-B7BF-9DF05EC90CDF}" type="presOf" srcId="{555F375B-DF4E-44C6-B770-B21CBEADB198}" destId="{5CEFEBB6-3CF8-424A-B44E-D8910385DFEF}" srcOrd="0" destOrd="0" presId="urn:microsoft.com/office/officeart/2018/2/layout/IconCircleList"/>
    <dgm:cxn modelId="{2F617ABA-04DD-4DB4-B5C5-CA9B076D54E8}" type="presOf" srcId="{5D00FD0A-6949-463B-A04A-77EC7513768A}" destId="{9973392F-2262-4FB4-9360-F0194D2DB374}" srcOrd="0" destOrd="0" presId="urn:microsoft.com/office/officeart/2018/2/layout/IconCircleList"/>
    <dgm:cxn modelId="{50FBDEBE-C882-404C-A380-CE2C1B38BA0B}" srcId="{E803916A-73E9-44E2-87C5-F085BFBE224F}" destId="{5D00FD0A-6949-463B-A04A-77EC7513768A}" srcOrd="1" destOrd="0" parTransId="{11484F31-E75E-47D0-A7EB-F4A1190DABBD}" sibTransId="{9E893442-9EB1-46A3-9A3F-18DD182C714B}"/>
    <dgm:cxn modelId="{13FA94C3-3699-488F-BB05-BB6CFA33B026}" type="presOf" srcId="{06223EC3-6316-44A5-9AEC-A7476DBBFCDE}" destId="{273883DD-F575-4DFE-8A16-CDF1D4C19F5F}" srcOrd="0" destOrd="0" presId="urn:microsoft.com/office/officeart/2018/2/layout/IconCircleList"/>
    <dgm:cxn modelId="{4D6EE7DE-55AA-4F0F-8622-D095B5FA526D}" srcId="{E803916A-73E9-44E2-87C5-F085BFBE224F}" destId="{06223EC3-6316-44A5-9AEC-A7476DBBFCDE}" srcOrd="3" destOrd="0" parTransId="{12D813B9-A15C-4438-849D-729DB79D4870}" sibTransId="{6085C73E-A0E3-4EAA-AC3C-1E526C506946}"/>
    <dgm:cxn modelId="{79A3C4E5-F931-45EC-84F8-99A1AABF7E32}" type="presOf" srcId="{2D3FA9A5-9012-41D9-A923-1DD1CAAD9900}" destId="{F20DA166-4B17-42DD-BF63-1C8C2C461E5A}" srcOrd="0" destOrd="0" presId="urn:microsoft.com/office/officeart/2018/2/layout/IconCircleList"/>
    <dgm:cxn modelId="{F496CA4E-C141-4DFA-B915-0CAAD530BF3D}" type="presParOf" srcId="{CDA05F6C-627F-4AB9-B51E-ACDC29472ACE}" destId="{8F694EEB-9F87-4732-BF12-6127131CEF25}" srcOrd="0" destOrd="0" presId="urn:microsoft.com/office/officeart/2018/2/layout/IconCircleList"/>
    <dgm:cxn modelId="{D8C9BD6F-4380-44C9-90B3-2CAA0CFCA1AB}" type="presParOf" srcId="{8F694EEB-9F87-4732-BF12-6127131CEF25}" destId="{2525AFC5-DCD2-47AB-B486-6FE5B8F8AA52}" srcOrd="0" destOrd="0" presId="urn:microsoft.com/office/officeart/2018/2/layout/IconCircleList"/>
    <dgm:cxn modelId="{7A414753-C39A-4299-8304-F9E26E985F03}" type="presParOf" srcId="{2525AFC5-DCD2-47AB-B486-6FE5B8F8AA52}" destId="{D439406D-03C8-4310-B592-CF0C62F06770}" srcOrd="0" destOrd="0" presId="urn:microsoft.com/office/officeart/2018/2/layout/IconCircleList"/>
    <dgm:cxn modelId="{38648DD3-FAFB-4CEC-985B-7F5645301A09}" type="presParOf" srcId="{2525AFC5-DCD2-47AB-B486-6FE5B8F8AA52}" destId="{5D3618DF-7489-4111-9078-C4CDC16B0901}" srcOrd="1" destOrd="0" presId="urn:microsoft.com/office/officeart/2018/2/layout/IconCircleList"/>
    <dgm:cxn modelId="{030A4262-1D06-4D16-B91C-3E0376C82581}" type="presParOf" srcId="{2525AFC5-DCD2-47AB-B486-6FE5B8F8AA52}" destId="{E584295F-1032-4A37-9AEF-33D6BB3102B7}" srcOrd="2" destOrd="0" presId="urn:microsoft.com/office/officeart/2018/2/layout/IconCircleList"/>
    <dgm:cxn modelId="{10C80D9A-FCE9-4839-A58D-AC1686821030}" type="presParOf" srcId="{2525AFC5-DCD2-47AB-B486-6FE5B8F8AA52}" destId="{420A6338-318E-4038-B040-86E5F3310788}" srcOrd="3" destOrd="0" presId="urn:microsoft.com/office/officeart/2018/2/layout/IconCircleList"/>
    <dgm:cxn modelId="{E0E658EB-AB2D-4B8D-B298-A14B712E3894}" type="presParOf" srcId="{8F694EEB-9F87-4732-BF12-6127131CEF25}" destId="{F20DA166-4B17-42DD-BF63-1C8C2C461E5A}" srcOrd="1" destOrd="0" presId="urn:microsoft.com/office/officeart/2018/2/layout/IconCircleList"/>
    <dgm:cxn modelId="{02C28930-6B1F-4536-909B-D64575EB11CE}" type="presParOf" srcId="{8F694EEB-9F87-4732-BF12-6127131CEF25}" destId="{B131BDC4-8415-45D3-972E-C6E4597253FC}" srcOrd="2" destOrd="0" presId="urn:microsoft.com/office/officeart/2018/2/layout/IconCircleList"/>
    <dgm:cxn modelId="{04009FD0-DC93-460A-AA4D-AAF2DB537D07}" type="presParOf" srcId="{B131BDC4-8415-45D3-972E-C6E4597253FC}" destId="{9480BA55-305D-48F0-80ED-A43BB61FFE90}" srcOrd="0" destOrd="0" presId="urn:microsoft.com/office/officeart/2018/2/layout/IconCircleList"/>
    <dgm:cxn modelId="{30615765-1E74-4839-914C-7D724402C4E1}" type="presParOf" srcId="{B131BDC4-8415-45D3-972E-C6E4597253FC}" destId="{A580F7DA-3DF9-4F66-A094-2E890753C099}" srcOrd="1" destOrd="0" presId="urn:microsoft.com/office/officeart/2018/2/layout/IconCircleList"/>
    <dgm:cxn modelId="{9B04B634-39F9-4000-BC59-F62911BBD8CC}" type="presParOf" srcId="{B131BDC4-8415-45D3-972E-C6E4597253FC}" destId="{300293AB-7198-4126-A3BD-2FCAD96AA905}" srcOrd="2" destOrd="0" presId="urn:microsoft.com/office/officeart/2018/2/layout/IconCircleList"/>
    <dgm:cxn modelId="{50EEBD63-7255-4F45-A235-31412967AE3E}" type="presParOf" srcId="{B131BDC4-8415-45D3-972E-C6E4597253FC}" destId="{9973392F-2262-4FB4-9360-F0194D2DB374}" srcOrd="3" destOrd="0" presId="urn:microsoft.com/office/officeart/2018/2/layout/IconCircleList"/>
    <dgm:cxn modelId="{2A26F50C-51C0-4666-B7A4-3F2322279786}" type="presParOf" srcId="{8F694EEB-9F87-4732-BF12-6127131CEF25}" destId="{B8710B11-E8B2-460F-8583-C653A7C76D8F}" srcOrd="3" destOrd="0" presId="urn:microsoft.com/office/officeart/2018/2/layout/IconCircleList"/>
    <dgm:cxn modelId="{6187D81B-DAB8-4607-8D59-90999E7BF2F0}" type="presParOf" srcId="{8F694EEB-9F87-4732-BF12-6127131CEF25}" destId="{E3FA5174-31A4-420E-913D-88A27B7691B3}" srcOrd="4" destOrd="0" presId="urn:microsoft.com/office/officeart/2018/2/layout/IconCircleList"/>
    <dgm:cxn modelId="{BCB33F05-7B18-4B32-B2A3-B4F3DD010A23}" type="presParOf" srcId="{E3FA5174-31A4-420E-913D-88A27B7691B3}" destId="{33F957AF-17E3-44D5-8349-602C51F6453A}" srcOrd="0" destOrd="0" presId="urn:microsoft.com/office/officeart/2018/2/layout/IconCircleList"/>
    <dgm:cxn modelId="{50DE4067-9F6B-41F1-914E-E7517485ACA2}" type="presParOf" srcId="{E3FA5174-31A4-420E-913D-88A27B7691B3}" destId="{2F8108AB-56D8-49C8-BA7F-E737F4DBBE58}" srcOrd="1" destOrd="0" presId="urn:microsoft.com/office/officeart/2018/2/layout/IconCircleList"/>
    <dgm:cxn modelId="{87ECA9D1-C21B-4217-8454-E5A14B863D3E}" type="presParOf" srcId="{E3FA5174-31A4-420E-913D-88A27B7691B3}" destId="{622B7F60-A812-4F67-8E0F-81523FC1FF09}" srcOrd="2" destOrd="0" presId="urn:microsoft.com/office/officeart/2018/2/layout/IconCircleList"/>
    <dgm:cxn modelId="{05319544-AF55-4E2C-AB46-12F5F9370F14}" type="presParOf" srcId="{E3FA5174-31A4-420E-913D-88A27B7691B3}" destId="{5CEFEBB6-3CF8-424A-B44E-D8910385DFEF}" srcOrd="3" destOrd="0" presId="urn:microsoft.com/office/officeart/2018/2/layout/IconCircleList"/>
    <dgm:cxn modelId="{0468E8E7-DBCA-4787-882E-5834A00BFE96}" type="presParOf" srcId="{8F694EEB-9F87-4732-BF12-6127131CEF25}" destId="{FDF36BA9-E33A-4770-B38C-E381D34C0A84}" srcOrd="5" destOrd="0" presId="urn:microsoft.com/office/officeart/2018/2/layout/IconCircleList"/>
    <dgm:cxn modelId="{08533D05-8F36-479B-AFFD-8C0225148104}" type="presParOf" srcId="{8F694EEB-9F87-4732-BF12-6127131CEF25}" destId="{49263BEB-6596-4EEC-86B3-F748D009F94E}" srcOrd="6" destOrd="0" presId="urn:microsoft.com/office/officeart/2018/2/layout/IconCircleList"/>
    <dgm:cxn modelId="{3A30D520-E46C-4C36-B7E3-0140ABADBBAD}" type="presParOf" srcId="{49263BEB-6596-4EEC-86B3-F748D009F94E}" destId="{6B255604-4B58-4CD2-830C-43CC468F69A1}" srcOrd="0" destOrd="0" presId="urn:microsoft.com/office/officeart/2018/2/layout/IconCircleList"/>
    <dgm:cxn modelId="{53CC15F3-A7FC-44F8-AE22-2DDECD9CACC9}" type="presParOf" srcId="{49263BEB-6596-4EEC-86B3-F748D009F94E}" destId="{24A82AE4-0157-4AB6-BCCE-6D07A845EF1D}" srcOrd="1" destOrd="0" presId="urn:microsoft.com/office/officeart/2018/2/layout/IconCircleList"/>
    <dgm:cxn modelId="{199A9138-A39E-43E9-BDA1-EDD3D7A9F62D}" type="presParOf" srcId="{49263BEB-6596-4EEC-86B3-F748D009F94E}" destId="{9CEC004C-4462-4BAB-9A13-33E234B33624}" srcOrd="2" destOrd="0" presId="urn:microsoft.com/office/officeart/2018/2/layout/IconCircleList"/>
    <dgm:cxn modelId="{343C680B-C754-443B-A2FE-887B702A0798}" type="presParOf" srcId="{49263BEB-6596-4EEC-86B3-F748D009F94E}" destId="{273883DD-F575-4DFE-8A16-CDF1D4C19F5F}" srcOrd="3" destOrd="0" presId="urn:microsoft.com/office/officeart/2018/2/layout/IconCircleList"/>
    <dgm:cxn modelId="{A9EB30B2-B5AF-4046-951B-F48E6ED39560}" type="presParOf" srcId="{8F694EEB-9F87-4732-BF12-6127131CEF25}" destId="{78B2068F-C69E-49FF-A3B6-D8BE5A428DA7}" srcOrd="7" destOrd="0" presId="urn:microsoft.com/office/officeart/2018/2/layout/IconCircleList"/>
    <dgm:cxn modelId="{567D1D1D-4EC4-4C5B-B2F7-989AAD21A008}" type="presParOf" srcId="{8F694EEB-9F87-4732-BF12-6127131CEF25}" destId="{8B6C3D75-663E-47B5-835E-4D7FDDF54680}" srcOrd="8" destOrd="0" presId="urn:microsoft.com/office/officeart/2018/2/layout/IconCircleList"/>
    <dgm:cxn modelId="{73433977-6789-4FED-A70E-A12CDEFDFD30}" type="presParOf" srcId="{8B6C3D75-663E-47B5-835E-4D7FDDF54680}" destId="{A65B69F8-0B5A-4B0C-A0E5-7AA7DB00F861}" srcOrd="0" destOrd="0" presId="urn:microsoft.com/office/officeart/2018/2/layout/IconCircleList"/>
    <dgm:cxn modelId="{0EC861FF-7147-4CFD-904D-11B866B80BB3}" type="presParOf" srcId="{8B6C3D75-663E-47B5-835E-4D7FDDF54680}" destId="{7CAADB6C-D6D3-473C-8437-EBB28FA321A7}" srcOrd="1" destOrd="0" presId="urn:microsoft.com/office/officeart/2018/2/layout/IconCircleList"/>
    <dgm:cxn modelId="{AAE3DE3E-FA9E-46A7-903E-73814D89D89B}" type="presParOf" srcId="{8B6C3D75-663E-47B5-835E-4D7FDDF54680}" destId="{9DE74F80-69A3-4D69-91FF-478371D91924}" srcOrd="2" destOrd="0" presId="urn:microsoft.com/office/officeart/2018/2/layout/IconCircleList"/>
    <dgm:cxn modelId="{A8DFD326-BDB9-4B2B-9D2C-064683921A6C}" type="presParOf" srcId="{8B6C3D75-663E-47B5-835E-4D7FDDF54680}" destId="{5876FB8B-7219-4E90-872B-1719CBAFD993}" srcOrd="3" destOrd="0" presId="urn:microsoft.com/office/officeart/2018/2/layout/IconCircleList"/>
    <dgm:cxn modelId="{B22B5AD2-C35D-4324-95EF-40B218FE21EF}" type="presParOf" srcId="{8F694EEB-9F87-4732-BF12-6127131CEF25}" destId="{2ED7A8C1-FDF1-4390-B23A-55B48F0F55D3}" srcOrd="9" destOrd="0" presId="urn:microsoft.com/office/officeart/2018/2/layout/IconCircleList"/>
    <dgm:cxn modelId="{21C3FBA8-8D2B-42AB-8AD3-20B157E603A3}" type="presParOf" srcId="{8F694EEB-9F87-4732-BF12-6127131CEF25}" destId="{0FF831B7-C010-4B50-A04F-2AE06711F936}" srcOrd="10" destOrd="0" presId="urn:microsoft.com/office/officeart/2018/2/layout/IconCircleList"/>
    <dgm:cxn modelId="{63B8EBB0-AF74-4197-B33A-3EE2D1E856AA}" type="presParOf" srcId="{0FF831B7-C010-4B50-A04F-2AE06711F936}" destId="{94D667CE-33CF-4BC6-B458-5957BA356493}" srcOrd="0" destOrd="0" presId="urn:microsoft.com/office/officeart/2018/2/layout/IconCircleList"/>
    <dgm:cxn modelId="{5CF106C1-4678-4EDF-BC97-9C7F8B2A4BF2}" type="presParOf" srcId="{0FF831B7-C010-4B50-A04F-2AE06711F936}" destId="{C2A21CBD-242C-4A65-AF38-E4BA0EA78D06}" srcOrd="1" destOrd="0" presId="urn:microsoft.com/office/officeart/2018/2/layout/IconCircleList"/>
    <dgm:cxn modelId="{454BBD10-484A-467B-A381-9C9A3882AE1B}" type="presParOf" srcId="{0FF831B7-C010-4B50-A04F-2AE06711F936}" destId="{125FA78E-4B57-47BF-A330-28E50487A51E}" srcOrd="2" destOrd="0" presId="urn:microsoft.com/office/officeart/2018/2/layout/IconCircleList"/>
    <dgm:cxn modelId="{33560F1D-9071-432D-B059-56566013E7B6}" type="presParOf" srcId="{0FF831B7-C010-4B50-A04F-2AE06711F936}" destId="{A34D7DDA-C0FB-4558-9823-74B47E2850D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CC3E95F-BE75-4772-9BAC-698E05A4F39E}" type="doc">
      <dgm:prSet loTypeId="urn:microsoft.com/office/officeart/2016/7/layout/VerticalDownArrowProcess" loCatId="process" qsTypeId="urn:microsoft.com/office/officeart/2005/8/quickstyle/simple2" qsCatId="simple" csTypeId="urn:microsoft.com/office/officeart/2005/8/colors/colorful2" csCatId="colorful" phldr="1"/>
      <dgm:spPr/>
      <dgm:t>
        <a:bodyPr/>
        <a:lstStyle/>
        <a:p>
          <a:endParaRPr lang="en-US"/>
        </a:p>
      </dgm:t>
    </dgm:pt>
    <dgm:pt modelId="{05177333-ABC0-4DF5-AD32-345AAA3BED27}">
      <dgm:prSet/>
      <dgm:spPr/>
      <dgm:t>
        <a:bodyPr/>
        <a:lstStyle/>
        <a:p>
          <a:r>
            <a:rPr lang="en-US"/>
            <a:t>Use</a:t>
          </a:r>
        </a:p>
      </dgm:t>
    </dgm:pt>
    <dgm:pt modelId="{7CB22C19-31A1-4993-AE02-BCF659CC0A45}" type="parTrans" cxnId="{584DBBB1-6F8B-497F-A60B-33467ABBB031}">
      <dgm:prSet/>
      <dgm:spPr/>
      <dgm:t>
        <a:bodyPr/>
        <a:lstStyle/>
        <a:p>
          <a:endParaRPr lang="en-US"/>
        </a:p>
      </dgm:t>
    </dgm:pt>
    <dgm:pt modelId="{FC1FE8D7-A0B8-4B8F-A9C2-A2E94ADEE795}" type="sibTrans" cxnId="{584DBBB1-6F8B-497F-A60B-33467ABBB031}">
      <dgm:prSet/>
      <dgm:spPr/>
      <dgm:t>
        <a:bodyPr/>
        <a:lstStyle/>
        <a:p>
          <a:endParaRPr lang="en-US"/>
        </a:p>
      </dgm:t>
    </dgm:pt>
    <dgm:pt modelId="{E749EB02-9105-4DA4-99E7-CF642C9962E0}">
      <dgm:prSet/>
      <dgm:spPr/>
      <dgm:t>
        <a:bodyPr/>
        <a:lstStyle/>
        <a:p>
          <a:r>
            <a:rPr lang="en-US"/>
            <a:t>Use ATLAS data to support programs of study</a:t>
          </a:r>
        </a:p>
      </dgm:t>
    </dgm:pt>
    <dgm:pt modelId="{D075477C-5F7B-4FC0-959A-560F8547B51E}" type="parTrans" cxnId="{8D28EA81-7ACF-43C5-B6D6-FE1831BA3CD6}">
      <dgm:prSet/>
      <dgm:spPr/>
      <dgm:t>
        <a:bodyPr/>
        <a:lstStyle/>
        <a:p>
          <a:endParaRPr lang="en-US"/>
        </a:p>
      </dgm:t>
    </dgm:pt>
    <dgm:pt modelId="{43A293C3-3EB7-4A9E-858A-9ADC66C322DF}" type="sibTrans" cxnId="{8D28EA81-7ACF-43C5-B6D6-FE1831BA3CD6}">
      <dgm:prSet/>
      <dgm:spPr/>
      <dgm:t>
        <a:bodyPr/>
        <a:lstStyle/>
        <a:p>
          <a:endParaRPr lang="en-US"/>
        </a:p>
      </dgm:t>
    </dgm:pt>
    <dgm:pt modelId="{6C037F62-2B46-4E1B-A1D3-243392212676}">
      <dgm:prSet/>
      <dgm:spPr/>
      <dgm:t>
        <a:bodyPr/>
        <a:lstStyle/>
        <a:p>
          <a:r>
            <a:rPr lang="en-US"/>
            <a:t>Ensure all programs offered are aligned to in-demand jobs</a:t>
          </a:r>
        </a:p>
      </dgm:t>
    </dgm:pt>
    <dgm:pt modelId="{8ACFDF3F-8B45-4987-B4B4-E9523C079788}" type="parTrans" cxnId="{A69EBC11-8975-474F-819D-9861DCF2887C}">
      <dgm:prSet/>
      <dgm:spPr/>
      <dgm:t>
        <a:bodyPr/>
        <a:lstStyle/>
        <a:p>
          <a:endParaRPr lang="en-US"/>
        </a:p>
      </dgm:t>
    </dgm:pt>
    <dgm:pt modelId="{48FE19FC-9103-4AE2-9FCC-68DD303984DC}" type="sibTrans" cxnId="{A69EBC11-8975-474F-819D-9861DCF2887C}">
      <dgm:prSet/>
      <dgm:spPr/>
      <dgm:t>
        <a:bodyPr/>
        <a:lstStyle/>
        <a:p>
          <a:endParaRPr lang="en-US"/>
        </a:p>
      </dgm:t>
    </dgm:pt>
    <dgm:pt modelId="{5230B575-600E-407B-8E96-11EE4F3A733C}">
      <dgm:prSet/>
      <dgm:spPr/>
      <dgm:t>
        <a:bodyPr/>
        <a:lstStyle/>
        <a:p>
          <a:r>
            <a:rPr lang="en-US"/>
            <a:t>Ensure all programs offered end with job attainment</a:t>
          </a:r>
        </a:p>
      </dgm:t>
    </dgm:pt>
    <dgm:pt modelId="{FA7A84E5-8CDF-47CD-8E43-F55E92A2889A}" type="parTrans" cxnId="{CA2C9470-4A1F-4C82-AB03-9AD4B53CCD13}">
      <dgm:prSet/>
      <dgm:spPr/>
      <dgm:t>
        <a:bodyPr/>
        <a:lstStyle/>
        <a:p>
          <a:endParaRPr lang="en-US"/>
        </a:p>
      </dgm:t>
    </dgm:pt>
    <dgm:pt modelId="{C46AE24B-551A-4B12-9540-CC7EA5B24004}" type="sibTrans" cxnId="{CA2C9470-4A1F-4C82-AB03-9AD4B53CCD13}">
      <dgm:prSet/>
      <dgm:spPr/>
      <dgm:t>
        <a:bodyPr/>
        <a:lstStyle/>
        <a:p>
          <a:endParaRPr lang="en-US"/>
        </a:p>
      </dgm:t>
    </dgm:pt>
    <dgm:pt modelId="{096F64A6-F6B1-4F3E-B8E4-39AF0A34B224}">
      <dgm:prSet/>
      <dgm:spPr/>
      <dgm:t>
        <a:bodyPr/>
        <a:lstStyle/>
        <a:p>
          <a:r>
            <a:rPr lang="en-US"/>
            <a:t>Build</a:t>
          </a:r>
        </a:p>
      </dgm:t>
    </dgm:pt>
    <dgm:pt modelId="{E977ACED-481C-4102-B860-E7E685B81754}" type="parTrans" cxnId="{D50AB194-3942-4558-BB0D-7916AEBE2B58}">
      <dgm:prSet/>
      <dgm:spPr/>
      <dgm:t>
        <a:bodyPr/>
        <a:lstStyle/>
        <a:p>
          <a:endParaRPr lang="en-US"/>
        </a:p>
      </dgm:t>
    </dgm:pt>
    <dgm:pt modelId="{B8CD0D8D-BD50-4117-912C-E9363953F21C}" type="sibTrans" cxnId="{D50AB194-3942-4558-BB0D-7916AEBE2B58}">
      <dgm:prSet/>
      <dgm:spPr/>
      <dgm:t>
        <a:bodyPr/>
        <a:lstStyle/>
        <a:p>
          <a:endParaRPr lang="en-US"/>
        </a:p>
      </dgm:t>
    </dgm:pt>
    <dgm:pt modelId="{CBD0572D-A3E8-4814-B14A-3972109B4D23}">
      <dgm:prSet/>
      <dgm:spPr/>
      <dgm:t>
        <a:bodyPr/>
        <a:lstStyle/>
        <a:p>
          <a:r>
            <a:rPr lang="en-US"/>
            <a:t>Build upon Career Pathways created by ACCCP</a:t>
          </a:r>
        </a:p>
      </dgm:t>
    </dgm:pt>
    <dgm:pt modelId="{6BF7E3BC-4B0E-4A12-B077-2F02A80CEB9D}" type="parTrans" cxnId="{D79666B6-F493-43DE-9D7A-33BFB08D7FAF}">
      <dgm:prSet/>
      <dgm:spPr/>
      <dgm:t>
        <a:bodyPr/>
        <a:lstStyle/>
        <a:p>
          <a:endParaRPr lang="en-US"/>
        </a:p>
      </dgm:t>
    </dgm:pt>
    <dgm:pt modelId="{63CC8297-04E5-470F-8340-2FCF672105BD}" type="sibTrans" cxnId="{D79666B6-F493-43DE-9D7A-33BFB08D7FAF}">
      <dgm:prSet/>
      <dgm:spPr/>
      <dgm:t>
        <a:bodyPr/>
        <a:lstStyle/>
        <a:p>
          <a:endParaRPr lang="en-US"/>
        </a:p>
      </dgm:t>
    </dgm:pt>
    <dgm:pt modelId="{AD57ABC9-1DCE-40AD-970D-3F4BB2D33751}">
      <dgm:prSet/>
      <dgm:spPr/>
      <dgm:t>
        <a:bodyPr/>
        <a:lstStyle/>
        <a:p>
          <a:r>
            <a:rPr lang="en-US"/>
            <a:t>Include Secondary Schools in program expansion</a:t>
          </a:r>
        </a:p>
      </dgm:t>
    </dgm:pt>
    <dgm:pt modelId="{0BB036B9-5E77-4E51-9A15-FE628177D350}" type="parTrans" cxnId="{F470EC19-A527-4311-A27E-791D4AF9B29F}">
      <dgm:prSet/>
      <dgm:spPr/>
      <dgm:t>
        <a:bodyPr/>
        <a:lstStyle/>
        <a:p>
          <a:endParaRPr lang="en-US"/>
        </a:p>
      </dgm:t>
    </dgm:pt>
    <dgm:pt modelId="{29926644-1B86-4E4C-AC1C-8CEB0A78F42E}" type="sibTrans" cxnId="{F470EC19-A527-4311-A27E-791D4AF9B29F}">
      <dgm:prSet/>
      <dgm:spPr/>
      <dgm:t>
        <a:bodyPr/>
        <a:lstStyle/>
        <a:p>
          <a:endParaRPr lang="en-US"/>
        </a:p>
      </dgm:t>
    </dgm:pt>
    <dgm:pt modelId="{D82A0F39-2871-4BC4-AA6B-C9030A030696}">
      <dgm:prSet/>
      <dgm:spPr/>
      <dgm:t>
        <a:bodyPr/>
        <a:lstStyle/>
        <a:p>
          <a:r>
            <a:rPr lang="en-US"/>
            <a:t>Include Adult Education in program expansion </a:t>
          </a:r>
        </a:p>
      </dgm:t>
    </dgm:pt>
    <dgm:pt modelId="{3B728B22-2C61-46FD-B739-ED3B985FDDF4}" type="parTrans" cxnId="{71CDA23F-A14F-4D41-B72C-ABE6BECC3480}">
      <dgm:prSet/>
      <dgm:spPr/>
      <dgm:t>
        <a:bodyPr/>
        <a:lstStyle/>
        <a:p>
          <a:endParaRPr lang="en-US"/>
        </a:p>
      </dgm:t>
    </dgm:pt>
    <dgm:pt modelId="{5B60D9FB-DADD-4186-8A2E-B7B1FEE145DD}" type="sibTrans" cxnId="{71CDA23F-A14F-4D41-B72C-ABE6BECC3480}">
      <dgm:prSet/>
      <dgm:spPr/>
      <dgm:t>
        <a:bodyPr/>
        <a:lstStyle/>
        <a:p>
          <a:endParaRPr lang="en-US"/>
        </a:p>
      </dgm:t>
    </dgm:pt>
    <dgm:pt modelId="{FF34E4A9-B4D7-46FA-B7EF-B226C90DDFC0}">
      <dgm:prSet/>
      <dgm:spPr/>
      <dgm:t>
        <a:bodyPr/>
        <a:lstStyle/>
        <a:p>
          <a:r>
            <a:rPr lang="en-US"/>
            <a:t>Support</a:t>
          </a:r>
        </a:p>
      </dgm:t>
    </dgm:pt>
    <dgm:pt modelId="{D3EAE027-74C4-4762-9343-C93B6AC523E3}" type="parTrans" cxnId="{CF7EEC1A-8E8D-4961-9397-E964BFAC8BB0}">
      <dgm:prSet/>
      <dgm:spPr/>
      <dgm:t>
        <a:bodyPr/>
        <a:lstStyle/>
        <a:p>
          <a:endParaRPr lang="en-US"/>
        </a:p>
      </dgm:t>
    </dgm:pt>
    <dgm:pt modelId="{52F788C4-5322-4EBC-A451-05C57200BEEC}" type="sibTrans" cxnId="{CF7EEC1A-8E8D-4961-9397-E964BFAC8BB0}">
      <dgm:prSet/>
      <dgm:spPr/>
      <dgm:t>
        <a:bodyPr/>
        <a:lstStyle/>
        <a:p>
          <a:endParaRPr lang="en-US"/>
        </a:p>
      </dgm:t>
    </dgm:pt>
    <dgm:pt modelId="{94099DEF-580E-424A-AC33-83586BB4B3CD}">
      <dgm:prSet/>
      <dgm:spPr/>
      <dgm:t>
        <a:bodyPr/>
        <a:lstStyle/>
        <a:p>
          <a:r>
            <a:rPr lang="en-US"/>
            <a:t>Support Industries as they expand into education</a:t>
          </a:r>
        </a:p>
      </dgm:t>
    </dgm:pt>
    <dgm:pt modelId="{6F50F5A5-49F6-4A51-AF6F-7E0831DE4B2C}" type="parTrans" cxnId="{CCB9A4BF-206B-4D33-97AF-FC3EA41F3049}">
      <dgm:prSet/>
      <dgm:spPr/>
      <dgm:t>
        <a:bodyPr/>
        <a:lstStyle/>
        <a:p>
          <a:endParaRPr lang="en-US"/>
        </a:p>
      </dgm:t>
    </dgm:pt>
    <dgm:pt modelId="{7D70D2A2-0378-4AB5-A4BA-3AA41130AC57}" type="sibTrans" cxnId="{CCB9A4BF-206B-4D33-97AF-FC3EA41F3049}">
      <dgm:prSet/>
      <dgm:spPr/>
      <dgm:t>
        <a:bodyPr/>
        <a:lstStyle/>
        <a:p>
          <a:endParaRPr lang="en-US"/>
        </a:p>
      </dgm:t>
    </dgm:pt>
    <dgm:pt modelId="{6E2915BF-95CC-4006-BA0B-6DF30110CAAB}">
      <dgm:prSet/>
      <dgm:spPr/>
      <dgm:t>
        <a:bodyPr/>
        <a:lstStyle/>
        <a:p>
          <a:r>
            <a:rPr lang="en-US"/>
            <a:t>Provide Technical assistance to on-the-job-training</a:t>
          </a:r>
        </a:p>
      </dgm:t>
    </dgm:pt>
    <dgm:pt modelId="{EDFB106A-4512-4E64-B151-4C41039A9838}" type="parTrans" cxnId="{63E72D46-DCBB-4953-BDB3-8DD2BC7325F6}">
      <dgm:prSet/>
      <dgm:spPr/>
      <dgm:t>
        <a:bodyPr/>
        <a:lstStyle/>
        <a:p>
          <a:endParaRPr lang="en-US"/>
        </a:p>
      </dgm:t>
    </dgm:pt>
    <dgm:pt modelId="{9E454595-4AA3-4582-AEC2-6288D9E1328D}" type="sibTrans" cxnId="{63E72D46-DCBB-4953-BDB3-8DD2BC7325F6}">
      <dgm:prSet/>
      <dgm:spPr/>
      <dgm:t>
        <a:bodyPr/>
        <a:lstStyle/>
        <a:p>
          <a:endParaRPr lang="en-US"/>
        </a:p>
      </dgm:t>
    </dgm:pt>
    <dgm:pt modelId="{D46E112E-A089-4678-9F07-00DEB5741D68}">
      <dgm:prSet/>
      <dgm:spPr/>
      <dgm:t>
        <a:bodyPr/>
        <a:lstStyle/>
        <a:p>
          <a:r>
            <a:rPr lang="en-US" dirty="0"/>
            <a:t>Work with Career Counsellors to invite industry leaders into classrooms</a:t>
          </a:r>
        </a:p>
      </dgm:t>
    </dgm:pt>
    <dgm:pt modelId="{45E052B4-0E39-4D6E-A22D-4701ACBFBD4B}" type="parTrans" cxnId="{B3720E21-EAF3-4A27-9998-E961EDC401F9}">
      <dgm:prSet/>
      <dgm:spPr/>
      <dgm:t>
        <a:bodyPr/>
        <a:lstStyle/>
        <a:p>
          <a:endParaRPr lang="en-US"/>
        </a:p>
      </dgm:t>
    </dgm:pt>
    <dgm:pt modelId="{041C769A-DF9D-43FE-9E6F-D110BE375BCD}" type="sibTrans" cxnId="{B3720E21-EAF3-4A27-9998-E961EDC401F9}">
      <dgm:prSet/>
      <dgm:spPr/>
      <dgm:t>
        <a:bodyPr/>
        <a:lstStyle/>
        <a:p>
          <a:endParaRPr lang="en-US"/>
        </a:p>
      </dgm:t>
    </dgm:pt>
    <dgm:pt modelId="{227B1DFA-5063-4569-BA38-EB4E4B3303D5}">
      <dgm:prSet/>
      <dgm:spPr/>
      <dgm:t>
        <a:bodyPr/>
        <a:lstStyle/>
        <a:p>
          <a:r>
            <a:rPr lang="en-US" dirty="0"/>
            <a:t>Ensure programs can support apprenticed work-based learning experiences</a:t>
          </a:r>
        </a:p>
      </dgm:t>
    </dgm:pt>
    <dgm:pt modelId="{E6208518-14D4-4AB6-B257-7C7C9212D33C}" type="parTrans" cxnId="{795078B9-901D-4305-ACA5-63A7EBFFAFBC}">
      <dgm:prSet/>
      <dgm:spPr/>
      <dgm:t>
        <a:bodyPr/>
        <a:lstStyle/>
        <a:p>
          <a:endParaRPr lang="en-US"/>
        </a:p>
      </dgm:t>
    </dgm:pt>
    <dgm:pt modelId="{46D1560F-D6C7-470F-A8E4-75105D8C7FDC}" type="sibTrans" cxnId="{795078B9-901D-4305-ACA5-63A7EBFFAFBC}">
      <dgm:prSet/>
      <dgm:spPr/>
      <dgm:t>
        <a:bodyPr/>
        <a:lstStyle/>
        <a:p>
          <a:endParaRPr lang="en-US"/>
        </a:p>
      </dgm:t>
    </dgm:pt>
    <dgm:pt modelId="{497635F0-605B-4AE1-A646-B422153CECB8}">
      <dgm:prSet/>
      <dgm:spPr/>
      <dgm:t>
        <a:bodyPr/>
        <a:lstStyle/>
        <a:p>
          <a:r>
            <a:rPr lang="en-US"/>
            <a:t>Fund</a:t>
          </a:r>
        </a:p>
      </dgm:t>
    </dgm:pt>
    <dgm:pt modelId="{BB722BB3-0D31-4547-AAC7-078CD10F8DC8}" type="parTrans" cxnId="{DD6DCD52-E1D9-433D-A58D-1B56186053D6}">
      <dgm:prSet/>
      <dgm:spPr/>
      <dgm:t>
        <a:bodyPr/>
        <a:lstStyle/>
        <a:p>
          <a:endParaRPr lang="en-US"/>
        </a:p>
      </dgm:t>
    </dgm:pt>
    <dgm:pt modelId="{78DEBDFF-2F13-4D1B-9B4D-B6F83107993C}" type="sibTrans" cxnId="{DD6DCD52-E1D9-433D-A58D-1B56186053D6}">
      <dgm:prSet/>
      <dgm:spPr/>
      <dgm:t>
        <a:bodyPr/>
        <a:lstStyle/>
        <a:p>
          <a:endParaRPr lang="en-US"/>
        </a:p>
      </dgm:t>
    </dgm:pt>
    <dgm:pt modelId="{80515CED-DD8E-4CE6-9BC5-8645B3741622}">
      <dgm:prSet/>
      <dgm:spPr/>
      <dgm:t>
        <a:bodyPr/>
        <a:lstStyle/>
        <a:p>
          <a:r>
            <a:rPr lang="en-US"/>
            <a:t>Fund Local Programs </a:t>
          </a:r>
        </a:p>
      </dgm:t>
    </dgm:pt>
    <dgm:pt modelId="{78711E3E-6207-43FB-A499-7598867F379B}" type="parTrans" cxnId="{78F64FC2-7A6E-4416-943B-25B884D3CA4E}">
      <dgm:prSet/>
      <dgm:spPr/>
      <dgm:t>
        <a:bodyPr/>
        <a:lstStyle/>
        <a:p>
          <a:endParaRPr lang="en-US"/>
        </a:p>
      </dgm:t>
    </dgm:pt>
    <dgm:pt modelId="{47E5C895-987C-4C7E-8B73-7DC906AE4BF5}" type="sibTrans" cxnId="{78F64FC2-7A6E-4416-943B-25B884D3CA4E}">
      <dgm:prSet/>
      <dgm:spPr/>
      <dgm:t>
        <a:bodyPr/>
        <a:lstStyle/>
        <a:p>
          <a:endParaRPr lang="en-US"/>
        </a:p>
      </dgm:t>
    </dgm:pt>
    <dgm:pt modelId="{320C794C-16CB-4595-97CA-13227A0180F8}">
      <dgm:prSet/>
      <dgm:spPr/>
      <dgm:t>
        <a:bodyPr/>
        <a:lstStyle/>
        <a:p>
          <a:r>
            <a:rPr lang="en-US"/>
            <a:t>Make sure ALL student populations are given the same opportunities</a:t>
          </a:r>
        </a:p>
      </dgm:t>
    </dgm:pt>
    <dgm:pt modelId="{DE5E5952-42B7-408C-A761-9D136CE04312}" type="parTrans" cxnId="{D7A85E15-E64E-4E21-8617-729CBEEFA857}">
      <dgm:prSet/>
      <dgm:spPr/>
      <dgm:t>
        <a:bodyPr/>
        <a:lstStyle/>
        <a:p>
          <a:endParaRPr lang="en-US"/>
        </a:p>
      </dgm:t>
    </dgm:pt>
    <dgm:pt modelId="{4745A0D6-6E10-4A84-868F-7E27EB3AE04A}" type="sibTrans" cxnId="{D7A85E15-E64E-4E21-8617-729CBEEFA857}">
      <dgm:prSet/>
      <dgm:spPr/>
      <dgm:t>
        <a:bodyPr/>
        <a:lstStyle/>
        <a:p>
          <a:endParaRPr lang="en-US"/>
        </a:p>
      </dgm:t>
    </dgm:pt>
    <dgm:pt modelId="{30BEDF03-D3EC-4F3B-B012-458B5349720A}">
      <dgm:prSet/>
      <dgm:spPr/>
      <dgm:t>
        <a:bodyPr/>
        <a:lstStyle/>
        <a:p>
          <a:r>
            <a:rPr lang="en-US"/>
            <a:t>Find funding streams that will serve a local population</a:t>
          </a:r>
        </a:p>
      </dgm:t>
    </dgm:pt>
    <dgm:pt modelId="{D1D5B532-21A5-4515-AA34-07D6BDC677B6}" type="parTrans" cxnId="{72B01A81-A2FC-4F14-A2DC-D17AA13875F5}">
      <dgm:prSet/>
      <dgm:spPr/>
      <dgm:t>
        <a:bodyPr/>
        <a:lstStyle/>
        <a:p>
          <a:endParaRPr lang="en-US"/>
        </a:p>
      </dgm:t>
    </dgm:pt>
    <dgm:pt modelId="{432AAC47-8061-41EF-ABBE-368F6F9672C9}" type="sibTrans" cxnId="{72B01A81-A2FC-4F14-A2DC-D17AA13875F5}">
      <dgm:prSet/>
      <dgm:spPr/>
      <dgm:t>
        <a:bodyPr/>
        <a:lstStyle/>
        <a:p>
          <a:endParaRPr lang="en-US"/>
        </a:p>
      </dgm:t>
    </dgm:pt>
    <dgm:pt modelId="{DD0845E6-24B5-4E1B-A169-B8B80FF90ED3}">
      <dgm:prSet/>
      <dgm:spPr/>
      <dgm:t>
        <a:bodyPr/>
        <a:lstStyle/>
        <a:p>
          <a:r>
            <a:rPr lang="en-US"/>
            <a:t>Support College Presidents in developing CNA for all programs</a:t>
          </a:r>
        </a:p>
      </dgm:t>
    </dgm:pt>
    <dgm:pt modelId="{D4259193-D3A2-49CB-BF7C-9E7C85EB7D71}" type="parTrans" cxnId="{1881F0CF-4D8D-4DBA-99D6-2CC5A261A82F}">
      <dgm:prSet/>
      <dgm:spPr/>
      <dgm:t>
        <a:bodyPr/>
        <a:lstStyle/>
        <a:p>
          <a:endParaRPr lang="en-US"/>
        </a:p>
      </dgm:t>
    </dgm:pt>
    <dgm:pt modelId="{63718511-7D74-4721-BECA-0974C3731F4B}" type="sibTrans" cxnId="{1881F0CF-4D8D-4DBA-99D6-2CC5A261A82F}">
      <dgm:prSet/>
      <dgm:spPr/>
      <dgm:t>
        <a:bodyPr/>
        <a:lstStyle/>
        <a:p>
          <a:endParaRPr lang="en-US"/>
        </a:p>
      </dgm:t>
    </dgm:pt>
    <dgm:pt modelId="{5CC4FC5B-ACB4-904C-88FF-DB9599145E16}">
      <dgm:prSet/>
      <dgm:spPr/>
      <dgm:t>
        <a:bodyPr/>
        <a:lstStyle/>
        <a:p>
          <a:r>
            <a:rPr lang="en-US" dirty="0"/>
            <a:t>Maximize Placement Opportunity for programs to exist in multiple regions</a:t>
          </a:r>
        </a:p>
      </dgm:t>
    </dgm:pt>
    <dgm:pt modelId="{0C958C90-1622-4B40-985F-6B7010D6CACA}" type="parTrans" cxnId="{06F042A0-0CCE-9142-AED6-BBD5E06B762A}">
      <dgm:prSet/>
      <dgm:spPr/>
      <dgm:t>
        <a:bodyPr/>
        <a:lstStyle/>
        <a:p>
          <a:endParaRPr lang="en-US"/>
        </a:p>
      </dgm:t>
    </dgm:pt>
    <dgm:pt modelId="{ACBBB725-652F-3043-836F-1B9DE52AD0F1}" type="sibTrans" cxnId="{06F042A0-0CCE-9142-AED6-BBD5E06B762A}">
      <dgm:prSet/>
      <dgm:spPr/>
    </dgm:pt>
    <dgm:pt modelId="{2C28EA50-3028-3145-9258-E1101AEFFB72}" type="pres">
      <dgm:prSet presAssocID="{DCC3E95F-BE75-4772-9BAC-698E05A4F39E}" presName="Name0" presStyleCnt="0">
        <dgm:presLayoutVars>
          <dgm:dir/>
          <dgm:animLvl val="lvl"/>
          <dgm:resizeHandles val="exact"/>
        </dgm:presLayoutVars>
      </dgm:prSet>
      <dgm:spPr/>
    </dgm:pt>
    <dgm:pt modelId="{723CEA19-EF7F-9441-A08E-801223E57394}" type="pres">
      <dgm:prSet presAssocID="{497635F0-605B-4AE1-A646-B422153CECB8}" presName="boxAndChildren" presStyleCnt="0"/>
      <dgm:spPr/>
    </dgm:pt>
    <dgm:pt modelId="{CD371873-BDBF-E14D-B26B-33D813248FDF}" type="pres">
      <dgm:prSet presAssocID="{497635F0-605B-4AE1-A646-B422153CECB8}" presName="parentTextBox" presStyleLbl="alignNode1" presStyleIdx="0" presStyleCnt="4"/>
      <dgm:spPr/>
    </dgm:pt>
    <dgm:pt modelId="{5F1C649D-9F3E-F948-9C94-380285B97C90}" type="pres">
      <dgm:prSet presAssocID="{497635F0-605B-4AE1-A646-B422153CECB8}" presName="descendantBox" presStyleLbl="bgAccFollowNode1" presStyleIdx="0" presStyleCnt="4"/>
      <dgm:spPr/>
    </dgm:pt>
    <dgm:pt modelId="{325B069D-7EDE-854F-A98C-E834294B859E}" type="pres">
      <dgm:prSet presAssocID="{52F788C4-5322-4EBC-A451-05C57200BEEC}" presName="sp" presStyleCnt="0"/>
      <dgm:spPr/>
    </dgm:pt>
    <dgm:pt modelId="{C86A9AE0-520C-3D40-AD94-E202CD4DC0D1}" type="pres">
      <dgm:prSet presAssocID="{FF34E4A9-B4D7-46FA-B7EF-B226C90DDFC0}" presName="arrowAndChildren" presStyleCnt="0"/>
      <dgm:spPr/>
    </dgm:pt>
    <dgm:pt modelId="{9DCB8559-E714-6D45-AF11-AE9571F6A761}" type="pres">
      <dgm:prSet presAssocID="{FF34E4A9-B4D7-46FA-B7EF-B226C90DDFC0}" presName="parentTextArrow" presStyleLbl="node1" presStyleIdx="0" presStyleCnt="0"/>
      <dgm:spPr/>
    </dgm:pt>
    <dgm:pt modelId="{9C330521-7030-7E47-897F-D524AF4706E3}" type="pres">
      <dgm:prSet presAssocID="{FF34E4A9-B4D7-46FA-B7EF-B226C90DDFC0}" presName="arrow" presStyleLbl="alignNode1" presStyleIdx="1" presStyleCnt="4"/>
      <dgm:spPr/>
    </dgm:pt>
    <dgm:pt modelId="{00F94C03-1D56-954C-9305-8D8B67910F3B}" type="pres">
      <dgm:prSet presAssocID="{FF34E4A9-B4D7-46FA-B7EF-B226C90DDFC0}" presName="descendantArrow" presStyleLbl="bgAccFollowNode1" presStyleIdx="1" presStyleCnt="4"/>
      <dgm:spPr/>
    </dgm:pt>
    <dgm:pt modelId="{D26E55CF-1915-3347-8CE4-9F283615452F}" type="pres">
      <dgm:prSet presAssocID="{B8CD0D8D-BD50-4117-912C-E9363953F21C}" presName="sp" presStyleCnt="0"/>
      <dgm:spPr/>
    </dgm:pt>
    <dgm:pt modelId="{8EFEB101-8449-4F4B-BED3-0BF9DED42DA1}" type="pres">
      <dgm:prSet presAssocID="{096F64A6-F6B1-4F3E-B8E4-39AF0A34B224}" presName="arrowAndChildren" presStyleCnt="0"/>
      <dgm:spPr/>
    </dgm:pt>
    <dgm:pt modelId="{31AF1C66-BE26-C84E-8D0D-7E7D8BC9341B}" type="pres">
      <dgm:prSet presAssocID="{096F64A6-F6B1-4F3E-B8E4-39AF0A34B224}" presName="parentTextArrow" presStyleLbl="node1" presStyleIdx="0" presStyleCnt="0"/>
      <dgm:spPr/>
    </dgm:pt>
    <dgm:pt modelId="{C2CD9BEA-2568-9B4E-80E5-ABC83CBBE998}" type="pres">
      <dgm:prSet presAssocID="{096F64A6-F6B1-4F3E-B8E4-39AF0A34B224}" presName="arrow" presStyleLbl="alignNode1" presStyleIdx="2" presStyleCnt="4"/>
      <dgm:spPr/>
    </dgm:pt>
    <dgm:pt modelId="{2E3DA1A0-7684-FC4F-A059-37422FB17B40}" type="pres">
      <dgm:prSet presAssocID="{096F64A6-F6B1-4F3E-B8E4-39AF0A34B224}" presName="descendantArrow" presStyleLbl="bgAccFollowNode1" presStyleIdx="2" presStyleCnt="4"/>
      <dgm:spPr/>
    </dgm:pt>
    <dgm:pt modelId="{DEBF32EC-1F7C-EA4C-AEE8-7E9E27805FF7}" type="pres">
      <dgm:prSet presAssocID="{FC1FE8D7-A0B8-4B8F-A9C2-A2E94ADEE795}" presName="sp" presStyleCnt="0"/>
      <dgm:spPr/>
    </dgm:pt>
    <dgm:pt modelId="{AE0CE69E-D861-F041-B381-44AB36966DB0}" type="pres">
      <dgm:prSet presAssocID="{05177333-ABC0-4DF5-AD32-345AAA3BED27}" presName="arrowAndChildren" presStyleCnt="0"/>
      <dgm:spPr/>
    </dgm:pt>
    <dgm:pt modelId="{FC8A306A-A8DC-AA40-9038-53EBA35BF1B7}" type="pres">
      <dgm:prSet presAssocID="{05177333-ABC0-4DF5-AD32-345AAA3BED27}" presName="parentTextArrow" presStyleLbl="node1" presStyleIdx="0" presStyleCnt="0"/>
      <dgm:spPr/>
    </dgm:pt>
    <dgm:pt modelId="{D9AB9B8A-09F1-5247-B895-FA975DEFBC57}" type="pres">
      <dgm:prSet presAssocID="{05177333-ABC0-4DF5-AD32-345AAA3BED27}" presName="arrow" presStyleLbl="alignNode1" presStyleIdx="3" presStyleCnt="4"/>
      <dgm:spPr/>
    </dgm:pt>
    <dgm:pt modelId="{87E5AF12-3FEF-5241-9F56-1A9DCB15B6F1}" type="pres">
      <dgm:prSet presAssocID="{05177333-ABC0-4DF5-AD32-345AAA3BED27}" presName="descendantArrow" presStyleLbl="bgAccFollowNode1" presStyleIdx="3" presStyleCnt="4"/>
      <dgm:spPr/>
    </dgm:pt>
  </dgm:ptLst>
  <dgm:cxnLst>
    <dgm:cxn modelId="{355E4805-8855-D74C-9952-E3FF867D48A4}" type="presOf" srcId="{6E2915BF-95CC-4006-BA0B-6DF30110CAAB}" destId="{00F94C03-1D56-954C-9305-8D8B67910F3B}" srcOrd="0" destOrd="1" presId="urn:microsoft.com/office/officeart/2016/7/layout/VerticalDownArrowProcess"/>
    <dgm:cxn modelId="{A69EBC11-8975-474F-819D-9861DCF2887C}" srcId="{E749EB02-9105-4DA4-99E7-CF642C9962E0}" destId="{6C037F62-2B46-4E1B-A1D3-243392212676}" srcOrd="0" destOrd="0" parTransId="{8ACFDF3F-8B45-4987-B4B4-E9523C079788}" sibTransId="{48FE19FC-9103-4AE2-9FCC-68DD303984DC}"/>
    <dgm:cxn modelId="{F8D52915-F74A-CB4E-A41E-61F9A6BC88A5}" type="presOf" srcId="{AD57ABC9-1DCE-40AD-970D-3F4BB2D33751}" destId="{2E3DA1A0-7684-FC4F-A059-37422FB17B40}" srcOrd="0" destOrd="1" presId="urn:microsoft.com/office/officeart/2016/7/layout/VerticalDownArrowProcess"/>
    <dgm:cxn modelId="{D7A85E15-E64E-4E21-8617-729CBEEFA857}" srcId="{80515CED-DD8E-4CE6-9BC5-8645B3741622}" destId="{320C794C-16CB-4595-97CA-13227A0180F8}" srcOrd="0" destOrd="0" parTransId="{DE5E5952-42B7-408C-A761-9D136CE04312}" sibTransId="{4745A0D6-6E10-4A84-868F-7E27EB3AE04A}"/>
    <dgm:cxn modelId="{F470EC19-A527-4311-A27E-791D4AF9B29F}" srcId="{CBD0572D-A3E8-4814-B14A-3972109B4D23}" destId="{AD57ABC9-1DCE-40AD-970D-3F4BB2D33751}" srcOrd="0" destOrd="0" parTransId="{0BB036B9-5E77-4E51-9A15-FE628177D350}" sibTransId="{29926644-1B86-4E4C-AC1C-8CEB0A78F42E}"/>
    <dgm:cxn modelId="{CF7EEC1A-8E8D-4961-9397-E964BFAC8BB0}" srcId="{DCC3E95F-BE75-4772-9BAC-698E05A4F39E}" destId="{FF34E4A9-B4D7-46FA-B7EF-B226C90DDFC0}" srcOrd="2" destOrd="0" parTransId="{D3EAE027-74C4-4762-9343-C93B6AC523E3}" sibTransId="{52F788C4-5322-4EBC-A451-05C57200BEEC}"/>
    <dgm:cxn modelId="{AAFF0A21-A6FD-C849-87F3-D4B4A0AEB549}" type="presOf" srcId="{6C037F62-2B46-4E1B-A1D3-243392212676}" destId="{87E5AF12-3FEF-5241-9F56-1A9DCB15B6F1}" srcOrd="0" destOrd="1" presId="urn:microsoft.com/office/officeart/2016/7/layout/VerticalDownArrowProcess"/>
    <dgm:cxn modelId="{B3720E21-EAF3-4A27-9998-E961EDC401F9}" srcId="{94099DEF-580E-424A-AC33-83586BB4B3CD}" destId="{D46E112E-A089-4678-9F07-00DEB5741D68}" srcOrd="1" destOrd="0" parTransId="{45E052B4-0E39-4D6E-A22D-4701ACBFBD4B}" sibTransId="{041C769A-DF9D-43FE-9E6F-D110BE375BCD}"/>
    <dgm:cxn modelId="{AE8E6F23-6399-CA46-B937-B0AF55A90D3D}" type="presOf" srcId="{096F64A6-F6B1-4F3E-B8E4-39AF0A34B224}" destId="{31AF1C66-BE26-C84E-8D0D-7E7D8BC9341B}" srcOrd="0" destOrd="0" presId="urn:microsoft.com/office/officeart/2016/7/layout/VerticalDownArrowProcess"/>
    <dgm:cxn modelId="{40E20D2A-1CFA-5B4B-B305-C41F6788AF88}" type="presOf" srcId="{FF34E4A9-B4D7-46FA-B7EF-B226C90DDFC0}" destId="{9C330521-7030-7E47-897F-D524AF4706E3}" srcOrd="1" destOrd="0" presId="urn:microsoft.com/office/officeart/2016/7/layout/VerticalDownArrowProcess"/>
    <dgm:cxn modelId="{8513453A-6D50-3744-84B8-8F477C3268FB}" type="presOf" srcId="{DCC3E95F-BE75-4772-9BAC-698E05A4F39E}" destId="{2C28EA50-3028-3145-9258-E1101AEFFB72}" srcOrd="0" destOrd="0" presId="urn:microsoft.com/office/officeart/2016/7/layout/VerticalDownArrowProcess"/>
    <dgm:cxn modelId="{71CDA23F-A14F-4D41-B72C-ABE6BECC3480}" srcId="{CBD0572D-A3E8-4814-B14A-3972109B4D23}" destId="{D82A0F39-2871-4BC4-AA6B-C9030A030696}" srcOrd="1" destOrd="0" parTransId="{3B728B22-2C61-46FD-B739-ED3B985FDDF4}" sibTransId="{5B60D9FB-DADD-4186-8A2E-B7B1FEE145DD}"/>
    <dgm:cxn modelId="{0578A840-D63E-BC46-BC27-C31FC0E02742}" type="presOf" srcId="{320C794C-16CB-4595-97CA-13227A0180F8}" destId="{5F1C649D-9F3E-F948-9C94-380285B97C90}" srcOrd="0" destOrd="1" presId="urn:microsoft.com/office/officeart/2016/7/layout/VerticalDownArrowProcess"/>
    <dgm:cxn modelId="{63E72D46-DCBB-4953-BDB3-8DD2BC7325F6}" srcId="{94099DEF-580E-424A-AC33-83586BB4B3CD}" destId="{6E2915BF-95CC-4006-BA0B-6DF30110CAAB}" srcOrd="0" destOrd="0" parTransId="{EDFB106A-4512-4E64-B151-4C41039A9838}" sibTransId="{9E454595-4AA3-4582-AEC2-6288D9E1328D}"/>
    <dgm:cxn modelId="{E29ED04A-F23B-E947-B30D-E6A827A65648}" type="presOf" srcId="{30BEDF03-D3EC-4F3B-B012-458B5349720A}" destId="{5F1C649D-9F3E-F948-9C94-380285B97C90}" srcOrd="0" destOrd="2" presId="urn:microsoft.com/office/officeart/2016/7/layout/VerticalDownArrowProcess"/>
    <dgm:cxn modelId="{DD6DCD52-E1D9-433D-A58D-1B56186053D6}" srcId="{DCC3E95F-BE75-4772-9BAC-698E05A4F39E}" destId="{497635F0-605B-4AE1-A646-B422153CECB8}" srcOrd="3" destOrd="0" parTransId="{BB722BB3-0D31-4547-AAC7-078CD10F8DC8}" sibTransId="{78DEBDFF-2F13-4D1B-9B4D-B6F83107993C}"/>
    <dgm:cxn modelId="{BA2A6E58-F047-D842-ACEB-B2C7461EADB1}" type="presOf" srcId="{D82A0F39-2871-4BC4-AA6B-C9030A030696}" destId="{2E3DA1A0-7684-FC4F-A059-37422FB17B40}" srcOrd="0" destOrd="2" presId="urn:microsoft.com/office/officeart/2016/7/layout/VerticalDownArrowProcess"/>
    <dgm:cxn modelId="{D9150959-8AE2-364A-9E3A-70FFEE73EFB3}" type="presOf" srcId="{CBD0572D-A3E8-4814-B14A-3972109B4D23}" destId="{2E3DA1A0-7684-FC4F-A059-37422FB17B40}" srcOrd="0" destOrd="0" presId="urn:microsoft.com/office/officeart/2016/7/layout/VerticalDownArrowProcess"/>
    <dgm:cxn modelId="{4ABC5069-74EE-984A-A057-9CE7BE2E1BD4}" type="presOf" srcId="{5CC4FC5B-ACB4-904C-88FF-DB9599145E16}" destId="{00F94C03-1D56-954C-9305-8D8B67910F3B}" srcOrd="0" destOrd="3" presId="urn:microsoft.com/office/officeart/2016/7/layout/VerticalDownArrowProcess"/>
    <dgm:cxn modelId="{CA2C9470-4A1F-4C82-AB03-9AD4B53CCD13}" srcId="{E749EB02-9105-4DA4-99E7-CF642C9962E0}" destId="{5230B575-600E-407B-8E96-11EE4F3A733C}" srcOrd="1" destOrd="0" parTransId="{FA7A84E5-8CDF-47CD-8E43-F55E92A2889A}" sibTransId="{C46AE24B-551A-4B12-9540-CC7EA5B24004}"/>
    <dgm:cxn modelId="{72B01A81-A2FC-4F14-A2DC-D17AA13875F5}" srcId="{80515CED-DD8E-4CE6-9BC5-8645B3741622}" destId="{30BEDF03-D3EC-4F3B-B012-458B5349720A}" srcOrd="1" destOrd="0" parTransId="{D1D5B532-21A5-4515-AA34-07D6BDC677B6}" sibTransId="{432AAC47-8061-41EF-ABBE-368F6F9672C9}"/>
    <dgm:cxn modelId="{8D28EA81-7ACF-43C5-B6D6-FE1831BA3CD6}" srcId="{05177333-ABC0-4DF5-AD32-345AAA3BED27}" destId="{E749EB02-9105-4DA4-99E7-CF642C9962E0}" srcOrd="0" destOrd="0" parTransId="{D075477C-5F7B-4FC0-959A-560F8547B51E}" sibTransId="{43A293C3-3EB7-4A9E-858A-9ADC66C322DF}"/>
    <dgm:cxn modelId="{CD955984-3138-054D-8136-681D37E427C5}" type="presOf" srcId="{FF34E4A9-B4D7-46FA-B7EF-B226C90DDFC0}" destId="{9DCB8559-E714-6D45-AF11-AE9571F6A761}" srcOrd="0" destOrd="0" presId="urn:microsoft.com/office/officeart/2016/7/layout/VerticalDownArrowProcess"/>
    <dgm:cxn modelId="{0031FF86-2199-6A41-8F4C-9DBFB01CEDE7}" type="presOf" srcId="{5230B575-600E-407B-8E96-11EE4F3A733C}" destId="{87E5AF12-3FEF-5241-9F56-1A9DCB15B6F1}" srcOrd="0" destOrd="2" presId="urn:microsoft.com/office/officeart/2016/7/layout/VerticalDownArrowProcess"/>
    <dgm:cxn modelId="{053A9E8F-BFD5-9C44-AD70-61B6174F2460}" type="presOf" srcId="{096F64A6-F6B1-4F3E-B8E4-39AF0A34B224}" destId="{C2CD9BEA-2568-9B4E-80E5-ABC83CBBE998}" srcOrd="1" destOrd="0" presId="urn:microsoft.com/office/officeart/2016/7/layout/VerticalDownArrowProcess"/>
    <dgm:cxn modelId="{D50AB194-3942-4558-BB0D-7916AEBE2B58}" srcId="{DCC3E95F-BE75-4772-9BAC-698E05A4F39E}" destId="{096F64A6-F6B1-4F3E-B8E4-39AF0A34B224}" srcOrd="1" destOrd="0" parTransId="{E977ACED-481C-4102-B860-E7E685B81754}" sibTransId="{B8CD0D8D-BD50-4117-912C-E9363953F21C}"/>
    <dgm:cxn modelId="{062B7F9A-3AE0-3140-92BA-968C3645CEE0}" type="presOf" srcId="{94099DEF-580E-424A-AC33-83586BB4B3CD}" destId="{00F94C03-1D56-954C-9305-8D8B67910F3B}" srcOrd="0" destOrd="0" presId="urn:microsoft.com/office/officeart/2016/7/layout/VerticalDownArrowProcess"/>
    <dgm:cxn modelId="{06F042A0-0CCE-9142-AED6-BBD5E06B762A}" srcId="{94099DEF-580E-424A-AC33-83586BB4B3CD}" destId="{5CC4FC5B-ACB4-904C-88FF-DB9599145E16}" srcOrd="2" destOrd="0" parTransId="{0C958C90-1622-4B40-985F-6B7010D6CACA}" sibTransId="{ACBBB725-652F-3043-836F-1B9DE52AD0F1}"/>
    <dgm:cxn modelId="{178A9AAF-4937-8649-8CBA-1EA67A9A96AD}" type="presOf" srcId="{497635F0-605B-4AE1-A646-B422153CECB8}" destId="{CD371873-BDBF-E14D-B26B-33D813248FDF}" srcOrd="0" destOrd="0" presId="urn:microsoft.com/office/officeart/2016/7/layout/VerticalDownArrowProcess"/>
    <dgm:cxn modelId="{584DBBB1-6F8B-497F-A60B-33467ABBB031}" srcId="{DCC3E95F-BE75-4772-9BAC-698E05A4F39E}" destId="{05177333-ABC0-4DF5-AD32-345AAA3BED27}" srcOrd="0" destOrd="0" parTransId="{7CB22C19-31A1-4993-AE02-BCF659CC0A45}" sibTransId="{FC1FE8D7-A0B8-4B8F-A9C2-A2E94ADEE795}"/>
    <dgm:cxn modelId="{D79666B6-F493-43DE-9D7A-33BFB08D7FAF}" srcId="{096F64A6-F6B1-4F3E-B8E4-39AF0A34B224}" destId="{CBD0572D-A3E8-4814-B14A-3972109B4D23}" srcOrd="0" destOrd="0" parTransId="{6BF7E3BC-4B0E-4A12-B077-2F02A80CEB9D}" sibTransId="{63CC8297-04E5-470F-8340-2FCF672105BD}"/>
    <dgm:cxn modelId="{DF20A7B6-EC27-9948-85B9-92861722D7F0}" type="presOf" srcId="{E749EB02-9105-4DA4-99E7-CF642C9962E0}" destId="{87E5AF12-3FEF-5241-9F56-1A9DCB15B6F1}" srcOrd="0" destOrd="0" presId="urn:microsoft.com/office/officeart/2016/7/layout/VerticalDownArrowProcess"/>
    <dgm:cxn modelId="{795078B9-901D-4305-ACA5-63A7EBFFAFBC}" srcId="{94099DEF-580E-424A-AC33-83586BB4B3CD}" destId="{227B1DFA-5063-4569-BA38-EB4E4B3303D5}" srcOrd="3" destOrd="0" parTransId="{E6208518-14D4-4AB6-B257-7C7C9212D33C}" sibTransId="{46D1560F-D6C7-470F-A8E4-75105D8C7FDC}"/>
    <dgm:cxn modelId="{35E0C7B9-950D-EA40-B412-32DA0FA46230}" type="presOf" srcId="{05177333-ABC0-4DF5-AD32-345AAA3BED27}" destId="{D9AB9B8A-09F1-5247-B895-FA975DEFBC57}" srcOrd="1" destOrd="0" presId="urn:microsoft.com/office/officeart/2016/7/layout/VerticalDownArrowProcess"/>
    <dgm:cxn modelId="{AAE221BE-B038-EE44-AF3F-88F27BA2EEDC}" type="presOf" srcId="{DD0845E6-24B5-4E1B-A169-B8B80FF90ED3}" destId="{5F1C649D-9F3E-F948-9C94-380285B97C90}" srcOrd="0" destOrd="3" presId="urn:microsoft.com/office/officeart/2016/7/layout/VerticalDownArrowProcess"/>
    <dgm:cxn modelId="{CCB9A4BF-206B-4D33-97AF-FC3EA41F3049}" srcId="{FF34E4A9-B4D7-46FA-B7EF-B226C90DDFC0}" destId="{94099DEF-580E-424A-AC33-83586BB4B3CD}" srcOrd="0" destOrd="0" parTransId="{6F50F5A5-49F6-4A51-AF6F-7E0831DE4B2C}" sibTransId="{7D70D2A2-0378-4AB5-A4BA-3AA41130AC57}"/>
    <dgm:cxn modelId="{78F64FC2-7A6E-4416-943B-25B884D3CA4E}" srcId="{497635F0-605B-4AE1-A646-B422153CECB8}" destId="{80515CED-DD8E-4CE6-9BC5-8645B3741622}" srcOrd="0" destOrd="0" parTransId="{78711E3E-6207-43FB-A499-7598867F379B}" sibTransId="{47E5C895-987C-4C7E-8B73-7DC906AE4BF5}"/>
    <dgm:cxn modelId="{1881F0CF-4D8D-4DBA-99D6-2CC5A261A82F}" srcId="{80515CED-DD8E-4CE6-9BC5-8645B3741622}" destId="{DD0845E6-24B5-4E1B-A169-B8B80FF90ED3}" srcOrd="2" destOrd="0" parTransId="{D4259193-D3A2-49CB-BF7C-9E7C85EB7D71}" sibTransId="{63718511-7D74-4721-BECA-0974C3731F4B}"/>
    <dgm:cxn modelId="{5C61CFD8-4ED6-B846-B22D-A5064508DE22}" type="presOf" srcId="{D46E112E-A089-4678-9F07-00DEB5741D68}" destId="{00F94C03-1D56-954C-9305-8D8B67910F3B}" srcOrd="0" destOrd="2" presId="urn:microsoft.com/office/officeart/2016/7/layout/VerticalDownArrowProcess"/>
    <dgm:cxn modelId="{F6E3FFE0-6AA4-9F46-992C-91E1B0258D8A}" type="presOf" srcId="{227B1DFA-5063-4569-BA38-EB4E4B3303D5}" destId="{00F94C03-1D56-954C-9305-8D8B67910F3B}" srcOrd="0" destOrd="4" presId="urn:microsoft.com/office/officeart/2016/7/layout/VerticalDownArrowProcess"/>
    <dgm:cxn modelId="{F41AECE7-F727-9D49-9915-B07A8848DA46}" type="presOf" srcId="{05177333-ABC0-4DF5-AD32-345AAA3BED27}" destId="{FC8A306A-A8DC-AA40-9038-53EBA35BF1B7}" srcOrd="0" destOrd="0" presId="urn:microsoft.com/office/officeart/2016/7/layout/VerticalDownArrowProcess"/>
    <dgm:cxn modelId="{28AF7EF9-62F4-EA45-8C61-8C52F0D237FC}" type="presOf" srcId="{80515CED-DD8E-4CE6-9BC5-8645B3741622}" destId="{5F1C649D-9F3E-F948-9C94-380285B97C90}" srcOrd="0" destOrd="0" presId="urn:microsoft.com/office/officeart/2016/7/layout/VerticalDownArrowProcess"/>
    <dgm:cxn modelId="{E30E55FF-A4D6-B148-AFC3-4EEFD2EE686F}" type="presParOf" srcId="{2C28EA50-3028-3145-9258-E1101AEFFB72}" destId="{723CEA19-EF7F-9441-A08E-801223E57394}" srcOrd="0" destOrd="0" presId="urn:microsoft.com/office/officeart/2016/7/layout/VerticalDownArrowProcess"/>
    <dgm:cxn modelId="{97C2D25A-7A97-6A4F-B690-2AFFD43985F4}" type="presParOf" srcId="{723CEA19-EF7F-9441-A08E-801223E57394}" destId="{CD371873-BDBF-E14D-B26B-33D813248FDF}" srcOrd="0" destOrd="0" presId="urn:microsoft.com/office/officeart/2016/7/layout/VerticalDownArrowProcess"/>
    <dgm:cxn modelId="{844158A9-50F9-784A-B07F-FCD7C5D14706}" type="presParOf" srcId="{723CEA19-EF7F-9441-A08E-801223E57394}" destId="{5F1C649D-9F3E-F948-9C94-380285B97C90}" srcOrd="1" destOrd="0" presId="urn:microsoft.com/office/officeart/2016/7/layout/VerticalDownArrowProcess"/>
    <dgm:cxn modelId="{C269A2C2-6272-1F44-B384-46AA22788D79}" type="presParOf" srcId="{2C28EA50-3028-3145-9258-E1101AEFFB72}" destId="{325B069D-7EDE-854F-A98C-E834294B859E}" srcOrd="1" destOrd="0" presId="urn:microsoft.com/office/officeart/2016/7/layout/VerticalDownArrowProcess"/>
    <dgm:cxn modelId="{1D4A8F1A-D9B8-BA4F-B3F8-6ABC87568991}" type="presParOf" srcId="{2C28EA50-3028-3145-9258-E1101AEFFB72}" destId="{C86A9AE0-520C-3D40-AD94-E202CD4DC0D1}" srcOrd="2" destOrd="0" presId="urn:microsoft.com/office/officeart/2016/7/layout/VerticalDownArrowProcess"/>
    <dgm:cxn modelId="{1AC7D4EA-A084-444B-83F1-824EA2E842E5}" type="presParOf" srcId="{C86A9AE0-520C-3D40-AD94-E202CD4DC0D1}" destId="{9DCB8559-E714-6D45-AF11-AE9571F6A761}" srcOrd="0" destOrd="0" presId="urn:microsoft.com/office/officeart/2016/7/layout/VerticalDownArrowProcess"/>
    <dgm:cxn modelId="{36E13DDE-7C54-7248-AB8A-0361DA1B685B}" type="presParOf" srcId="{C86A9AE0-520C-3D40-AD94-E202CD4DC0D1}" destId="{9C330521-7030-7E47-897F-D524AF4706E3}" srcOrd="1" destOrd="0" presId="urn:microsoft.com/office/officeart/2016/7/layout/VerticalDownArrowProcess"/>
    <dgm:cxn modelId="{0D64DBD7-2D3A-EA4C-B803-1AC55EA8E9BD}" type="presParOf" srcId="{C86A9AE0-520C-3D40-AD94-E202CD4DC0D1}" destId="{00F94C03-1D56-954C-9305-8D8B67910F3B}" srcOrd="2" destOrd="0" presId="urn:microsoft.com/office/officeart/2016/7/layout/VerticalDownArrowProcess"/>
    <dgm:cxn modelId="{007F8550-9E93-F446-B62C-9031B908C150}" type="presParOf" srcId="{2C28EA50-3028-3145-9258-E1101AEFFB72}" destId="{D26E55CF-1915-3347-8CE4-9F283615452F}" srcOrd="3" destOrd="0" presId="urn:microsoft.com/office/officeart/2016/7/layout/VerticalDownArrowProcess"/>
    <dgm:cxn modelId="{148D7072-E1A8-C84A-AD31-55916DF9B318}" type="presParOf" srcId="{2C28EA50-3028-3145-9258-E1101AEFFB72}" destId="{8EFEB101-8449-4F4B-BED3-0BF9DED42DA1}" srcOrd="4" destOrd="0" presId="urn:microsoft.com/office/officeart/2016/7/layout/VerticalDownArrowProcess"/>
    <dgm:cxn modelId="{D8744D36-B45B-0C44-91F6-DABD54C129D2}" type="presParOf" srcId="{8EFEB101-8449-4F4B-BED3-0BF9DED42DA1}" destId="{31AF1C66-BE26-C84E-8D0D-7E7D8BC9341B}" srcOrd="0" destOrd="0" presId="urn:microsoft.com/office/officeart/2016/7/layout/VerticalDownArrowProcess"/>
    <dgm:cxn modelId="{323BB557-34F1-794B-B0DA-4D2F97F829E4}" type="presParOf" srcId="{8EFEB101-8449-4F4B-BED3-0BF9DED42DA1}" destId="{C2CD9BEA-2568-9B4E-80E5-ABC83CBBE998}" srcOrd="1" destOrd="0" presId="urn:microsoft.com/office/officeart/2016/7/layout/VerticalDownArrowProcess"/>
    <dgm:cxn modelId="{EC33BF99-94EA-A541-9E75-6348B1B50581}" type="presParOf" srcId="{8EFEB101-8449-4F4B-BED3-0BF9DED42DA1}" destId="{2E3DA1A0-7684-FC4F-A059-37422FB17B40}" srcOrd="2" destOrd="0" presId="urn:microsoft.com/office/officeart/2016/7/layout/VerticalDownArrowProcess"/>
    <dgm:cxn modelId="{5B3C74B5-9C9C-624A-96D7-71BB8B2C0ED0}" type="presParOf" srcId="{2C28EA50-3028-3145-9258-E1101AEFFB72}" destId="{DEBF32EC-1F7C-EA4C-AEE8-7E9E27805FF7}" srcOrd="5" destOrd="0" presId="urn:microsoft.com/office/officeart/2016/7/layout/VerticalDownArrowProcess"/>
    <dgm:cxn modelId="{3AC88C4B-6FE3-7F47-A269-505CDC008E64}" type="presParOf" srcId="{2C28EA50-3028-3145-9258-E1101AEFFB72}" destId="{AE0CE69E-D861-F041-B381-44AB36966DB0}" srcOrd="6" destOrd="0" presId="urn:microsoft.com/office/officeart/2016/7/layout/VerticalDownArrowProcess"/>
    <dgm:cxn modelId="{8DE596B4-90C2-A640-81E8-1521380C79DA}" type="presParOf" srcId="{AE0CE69E-D861-F041-B381-44AB36966DB0}" destId="{FC8A306A-A8DC-AA40-9038-53EBA35BF1B7}" srcOrd="0" destOrd="0" presId="urn:microsoft.com/office/officeart/2016/7/layout/VerticalDownArrowProcess"/>
    <dgm:cxn modelId="{A560B0AA-CF81-3640-84B6-089A2ED279C9}" type="presParOf" srcId="{AE0CE69E-D861-F041-B381-44AB36966DB0}" destId="{D9AB9B8A-09F1-5247-B895-FA975DEFBC57}" srcOrd="1" destOrd="0" presId="urn:microsoft.com/office/officeart/2016/7/layout/VerticalDownArrowProcess"/>
    <dgm:cxn modelId="{B30DB71B-91B9-E745-B8FC-BAFCE6444C85}" type="presParOf" srcId="{AE0CE69E-D861-F041-B381-44AB36966DB0}" destId="{87E5AF12-3FEF-5241-9F56-1A9DCB15B6F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A84825-DB46-42B9-9693-DAFD2BF952F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F8CF3B-391F-409D-8211-1A72D6F52F9F}">
      <dgm:prSet/>
      <dgm:spPr/>
      <dgm:t>
        <a:bodyPr/>
        <a:lstStyle/>
        <a:p>
          <a:pPr>
            <a:lnSpc>
              <a:spcPct val="100000"/>
            </a:lnSpc>
          </a:pPr>
          <a:r>
            <a:rPr lang="en-US" dirty="0"/>
            <a:t>ATLAS on Career Pathways Longitudinal database created by GOEWT Division of Education and Workforce </a:t>
          </a:r>
          <a:r>
            <a:rPr lang="en-US" dirty="0" err="1"/>
            <a:t>Statisitcs</a:t>
          </a:r>
          <a:r>
            <a:rPr lang="en-US" dirty="0"/>
            <a:t> and maintained by Dept. of Labor)</a:t>
          </a:r>
        </a:p>
      </dgm:t>
    </dgm:pt>
    <dgm:pt modelId="{40AADE5A-0FFD-40B5-AF56-D9D2A1B713AF}" type="parTrans" cxnId="{8048E61C-A35B-4A89-A8D7-96B28CF3DDD5}">
      <dgm:prSet/>
      <dgm:spPr/>
      <dgm:t>
        <a:bodyPr/>
        <a:lstStyle/>
        <a:p>
          <a:endParaRPr lang="en-US"/>
        </a:p>
      </dgm:t>
    </dgm:pt>
    <dgm:pt modelId="{096E6553-5431-4E47-8FA0-3D2843E4E2EF}" type="sibTrans" cxnId="{8048E61C-A35B-4A89-A8D7-96B28CF3DDD5}">
      <dgm:prSet/>
      <dgm:spPr/>
      <dgm:t>
        <a:bodyPr/>
        <a:lstStyle/>
        <a:p>
          <a:endParaRPr lang="en-US"/>
        </a:p>
      </dgm:t>
    </dgm:pt>
    <dgm:pt modelId="{C88508DC-3A75-4910-A3FB-D0584D2C8603}">
      <dgm:prSet/>
      <dgm:spPr/>
      <dgm:t>
        <a:bodyPr/>
        <a:lstStyle/>
        <a:p>
          <a:pPr>
            <a:lnSpc>
              <a:spcPct val="100000"/>
            </a:lnSpc>
          </a:pPr>
          <a:r>
            <a:rPr lang="en-US" dirty="0"/>
            <a:t>Competency models assigned to particular career pathways (created by ACCCP)</a:t>
          </a:r>
        </a:p>
      </dgm:t>
    </dgm:pt>
    <dgm:pt modelId="{9AEF08A4-982D-4ED4-9888-0160B8835E65}" type="parTrans" cxnId="{CA69C5B5-9926-49AB-947C-625AE2993C8F}">
      <dgm:prSet/>
      <dgm:spPr/>
      <dgm:t>
        <a:bodyPr/>
        <a:lstStyle/>
        <a:p>
          <a:endParaRPr lang="en-US"/>
        </a:p>
      </dgm:t>
    </dgm:pt>
    <dgm:pt modelId="{EDF53171-280D-4D9D-8502-469AE7DEDA6C}" type="sibTrans" cxnId="{CA69C5B5-9926-49AB-947C-625AE2993C8F}">
      <dgm:prSet/>
      <dgm:spPr/>
      <dgm:t>
        <a:bodyPr/>
        <a:lstStyle/>
        <a:p>
          <a:endParaRPr lang="en-US"/>
        </a:p>
      </dgm:t>
    </dgm:pt>
    <dgm:pt modelId="{49F0FA80-095A-45E6-8315-0578BA65BECE}">
      <dgm:prSet/>
      <dgm:spPr/>
      <dgm:t>
        <a:bodyPr/>
        <a:lstStyle/>
        <a:p>
          <a:pPr>
            <a:lnSpc>
              <a:spcPct val="100000"/>
            </a:lnSpc>
          </a:pPr>
          <a:r>
            <a:rPr lang="en-US" dirty="0"/>
            <a:t>Registered or industry-recognized apprenticeship programs (certified by AOA)</a:t>
          </a:r>
        </a:p>
      </dgm:t>
    </dgm:pt>
    <dgm:pt modelId="{61734661-CA20-4279-8287-D0F7A3F305C7}" type="parTrans" cxnId="{71351199-166D-457E-B284-77F26980CADB}">
      <dgm:prSet/>
      <dgm:spPr/>
      <dgm:t>
        <a:bodyPr/>
        <a:lstStyle/>
        <a:p>
          <a:endParaRPr lang="en-US"/>
        </a:p>
      </dgm:t>
    </dgm:pt>
    <dgm:pt modelId="{920B6D70-C3FB-4E93-8718-86CB5F0B2099}" type="sibTrans" cxnId="{71351199-166D-457E-B284-77F26980CADB}">
      <dgm:prSet/>
      <dgm:spPr/>
      <dgm:t>
        <a:bodyPr/>
        <a:lstStyle/>
        <a:p>
          <a:endParaRPr lang="en-US"/>
        </a:p>
      </dgm:t>
    </dgm:pt>
    <dgm:pt modelId="{D765C4DF-27E9-4A42-A844-E3F4A201A1D6}">
      <dgm:prSet/>
      <dgm:spPr/>
      <dgm:t>
        <a:bodyPr/>
        <a:lstStyle/>
        <a:p>
          <a:pPr>
            <a:lnSpc>
              <a:spcPct val="100000"/>
            </a:lnSpc>
          </a:pPr>
          <a:r>
            <a:rPr lang="en-US" dirty="0"/>
            <a:t>Funding streams promoting human capital development (WIOA, SNAP E&amp;T, local, and special population funds</a:t>
          </a:r>
        </a:p>
      </dgm:t>
    </dgm:pt>
    <dgm:pt modelId="{9C25CB31-B2FC-4E4D-985C-3CA104C327A2}" type="parTrans" cxnId="{17D8BC2A-937B-485B-A5BB-670D4CCDF400}">
      <dgm:prSet/>
      <dgm:spPr/>
      <dgm:t>
        <a:bodyPr/>
        <a:lstStyle/>
        <a:p>
          <a:endParaRPr lang="en-US"/>
        </a:p>
      </dgm:t>
    </dgm:pt>
    <dgm:pt modelId="{4276F8CF-D72A-4995-829B-F0CC53ADE60D}" type="sibTrans" cxnId="{17D8BC2A-937B-485B-A5BB-670D4CCDF400}">
      <dgm:prSet/>
      <dgm:spPr/>
      <dgm:t>
        <a:bodyPr/>
        <a:lstStyle/>
        <a:p>
          <a:endParaRPr lang="en-US"/>
        </a:p>
      </dgm:t>
    </dgm:pt>
    <dgm:pt modelId="{A1F07D92-376D-4844-BE67-F793C1B24D6B}">
      <dgm:prSet/>
      <dgm:spPr/>
      <dgm:t>
        <a:bodyPr/>
        <a:lstStyle/>
        <a:p>
          <a:pPr>
            <a:lnSpc>
              <a:spcPct val="100000"/>
            </a:lnSpc>
          </a:pPr>
          <a:r>
            <a:rPr lang="en-US" dirty="0"/>
            <a:t>Compendium of value credentials and lists of regional and statewide in-demand career pathways (provided by Regional TAC)</a:t>
          </a:r>
        </a:p>
      </dgm:t>
    </dgm:pt>
    <dgm:pt modelId="{32DA09FD-AB70-4039-BC34-1D0B6CA4892D}" type="parTrans" cxnId="{6273F6D2-B50B-414F-94C7-6FFA5D2B1D71}">
      <dgm:prSet/>
      <dgm:spPr/>
      <dgm:t>
        <a:bodyPr/>
        <a:lstStyle/>
        <a:p>
          <a:endParaRPr lang="en-US"/>
        </a:p>
      </dgm:t>
    </dgm:pt>
    <dgm:pt modelId="{6B297359-061E-4DA3-862F-06C7189F8477}" type="sibTrans" cxnId="{6273F6D2-B50B-414F-94C7-6FFA5D2B1D71}">
      <dgm:prSet/>
      <dgm:spPr/>
      <dgm:t>
        <a:bodyPr/>
        <a:lstStyle/>
        <a:p>
          <a:endParaRPr lang="en-US"/>
        </a:p>
      </dgm:t>
    </dgm:pt>
    <dgm:pt modelId="{FB4C035A-96D2-4E96-B7E0-7D2615F52066}">
      <dgm:prSet/>
      <dgm:spPr/>
      <dgm:t>
        <a:bodyPr/>
        <a:lstStyle/>
        <a:p>
          <a:pPr>
            <a:lnSpc>
              <a:spcPct val="100000"/>
            </a:lnSpc>
          </a:pPr>
          <a:r>
            <a:rPr lang="en-US" dirty="0"/>
            <a:t>ACCET digital backpack for career exploration (provided and maintained by GOEWT Division of Education and Workforce Statistics) </a:t>
          </a:r>
        </a:p>
      </dgm:t>
    </dgm:pt>
    <dgm:pt modelId="{43D5E6A4-BCAF-49AA-BC2C-3DCF40450EF6}" type="parTrans" cxnId="{7DD27B2C-03A6-42FE-BF9B-4C7CDB77A038}">
      <dgm:prSet/>
      <dgm:spPr/>
      <dgm:t>
        <a:bodyPr/>
        <a:lstStyle/>
        <a:p>
          <a:endParaRPr lang="en-US"/>
        </a:p>
      </dgm:t>
    </dgm:pt>
    <dgm:pt modelId="{3B3C68ED-1E08-426C-8FA7-6B1A2C5BFDE1}" type="sibTrans" cxnId="{7DD27B2C-03A6-42FE-BF9B-4C7CDB77A038}">
      <dgm:prSet/>
      <dgm:spPr/>
      <dgm:t>
        <a:bodyPr/>
        <a:lstStyle/>
        <a:p>
          <a:endParaRPr lang="en-US"/>
        </a:p>
      </dgm:t>
    </dgm:pt>
    <dgm:pt modelId="{DEEB8535-FAA9-4590-B6FE-8F4BA8E48F0F}" type="pres">
      <dgm:prSet presAssocID="{97A84825-DB46-42B9-9693-DAFD2BF952FE}" presName="root" presStyleCnt="0">
        <dgm:presLayoutVars>
          <dgm:dir/>
          <dgm:resizeHandles val="exact"/>
        </dgm:presLayoutVars>
      </dgm:prSet>
      <dgm:spPr/>
    </dgm:pt>
    <dgm:pt modelId="{C77F9799-C7AB-420B-8EF0-E412EDB68E5F}" type="pres">
      <dgm:prSet presAssocID="{20F8CF3B-391F-409D-8211-1A72D6F52F9F}" presName="compNode" presStyleCnt="0"/>
      <dgm:spPr/>
    </dgm:pt>
    <dgm:pt modelId="{29107347-6A4C-44A5-A64C-D15981FA7A79}" type="pres">
      <dgm:prSet presAssocID="{20F8CF3B-391F-409D-8211-1A72D6F52F9F}" presName="bgRect" presStyleLbl="bgShp" presStyleIdx="0" presStyleCnt="6"/>
      <dgm:spPr/>
    </dgm:pt>
    <dgm:pt modelId="{6EDC07FC-D4B5-42DD-95B6-C8962DB67597}" type="pres">
      <dgm:prSet presAssocID="{20F8CF3B-391F-409D-8211-1A72D6F52F9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A6D871C3-0CAC-41D4-B455-7A632023035F}" type="pres">
      <dgm:prSet presAssocID="{20F8CF3B-391F-409D-8211-1A72D6F52F9F}" presName="spaceRect" presStyleCnt="0"/>
      <dgm:spPr/>
    </dgm:pt>
    <dgm:pt modelId="{47C621FE-7AA3-449F-B888-946236941470}" type="pres">
      <dgm:prSet presAssocID="{20F8CF3B-391F-409D-8211-1A72D6F52F9F}" presName="parTx" presStyleLbl="revTx" presStyleIdx="0" presStyleCnt="6">
        <dgm:presLayoutVars>
          <dgm:chMax val="0"/>
          <dgm:chPref val="0"/>
        </dgm:presLayoutVars>
      </dgm:prSet>
      <dgm:spPr/>
    </dgm:pt>
    <dgm:pt modelId="{91C25A7A-F59F-406C-A2B7-59E8A3F6E9BB}" type="pres">
      <dgm:prSet presAssocID="{096E6553-5431-4E47-8FA0-3D2843E4E2EF}" presName="sibTrans" presStyleCnt="0"/>
      <dgm:spPr/>
    </dgm:pt>
    <dgm:pt modelId="{4FDBC830-BD70-4831-BE2F-B6FD370DA457}" type="pres">
      <dgm:prSet presAssocID="{C88508DC-3A75-4910-A3FB-D0584D2C8603}" presName="compNode" presStyleCnt="0"/>
      <dgm:spPr/>
    </dgm:pt>
    <dgm:pt modelId="{1B10911D-FBC7-4660-A460-71C6881DD78A}" type="pres">
      <dgm:prSet presAssocID="{C88508DC-3A75-4910-A3FB-D0584D2C8603}" presName="bgRect" presStyleLbl="bgShp" presStyleIdx="1" presStyleCnt="6"/>
      <dgm:spPr/>
    </dgm:pt>
    <dgm:pt modelId="{12DD061A-3E23-4463-AF47-46F1C4CE9E5A}" type="pres">
      <dgm:prSet presAssocID="{C88508DC-3A75-4910-A3FB-D0584D2C860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DC273D6E-0F53-49A8-B42B-D653A38FC326}" type="pres">
      <dgm:prSet presAssocID="{C88508DC-3A75-4910-A3FB-D0584D2C8603}" presName="spaceRect" presStyleCnt="0"/>
      <dgm:spPr/>
    </dgm:pt>
    <dgm:pt modelId="{84921CE4-148B-4D91-92D0-415FF3F312BA}" type="pres">
      <dgm:prSet presAssocID="{C88508DC-3A75-4910-A3FB-D0584D2C8603}" presName="parTx" presStyleLbl="revTx" presStyleIdx="1" presStyleCnt="6">
        <dgm:presLayoutVars>
          <dgm:chMax val="0"/>
          <dgm:chPref val="0"/>
        </dgm:presLayoutVars>
      </dgm:prSet>
      <dgm:spPr/>
    </dgm:pt>
    <dgm:pt modelId="{898EA60E-57CD-4E98-868F-D69AE2A5F968}" type="pres">
      <dgm:prSet presAssocID="{EDF53171-280D-4D9D-8502-469AE7DEDA6C}" presName="sibTrans" presStyleCnt="0"/>
      <dgm:spPr/>
    </dgm:pt>
    <dgm:pt modelId="{BF5FD096-92B3-42FF-97EF-8052F64D4D16}" type="pres">
      <dgm:prSet presAssocID="{49F0FA80-095A-45E6-8315-0578BA65BECE}" presName="compNode" presStyleCnt="0"/>
      <dgm:spPr/>
    </dgm:pt>
    <dgm:pt modelId="{F2B618A2-D309-485D-ABCA-46B2D10CA13E}" type="pres">
      <dgm:prSet presAssocID="{49F0FA80-095A-45E6-8315-0578BA65BECE}" presName="bgRect" presStyleLbl="bgShp" presStyleIdx="2" presStyleCnt="6"/>
      <dgm:spPr/>
    </dgm:pt>
    <dgm:pt modelId="{36717FD9-49A7-4610-88DC-5283A50E74F5}" type="pres">
      <dgm:prSet presAssocID="{49F0FA80-095A-45E6-8315-0578BA65BEC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65EAC69-DE26-45BD-9DDF-7A4E4193C488}" type="pres">
      <dgm:prSet presAssocID="{49F0FA80-095A-45E6-8315-0578BA65BECE}" presName="spaceRect" presStyleCnt="0"/>
      <dgm:spPr/>
    </dgm:pt>
    <dgm:pt modelId="{5C573983-1E6E-4C63-8E5E-14ED1D242067}" type="pres">
      <dgm:prSet presAssocID="{49F0FA80-095A-45E6-8315-0578BA65BECE}" presName="parTx" presStyleLbl="revTx" presStyleIdx="2" presStyleCnt="6">
        <dgm:presLayoutVars>
          <dgm:chMax val="0"/>
          <dgm:chPref val="0"/>
        </dgm:presLayoutVars>
      </dgm:prSet>
      <dgm:spPr/>
    </dgm:pt>
    <dgm:pt modelId="{EF71FCA0-C170-415C-87AB-B2E4A2C1E80D}" type="pres">
      <dgm:prSet presAssocID="{920B6D70-C3FB-4E93-8718-86CB5F0B2099}" presName="sibTrans" presStyleCnt="0"/>
      <dgm:spPr/>
    </dgm:pt>
    <dgm:pt modelId="{A454E102-39A9-43E6-904D-6D605BD4F1F7}" type="pres">
      <dgm:prSet presAssocID="{D765C4DF-27E9-4A42-A844-E3F4A201A1D6}" presName="compNode" presStyleCnt="0"/>
      <dgm:spPr/>
    </dgm:pt>
    <dgm:pt modelId="{22E39E05-9B49-4B8E-8D54-00D7BEC39EA2}" type="pres">
      <dgm:prSet presAssocID="{D765C4DF-27E9-4A42-A844-E3F4A201A1D6}" presName="bgRect" presStyleLbl="bgShp" presStyleIdx="3" presStyleCnt="6"/>
      <dgm:spPr/>
    </dgm:pt>
    <dgm:pt modelId="{1AFEA47B-E244-4FB2-9D9A-CFA1AD18AB07}" type="pres">
      <dgm:prSet presAssocID="{D765C4DF-27E9-4A42-A844-E3F4A201A1D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4EE43518-BA80-4AA0-B776-451A5F669492}" type="pres">
      <dgm:prSet presAssocID="{D765C4DF-27E9-4A42-A844-E3F4A201A1D6}" presName="spaceRect" presStyleCnt="0"/>
      <dgm:spPr/>
    </dgm:pt>
    <dgm:pt modelId="{01B01E4B-1585-4861-B3A1-DF5E54B9353C}" type="pres">
      <dgm:prSet presAssocID="{D765C4DF-27E9-4A42-A844-E3F4A201A1D6}" presName="parTx" presStyleLbl="revTx" presStyleIdx="3" presStyleCnt="6">
        <dgm:presLayoutVars>
          <dgm:chMax val="0"/>
          <dgm:chPref val="0"/>
        </dgm:presLayoutVars>
      </dgm:prSet>
      <dgm:spPr/>
    </dgm:pt>
    <dgm:pt modelId="{659F0243-A9C4-4CF2-9E6D-66C7C11D39DF}" type="pres">
      <dgm:prSet presAssocID="{4276F8CF-D72A-4995-829B-F0CC53ADE60D}" presName="sibTrans" presStyleCnt="0"/>
      <dgm:spPr/>
    </dgm:pt>
    <dgm:pt modelId="{92BD0890-5374-4C5B-A73F-24A2A3ED7838}" type="pres">
      <dgm:prSet presAssocID="{A1F07D92-376D-4844-BE67-F793C1B24D6B}" presName="compNode" presStyleCnt="0"/>
      <dgm:spPr/>
    </dgm:pt>
    <dgm:pt modelId="{803CCD10-D78B-44B0-8FC5-FEB8AD1ADF4C}" type="pres">
      <dgm:prSet presAssocID="{A1F07D92-376D-4844-BE67-F793C1B24D6B}" presName="bgRect" presStyleLbl="bgShp" presStyleIdx="4" presStyleCnt="6"/>
      <dgm:spPr/>
    </dgm:pt>
    <dgm:pt modelId="{66C62DBC-81C9-4EC3-98CC-0A7082AEF620}" type="pres">
      <dgm:prSet presAssocID="{A1F07D92-376D-4844-BE67-F793C1B24D6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keleton"/>
        </a:ext>
      </dgm:extLst>
    </dgm:pt>
    <dgm:pt modelId="{599FA251-8416-49D6-BD0F-46EB58A9FFC4}" type="pres">
      <dgm:prSet presAssocID="{A1F07D92-376D-4844-BE67-F793C1B24D6B}" presName="spaceRect" presStyleCnt="0"/>
      <dgm:spPr/>
    </dgm:pt>
    <dgm:pt modelId="{3D955609-C242-46C6-8E87-80D462AD2D1C}" type="pres">
      <dgm:prSet presAssocID="{A1F07D92-376D-4844-BE67-F793C1B24D6B}" presName="parTx" presStyleLbl="revTx" presStyleIdx="4" presStyleCnt="6">
        <dgm:presLayoutVars>
          <dgm:chMax val="0"/>
          <dgm:chPref val="0"/>
        </dgm:presLayoutVars>
      </dgm:prSet>
      <dgm:spPr/>
    </dgm:pt>
    <dgm:pt modelId="{2AF3D9C8-EF9E-451B-857B-C081F608E8A9}" type="pres">
      <dgm:prSet presAssocID="{6B297359-061E-4DA3-862F-06C7189F8477}" presName="sibTrans" presStyleCnt="0"/>
      <dgm:spPr/>
    </dgm:pt>
    <dgm:pt modelId="{D3FCC4FA-EA7E-41C3-8208-D969C1532DB6}" type="pres">
      <dgm:prSet presAssocID="{FB4C035A-96D2-4E96-B7E0-7D2615F52066}" presName="compNode" presStyleCnt="0"/>
      <dgm:spPr/>
    </dgm:pt>
    <dgm:pt modelId="{923F5924-D634-4A7D-880D-FBBEA6605FBC}" type="pres">
      <dgm:prSet presAssocID="{FB4C035A-96D2-4E96-B7E0-7D2615F52066}" presName="bgRect" presStyleLbl="bgShp" presStyleIdx="5" presStyleCnt="6"/>
      <dgm:spPr/>
    </dgm:pt>
    <dgm:pt modelId="{6B19272E-761B-4CEB-AFE6-DCFDAAA9EDD9}" type="pres">
      <dgm:prSet presAssocID="{FB4C035A-96D2-4E96-B7E0-7D2615F5206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ools"/>
        </a:ext>
      </dgm:extLst>
    </dgm:pt>
    <dgm:pt modelId="{AEF11F48-6DC7-46AA-9A51-2CC9A55CDCA7}" type="pres">
      <dgm:prSet presAssocID="{FB4C035A-96D2-4E96-B7E0-7D2615F52066}" presName="spaceRect" presStyleCnt="0"/>
      <dgm:spPr/>
    </dgm:pt>
    <dgm:pt modelId="{F08C9964-0934-437D-AB61-0537C9B379B8}" type="pres">
      <dgm:prSet presAssocID="{FB4C035A-96D2-4E96-B7E0-7D2615F52066}" presName="parTx" presStyleLbl="revTx" presStyleIdx="5" presStyleCnt="6">
        <dgm:presLayoutVars>
          <dgm:chMax val="0"/>
          <dgm:chPref val="0"/>
        </dgm:presLayoutVars>
      </dgm:prSet>
      <dgm:spPr/>
    </dgm:pt>
  </dgm:ptLst>
  <dgm:cxnLst>
    <dgm:cxn modelId="{8048E61C-A35B-4A89-A8D7-96B28CF3DDD5}" srcId="{97A84825-DB46-42B9-9693-DAFD2BF952FE}" destId="{20F8CF3B-391F-409D-8211-1A72D6F52F9F}" srcOrd="0" destOrd="0" parTransId="{40AADE5A-0FFD-40B5-AF56-D9D2A1B713AF}" sibTransId="{096E6553-5431-4E47-8FA0-3D2843E4E2EF}"/>
    <dgm:cxn modelId="{1C294E1E-101B-4102-BE5B-E7A3E70F4B40}" type="presOf" srcId="{97A84825-DB46-42B9-9693-DAFD2BF952FE}" destId="{DEEB8535-FAA9-4590-B6FE-8F4BA8E48F0F}" srcOrd="0" destOrd="0" presId="urn:microsoft.com/office/officeart/2018/2/layout/IconVerticalSolidList"/>
    <dgm:cxn modelId="{17D8BC2A-937B-485B-A5BB-670D4CCDF400}" srcId="{97A84825-DB46-42B9-9693-DAFD2BF952FE}" destId="{D765C4DF-27E9-4A42-A844-E3F4A201A1D6}" srcOrd="3" destOrd="0" parTransId="{9C25CB31-B2FC-4E4D-985C-3CA104C327A2}" sibTransId="{4276F8CF-D72A-4995-829B-F0CC53ADE60D}"/>
    <dgm:cxn modelId="{7DD27B2C-03A6-42FE-BF9B-4C7CDB77A038}" srcId="{97A84825-DB46-42B9-9693-DAFD2BF952FE}" destId="{FB4C035A-96D2-4E96-B7E0-7D2615F52066}" srcOrd="5" destOrd="0" parTransId="{43D5E6A4-BCAF-49AA-BC2C-3DCF40450EF6}" sibTransId="{3B3C68ED-1E08-426C-8FA7-6B1A2C5BFDE1}"/>
    <dgm:cxn modelId="{5DCC1B43-0AEC-41E1-A2E2-E954A7D68342}" type="presOf" srcId="{A1F07D92-376D-4844-BE67-F793C1B24D6B}" destId="{3D955609-C242-46C6-8E87-80D462AD2D1C}" srcOrd="0" destOrd="0" presId="urn:microsoft.com/office/officeart/2018/2/layout/IconVerticalSolidList"/>
    <dgm:cxn modelId="{AD82F353-473D-4A7A-AB02-638833DCAC11}" type="presOf" srcId="{20F8CF3B-391F-409D-8211-1A72D6F52F9F}" destId="{47C621FE-7AA3-449F-B888-946236941470}" srcOrd="0" destOrd="0" presId="urn:microsoft.com/office/officeart/2018/2/layout/IconVerticalSolidList"/>
    <dgm:cxn modelId="{1F4D4C6B-4AFA-4127-B3AE-F03FE110CD51}" type="presOf" srcId="{C88508DC-3A75-4910-A3FB-D0584D2C8603}" destId="{84921CE4-148B-4D91-92D0-415FF3F312BA}" srcOrd="0" destOrd="0" presId="urn:microsoft.com/office/officeart/2018/2/layout/IconVerticalSolidList"/>
    <dgm:cxn modelId="{733D4773-24BD-4943-8BB2-BB5139747EC1}" type="presOf" srcId="{FB4C035A-96D2-4E96-B7E0-7D2615F52066}" destId="{F08C9964-0934-437D-AB61-0537C9B379B8}" srcOrd="0" destOrd="0" presId="urn:microsoft.com/office/officeart/2018/2/layout/IconVerticalSolidList"/>
    <dgm:cxn modelId="{71351199-166D-457E-B284-77F26980CADB}" srcId="{97A84825-DB46-42B9-9693-DAFD2BF952FE}" destId="{49F0FA80-095A-45E6-8315-0578BA65BECE}" srcOrd="2" destOrd="0" parTransId="{61734661-CA20-4279-8287-D0F7A3F305C7}" sibTransId="{920B6D70-C3FB-4E93-8718-86CB5F0B2099}"/>
    <dgm:cxn modelId="{3D550A9A-7588-4F8E-8773-F9A3D4B1D49A}" type="presOf" srcId="{49F0FA80-095A-45E6-8315-0578BA65BECE}" destId="{5C573983-1E6E-4C63-8E5E-14ED1D242067}" srcOrd="0" destOrd="0" presId="urn:microsoft.com/office/officeart/2018/2/layout/IconVerticalSolidList"/>
    <dgm:cxn modelId="{CA69C5B5-9926-49AB-947C-625AE2993C8F}" srcId="{97A84825-DB46-42B9-9693-DAFD2BF952FE}" destId="{C88508DC-3A75-4910-A3FB-D0584D2C8603}" srcOrd="1" destOrd="0" parTransId="{9AEF08A4-982D-4ED4-9888-0160B8835E65}" sibTransId="{EDF53171-280D-4D9D-8502-469AE7DEDA6C}"/>
    <dgm:cxn modelId="{6273F6D2-B50B-414F-94C7-6FFA5D2B1D71}" srcId="{97A84825-DB46-42B9-9693-DAFD2BF952FE}" destId="{A1F07D92-376D-4844-BE67-F793C1B24D6B}" srcOrd="4" destOrd="0" parTransId="{32DA09FD-AB70-4039-BC34-1D0B6CA4892D}" sibTransId="{6B297359-061E-4DA3-862F-06C7189F8477}"/>
    <dgm:cxn modelId="{06F021E4-7B9B-4169-A99B-1C2FC1DFA59C}" type="presOf" srcId="{D765C4DF-27E9-4A42-A844-E3F4A201A1D6}" destId="{01B01E4B-1585-4861-B3A1-DF5E54B9353C}" srcOrd="0" destOrd="0" presId="urn:microsoft.com/office/officeart/2018/2/layout/IconVerticalSolidList"/>
    <dgm:cxn modelId="{573E82DF-F40A-439A-855A-3882894BA1E1}" type="presParOf" srcId="{DEEB8535-FAA9-4590-B6FE-8F4BA8E48F0F}" destId="{C77F9799-C7AB-420B-8EF0-E412EDB68E5F}" srcOrd="0" destOrd="0" presId="urn:microsoft.com/office/officeart/2018/2/layout/IconVerticalSolidList"/>
    <dgm:cxn modelId="{32D464E4-75EB-4572-93E6-45A41F85C591}" type="presParOf" srcId="{C77F9799-C7AB-420B-8EF0-E412EDB68E5F}" destId="{29107347-6A4C-44A5-A64C-D15981FA7A79}" srcOrd="0" destOrd="0" presId="urn:microsoft.com/office/officeart/2018/2/layout/IconVerticalSolidList"/>
    <dgm:cxn modelId="{406FD555-8E47-4836-9FDF-3760D995CF2F}" type="presParOf" srcId="{C77F9799-C7AB-420B-8EF0-E412EDB68E5F}" destId="{6EDC07FC-D4B5-42DD-95B6-C8962DB67597}" srcOrd="1" destOrd="0" presId="urn:microsoft.com/office/officeart/2018/2/layout/IconVerticalSolidList"/>
    <dgm:cxn modelId="{86B7BD5B-0C46-4C3D-A9C2-9D14ABCA66A8}" type="presParOf" srcId="{C77F9799-C7AB-420B-8EF0-E412EDB68E5F}" destId="{A6D871C3-0CAC-41D4-B455-7A632023035F}" srcOrd="2" destOrd="0" presId="urn:microsoft.com/office/officeart/2018/2/layout/IconVerticalSolidList"/>
    <dgm:cxn modelId="{949A57D5-9658-42F0-8069-50A4297F9CEE}" type="presParOf" srcId="{C77F9799-C7AB-420B-8EF0-E412EDB68E5F}" destId="{47C621FE-7AA3-449F-B888-946236941470}" srcOrd="3" destOrd="0" presId="urn:microsoft.com/office/officeart/2018/2/layout/IconVerticalSolidList"/>
    <dgm:cxn modelId="{A1E4CB43-9BAD-430E-95B2-94A6EBA768F3}" type="presParOf" srcId="{DEEB8535-FAA9-4590-B6FE-8F4BA8E48F0F}" destId="{91C25A7A-F59F-406C-A2B7-59E8A3F6E9BB}" srcOrd="1" destOrd="0" presId="urn:microsoft.com/office/officeart/2018/2/layout/IconVerticalSolidList"/>
    <dgm:cxn modelId="{7836A8D4-6614-49D3-A0C7-8E2C3C1884F8}" type="presParOf" srcId="{DEEB8535-FAA9-4590-B6FE-8F4BA8E48F0F}" destId="{4FDBC830-BD70-4831-BE2F-B6FD370DA457}" srcOrd="2" destOrd="0" presId="urn:microsoft.com/office/officeart/2018/2/layout/IconVerticalSolidList"/>
    <dgm:cxn modelId="{3FD2AC14-B799-412D-B925-E63BC0235697}" type="presParOf" srcId="{4FDBC830-BD70-4831-BE2F-B6FD370DA457}" destId="{1B10911D-FBC7-4660-A460-71C6881DD78A}" srcOrd="0" destOrd="0" presId="urn:microsoft.com/office/officeart/2018/2/layout/IconVerticalSolidList"/>
    <dgm:cxn modelId="{CE47DE81-2338-4938-B4B9-01EC9F2CE3BC}" type="presParOf" srcId="{4FDBC830-BD70-4831-BE2F-B6FD370DA457}" destId="{12DD061A-3E23-4463-AF47-46F1C4CE9E5A}" srcOrd="1" destOrd="0" presId="urn:microsoft.com/office/officeart/2018/2/layout/IconVerticalSolidList"/>
    <dgm:cxn modelId="{B7E5AA1B-40DC-4214-BEE4-B7090A6A5C9C}" type="presParOf" srcId="{4FDBC830-BD70-4831-BE2F-B6FD370DA457}" destId="{DC273D6E-0F53-49A8-B42B-D653A38FC326}" srcOrd="2" destOrd="0" presId="urn:microsoft.com/office/officeart/2018/2/layout/IconVerticalSolidList"/>
    <dgm:cxn modelId="{DAF3E2F6-D01F-48E9-884A-F3ED1DC25E66}" type="presParOf" srcId="{4FDBC830-BD70-4831-BE2F-B6FD370DA457}" destId="{84921CE4-148B-4D91-92D0-415FF3F312BA}" srcOrd="3" destOrd="0" presId="urn:microsoft.com/office/officeart/2018/2/layout/IconVerticalSolidList"/>
    <dgm:cxn modelId="{C142DF6C-04B8-4CDE-A061-15D7916F8911}" type="presParOf" srcId="{DEEB8535-FAA9-4590-B6FE-8F4BA8E48F0F}" destId="{898EA60E-57CD-4E98-868F-D69AE2A5F968}" srcOrd="3" destOrd="0" presId="urn:microsoft.com/office/officeart/2018/2/layout/IconVerticalSolidList"/>
    <dgm:cxn modelId="{7A7D0A24-0886-4808-9FD6-E3C079589AF4}" type="presParOf" srcId="{DEEB8535-FAA9-4590-B6FE-8F4BA8E48F0F}" destId="{BF5FD096-92B3-42FF-97EF-8052F64D4D16}" srcOrd="4" destOrd="0" presId="urn:microsoft.com/office/officeart/2018/2/layout/IconVerticalSolidList"/>
    <dgm:cxn modelId="{6D4B51E8-E5E6-4206-A7F0-940BD08933AF}" type="presParOf" srcId="{BF5FD096-92B3-42FF-97EF-8052F64D4D16}" destId="{F2B618A2-D309-485D-ABCA-46B2D10CA13E}" srcOrd="0" destOrd="0" presId="urn:microsoft.com/office/officeart/2018/2/layout/IconVerticalSolidList"/>
    <dgm:cxn modelId="{0A314129-835B-4652-A51F-32E29A78C2BF}" type="presParOf" srcId="{BF5FD096-92B3-42FF-97EF-8052F64D4D16}" destId="{36717FD9-49A7-4610-88DC-5283A50E74F5}" srcOrd="1" destOrd="0" presId="urn:microsoft.com/office/officeart/2018/2/layout/IconVerticalSolidList"/>
    <dgm:cxn modelId="{289929BC-33E9-44BC-9D9C-83AD4842DA87}" type="presParOf" srcId="{BF5FD096-92B3-42FF-97EF-8052F64D4D16}" destId="{065EAC69-DE26-45BD-9DDF-7A4E4193C488}" srcOrd="2" destOrd="0" presId="urn:microsoft.com/office/officeart/2018/2/layout/IconVerticalSolidList"/>
    <dgm:cxn modelId="{2DE0BA24-47C6-4659-82C1-B2283FD46DF5}" type="presParOf" srcId="{BF5FD096-92B3-42FF-97EF-8052F64D4D16}" destId="{5C573983-1E6E-4C63-8E5E-14ED1D242067}" srcOrd="3" destOrd="0" presId="urn:microsoft.com/office/officeart/2018/2/layout/IconVerticalSolidList"/>
    <dgm:cxn modelId="{02F4510B-5C88-4DC7-B93F-09F216546617}" type="presParOf" srcId="{DEEB8535-FAA9-4590-B6FE-8F4BA8E48F0F}" destId="{EF71FCA0-C170-415C-87AB-B2E4A2C1E80D}" srcOrd="5" destOrd="0" presId="urn:microsoft.com/office/officeart/2018/2/layout/IconVerticalSolidList"/>
    <dgm:cxn modelId="{46278D2D-C2A7-44CF-909F-1A5E4A058C11}" type="presParOf" srcId="{DEEB8535-FAA9-4590-B6FE-8F4BA8E48F0F}" destId="{A454E102-39A9-43E6-904D-6D605BD4F1F7}" srcOrd="6" destOrd="0" presId="urn:microsoft.com/office/officeart/2018/2/layout/IconVerticalSolidList"/>
    <dgm:cxn modelId="{3C0893D9-3D44-45AE-864E-031D85B65B28}" type="presParOf" srcId="{A454E102-39A9-43E6-904D-6D605BD4F1F7}" destId="{22E39E05-9B49-4B8E-8D54-00D7BEC39EA2}" srcOrd="0" destOrd="0" presId="urn:microsoft.com/office/officeart/2018/2/layout/IconVerticalSolidList"/>
    <dgm:cxn modelId="{C3BBAA94-DEBC-40A7-94A5-5444D9267EAF}" type="presParOf" srcId="{A454E102-39A9-43E6-904D-6D605BD4F1F7}" destId="{1AFEA47B-E244-4FB2-9D9A-CFA1AD18AB07}" srcOrd="1" destOrd="0" presId="urn:microsoft.com/office/officeart/2018/2/layout/IconVerticalSolidList"/>
    <dgm:cxn modelId="{6A346CB5-E829-4CCE-8CE6-A9C3F5965F16}" type="presParOf" srcId="{A454E102-39A9-43E6-904D-6D605BD4F1F7}" destId="{4EE43518-BA80-4AA0-B776-451A5F669492}" srcOrd="2" destOrd="0" presId="urn:microsoft.com/office/officeart/2018/2/layout/IconVerticalSolidList"/>
    <dgm:cxn modelId="{CB5AA5AD-B2CB-4F19-BFFE-0438B6B12F94}" type="presParOf" srcId="{A454E102-39A9-43E6-904D-6D605BD4F1F7}" destId="{01B01E4B-1585-4861-B3A1-DF5E54B9353C}" srcOrd="3" destOrd="0" presId="urn:microsoft.com/office/officeart/2018/2/layout/IconVerticalSolidList"/>
    <dgm:cxn modelId="{67CF56A1-C95C-44E7-A28F-F4EC3D615989}" type="presParOf" srcId="{DEEB8535-FAA9-4590-B6FE-8F4BA8E48F0F}" destId="{659F0243-A9C4-4CF2-9E6D-66C7C11D39DF}" srcOrd="7" destOrd="0" presId="urn:microsoft.com/office/officeart/2018/2/layout/IconVerticalSolidList"/>
    <dgm:cxn modelId="{84F80B00-57B2-42CD-86DD-8C926B6A1CDE}" type="presParOf" srcId="{DEEB8535-FAA9-4590-B6FE-8F4BA8E48F0F}" destId="{92BD0890-5374-4C5B-A73F-24A2A3ED7838}" srcOrd="8" destOrd="0" presId="urn:microsoft.com/office/officeart/2018/2/layout/IconVerticalSolidList"/>
    <dgm:cxn modelId="{404E0040-B018-4285-8F42-806C0839EA69}" type="presParOf" srcId="{92BD0890-5374-4C5B-A73F-24A2A3ED7838}" destId="{803CCD10-D78B-44B0-8FC5-FEB8AD1ADF4C}" srcOrd="0" destOrd="0" presId="urn:microsoft.com/office/officeart/2018/2/layout/IconVerticalSolidList"/>
    <dgm:cxn modelId="{D8E02A4A-BA41-43E4-AF93-7EFB1FD06879}" type="presParOf" srcId="{92BD0890-5374-4C5B-A73F-24A2A3ED7838}" destId="{66C62DBC-81C9-4EC3-98CC-0A7082AEF620}" srcOrd="1" destOrd="0" presId="urn:microsoft.com/office/officeart/2018/2/layout/IconVerticalSolidList"/>
    <dgm:cxn modelId="{CDED91B9-F473-4183-814D-5EFC6202E04E}" type="presParOf" srcId="{92BD0890-5374-4C5B-A73F-24A2A3ED7838}" destId="{599FA251-8416-49D6-BD0F-46EB58A9FFC4}" srcOrd="2" destOrd="0" presId="urn:microsoft.com/office/officeart/2018/2/layout/IconVerticalSolidList"/>
    <dgm:cxn modelId="{F34D691C-4177-4847-AB9A-4236D099ABEE}" type="presParOf" srcId="{92BD0890-5374-4C5B-A73F-24A2A3ED7838}" destId="{3D955609-C242-46C6-8E87-80D462AD2D1C}" srcOrd="3" destOrd="0" presId="urn:microsoft.com/office/officeart/2018/2/layout/IconVerticalSolidList"/>
    <dgm:cxn modelId="{0F04FC19-073A-4BFE-92E5-0CD6F16260F6}" type="presParOf" srcId="{DEEB8535-FAA9-4590-B6FE-8F4BA8E48F0F}" destId="{2AF3D9C8-EF9E-451B-857B-C081F608E8A9}" srcOrd="9" destOrd="0" presId="urn:microsoft.com/office/officeart/2018/2/layout/IconVerticalSolidList"/>
    <dgm:cxn modelId="{767C6A5D-AD1A-4B8F-A91C-2355106B373E}" type="presParOf" srcId="{DEEB8535-FAA9-4590-B6FE-8F4BA8E48F0F}" destId="{D3FCC4FA-EA7E-41C3-8208-D969C1532DB6}" srcOrd="10" destOrd="0" presId="urn:microsoft.com/office/officeart/2018/2/layout/IconVerticalSolidList"/>
    <dgm:cxn modelId="{209FBD01-165A-4BF7-98BB-A5DF5F590F58}" type="presParOf" srcId="{D3FCC4FA-EA7E-41C3-8208-D969C1532DB6}" destId="{923F5924-D634-4A7D-880D-FBBEA6605FBC}" srcOrd="0" destOrd="0" presId="urn:microsoft.com/office/officeart/2018/2/layout/IconVerticalSolidList"/>
    <dgm:cxn modelId="{74720065-85BC-4393-9308-840315E6829B}" type="presParOf" srcId="{D3FCC4FA-EA7E-41C3-8208-D969C1532DB6}" destId="{6B19272E-761B-4CEB-AFE6-DCFDAAA9EDD9}" srcOrd="1" destOrd="0" presId="urn:microsoft.com/office/officeart/2018/2/layout/IconVerticalSolidList"/>
    <dgm:cxn modelId="{79BDFA19-340A-44CC-B4E0-EA128EBCA46F}" type="presParOf" srcId="{D3FCC4FA-EA7E-41C3-8208-D969C1532DB6}" destId="{AEF11F48-6DC7-46AA-9A51-2CC9A55CDCA7}" srcOrd="2" destOrd="0" presId="urn:microsoft.com/office/officeart/2018/2/layout/IconVerticalSolidList"/>
    <dgm:cxn modelId="{E0E9DBFD-CC9A-4C56-9AE1-25E22F9C8C93}" type="presParOf" srcId="{D3FCC4FA-EA7E-41C3-8208-D969C1532DB6}" destId="{F08C9964-0934-437D-AB61-0537C9B379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6D7353-0B1B-4CF7-86C7-78775CBC8C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E4C5BEE-C36C-4B49-94A5-D76BFDC0F67E}">
      <dgm:prSet/>
      <dgm:spPr/>
      <dgm:t>
        <a:bodyPr/>
        <a:lstStyle/>
        <a:p>
          <a:r>
            <a:rPr lang="en-US" dirty="0"/>
            <a:t>Creating the database from which to build workforce programs</a:t>
          </a:r>
        </a:p>
      </dgm:t>
    </dgm:pt>
    <dgm:pt modelId="{5404AD18-1DF4-4BF8-A46F-AAC69671D6D8}" type="parTrans" cxnId="{735284B5-A9C0-462A-80A1-84EF6D3D8576}">
      <dgm:prSet/>
      <dgm:spPr/>
      <dgm:t>
        <a:bodyPr/>
        <a:lstStyle/>
        <a:p>
          <a:endParaRPr lang="en-US"/>
        </a:p>
      </dgm:t>
    </dgm:pt>
    <dgm:pt modelId="{4533B5B8-00F6-45CE-B3D1-67D3B9013F29}" type="sibTrans" cxnId="{735284B5-A9C0-462A-80A1-84EF6D3D8576}">
      <dgm:prSet/>
      <dgm:spPr/>
      <dgm:t>
        <a:bodyPr/>
        <a:lstStyle/>
        <a:p>
          <a:endParaRPr lang="en-US"/>
        </a:p>
      </dgm:t>
    </dgm:pt>
    <dgm:pt modelId="{4C1BF6FE-6FE1-4808-AE17-D8FE000BE8D9}">
      <dgm:prSet/>
      <dgm:spPr/>
      <dgm:t>
        <a:bodyPr/>
        <a:lstStyle/>
        <a:p>
          <a:r>
            <a:rPr lang="en-US" dirty="0"/>
            <a:t>Creating the competency models associated with Industry credential sequences and career pathways</a:t>
          </a:r>
        </a:p>
      </dgm:t>
    </dgm:pt>
    <dgm:pt modelId="{10D21639-0124-489E-8D37-2CA6CB621FD8}" type="parTrans" cxnId="{2039883D-79C1-453B-853D-4580CBAA785B}">
      <dgm:prSet/>
      <dgm:spPr/>
      <dgm:t>
        <a:bodyPr/>
        <a:lstStyle/>
        <a:p>
          <a:endParaRPr lang="en-US"/>
        </a:p>
      </dgm:t>
    </dgm:pt>
    <dgm:pt modelId="{C5E67762-760C-4DE8-A794-30D20E071D51}" type="sibTrans" cxnId="{2039883D-79C1-453B-853D-4580CBAA785B}">
      <dgm:prSet/>
      <dgm:spPr/>
      <dgm:t>
        <a:bodyPr/>
        <a:lstStyle/>
        <a:p>
          <a:endParaRPr lang="en-US"/>
        </a:p>
      </dgm:t>
    </dgm:pt>
    <dgm:pt modelId="{8876D7FE-3FD5-40F7-BF79-3698BD78E90A}">
      <dgm:prSet/>
      <dgm:spPr/>
      <dgm:t>
        <a:bodyPr/>
        <a:lstStyle/>
        <a:p>
          <a:r>
            <a:rPr lang="en-US" dirty="0"/>
            <a:t>Certifying an apprenticeship program</a:t>
          </a:r>
        </a:p>
      </dgm:t>
    </dgm:pt>
    <dgm:pt modelId="{FC109431-BB5B-4C2E-AB4B-3C68B0903E41}" type="parTrans" cxnId="{ECE230F8-0EC2-4BA2-9947-615896403CF3}">
      <dgm:prSet/>
      <dgm:spPr/>
      <dgm:t>
        <a:bodyPr/>
        <a:lstStyle/>
        <a:p>
          <a:endParaRPr lang="en-US"/>
        </a:p>
      </dgm:t>
    </dgm:pt>
    <dgm:pt modelId="{068EA6ED-CD61-4824-AE00-6364840E3AD3}" type="sibTrans" cxnId="{ECE230F8-0EC2-4BA2-9947-615896403CF3}">
      <dgm:prSet/>
      <dgm:spPr/>
      <dgm:t>
        <a:bodyPr/>
        <a:lstStyle/>
        <a:p>
          <a:endParaRPr lang="en-US"/>
        </a:p>
      </dgm:t>
    </dgm:pt>
    <dgm:pt modelId="{34240906-49F8-5E4E-A911-0E993E162EEA}" type="pres">
      <dgm:prSet presAssocID="{A26D7353-0B1B-4CF7-86C7-78775CBC8C6C}" presName="linear" presStyleCnt="0">
        <dgm:presLayoutVars>
          <dgm:animLvl val="lvl"/>
          <dgm:resizeHandles val="exact"/>
        </dgm:presLayoutVars>
      </dgm:prSet>
      <dgm:spPr/>
    </dgm:pt>
    <dgm:pt modelId="{1ECD1BEB-2C48-9C43-B38C-AF60FDD877C2}" type="pres">
      <dgm:prSet presAssocID="{4E4C5BEE-C36C-4B49-94A5-D76BFDC0F67E}" presName="parentText" presStyleLbl="node1" presStyleIdx="0" presStyleCnt="3">
        <dgm:presLayoutVars>
          <dgm:chMax val="0"/>
          <dgm:bulletEnabled val="1"/>
        </dgm:presLayoutVars>
      </dgm:prSet>
      <dgm:spPr/>
    </dgm:pt>
    <dgm:pt modelId="{FDF998E4-2387-6746-A5C4-DEC0EB216428}" type="pres">
      <dgm:prSet presAssocID="{4533B5B8-00F6-45CE-B3D1-67D3B9013F29}" presName="spacer" presStyleCnt="0"/>
      <dgm:spPr/>
    </dgm:pt>
    <dgm:pt modelId="{0FD64254-D076-5143-90FF-36379438B257}" type="pres">
      <dgm:prSet presAssocID="{4C1BF6FE-6FE1-4808-AE17-D8FE000BE8D9}" presName="parentText" presStyleLbl="node1" presStyleIdx="1" presStyleCnt="3">
        <dgm:presLayoutVars>
          <dgm:chMax val="0"/>
          <dgm:bulletEnabled val="1"/>
        </dgm:presLayoutVars>
      </dgm:prSet>
      <dgm:spPr/>
    </dgm:pt>
    <dgm:pt modelId="{28750585-CA5F-5A49-ACCA-EC1A793E412E}" type="pres">
      <dgm:prSet presAssocID="{C5E67762-760C-4DE8-A794-30D20E071D51}" presName="spacer" presStyleCnt="0"/>
      <dgm:spPr/>
    </dgm:pt>
    <dgm:pt modelId="{709FD49F-5027-7244-9963-2C04A7E478C7}" type="pres">
      <dgm:prSet presAssocID="{8876D7FE-3FD5-40F7-BF79-3698BD78E90A}" presName="parentText" presStyleLbl="node1" presStyleIdx="2" presStyleCnt="3">
        <dgm:presLayoutVars>
          <dgm:chMax val="0"/>
          <dgm:bulletEnabled val="1"/>
        </dgm:presLayoutVars>
      </dgm:prSet>
      <dgm:spPr/>
    </dgm:pt>
  </dgm:ptLst>
  <dgm:cxnLst>
    <dgm:cxn modelId="{57613101-898E-DF40-9BD3-9BB8ADF2BFBB}" type="presOf" srcId="{8876D7FE-3FD5-40F7-BF79-3698BD78E90A}" destId="{709FD49F-5027-7244-9963-2C04A7E478C7}" srcOrd="0" destOrd="0" presId="urn:microsoft.com/office/officeart/2005/8/layout/vList2"/>
    <dgm:cxn modelId="{2039883D-79C1-453B-853D-4580CBAA785B}" srcId="{A26D7353-0B1B-4CF7-86C7-78775CBC8C6C}" destId="{4C1BF6FE-6FE1-4808-AE17-D8FE000BE8D9}" srcOrd="1" destOrd="0" parTransId="{10D21639-0124-489E-8D37-2CA6CB621FD8}" sibTransId="{C5E67762-760C-4DE8-A794-30D20E071D51}"/>
    <dgm:cxn modelId="{486A5F61-6DF4-9941-966D-C05E15B1D520}" type="presOf" srcId="{A26D7353-0B1B-4CF7-86C7-78775CBC8C6C}" destId="{34240906-49F8-5E4E-A911-0E993E162EEA}" srcOrd="0" destOrd="0" presId="urn:microsoft.com/office/officeart/2005/8/layout/vList2"/>
    <dgm:cxn modelId="{1089F678-3736-D149-93D8-FE637D19C71F}" type="presOf" srcId="{4C1BF6FE-6FE1-4808-AE17-D8FE000BE8D9}" destId="{0FD64254-D076-5143-90FF-36379438B257}" srcOrd="0" destOrd="0" presId="urn:microsoft.com/office/officeart/2005/8/layout/vList2"/>
    <dgm:cxn modelId="{735284B5-A9C0-462A-80A1-84EF6D3D8576}" srcId="{A26D7353-0B1B-4CF7-86C7-78775CBC8C6C}" destId="{4E4C5BEE-C36C-4B49-94A5-D76BFDC0F67E}" srcOrd="0" destOrd="0" parTransId="{5404AD18-1DF4-4BF8-A46F-AAC69671D6D8}" sibTransId="{4533B5B8-00F6-45CE-B3D1-67D3B9013F29}"/>
    <dgm:cxn modelId="{269532B8-3865-1D47-AC09-378C5A430DAC}" type="presOf" srcId="{4E4C5BEE-C36C-4B49-94A5-D76BFDC0F67E}" destId="{1ECD1BEB-2C48-9C43-B38C-AF60FDD877C2}" srcOrd="0" destOrd="0" presId="urn:microsoft.com/office/officeart/2005/8/layout/vList2"/>
    <dgm:cxn modelId="{ECE230F8-0EC2-4BA2-9947-615896403CF3}" srcId="{A26D7353-0B1B-4CF7-86C7-78775CBC8C6C}" destId="{8876D7FE-3FD5-40F7-BF79-3698BD78E90A}" srcOrd="2" destOrd="0" parTransId="{FC109431-BB5B-4C2E-AB4B-3C68B0903E41}" sibTransId="{068EA6ED-CD61-4824-AE00-6364840E3AD3}"/>
    <dgm:cxn modelId="{4C5E12BE-B471-4547-A79F-734FC31469EE}" type="presParOf" srcId="{34240906-49F8-5E4E-A911-0E993E162EEA}" destId="{1ECD1BEB-2C48-9C43-B38C-AF60FDD877C2}" srcOrd="0" destOrd="0" presId="urn:microsoft.com/office/officeart/2005/8/layout/vList2"/>
    <dgm:cxn modelId="{FDE046CD-0FCC-5F43-B27A-1082929B5CD6}" type="presParOf" srcId="{34240906-49F8-5E4E-A911-0E993E162EEA}" destId="{FDF998E4-2387-6746-A5C4-DEC0EB216428}" srcOrd="1" destOrd="0" presId="urn:microsoft.com/office/officeart/2005/8/layout/vList2"/>
    <dgm:cxn modelId="{7DFE0B02-3140-E849-AA34-11689EC19450}" type="presParOf" srcId="{34240906-49F8-5E4E-A911-0E993E162EEA}" destId="{0FD64254-D076-5143-90FF-36379438B257}" srcOrd="2" destOrd="0" presId="urn:microsoft.com/office/officeart/2005/8/layout/vList2"/>
    <dgm:cxn modelId="{EA2B7989-66CC-6F47-8437-F707B63448E9}" type="presParOf" srcId="{34240906-49F8-5E4E-A911-0E993E162EEA}" destId="{28750585-CA5F-5A49-ACCA-EC1A793E412E}" srcOrd="3" destOrd="0" presId="urn:microsoft.com/office/officeart/2005/8/layout/vList2"/>
    <dgm:cxn modelId="{51682157-2444-6541-8946-D7B8B17A8652}" type="presParOf" srcId="{34240906-49F8-5E4E-A911-0E993E162EEA}" destId="{709FD49F-5027-7244-9963-2C04A7E478C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A2BD9-AFEB-405B-9FCA-8E9DAB4D7447}"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FC914F78-BCA0-4B42-A2D7-62FF9EF51E7A}">
      <dgm:prSet/>
      <dgm:spPr/>
      <dgm:t>
        <a:bodyPr/>
        <a:lstStyle/>
        <a:p>
          <a:r>
            <a:rPr lang="en-US" dirty="0"/>
            <a:t>Secretary of Education (Betsy DeVos)</a:t>
          </a:r>
        </a:p>
      </dgm:t>
    </dgm:pt>
    <dgm:pt modelId="{80BA5546-25A6-411A-B86A-279673342C95}" type="parTrans" cxnId="{4F278E42-66A6-418B-A8CC-57D58297E47F}">
      <dgm:prSet/>
      <dgm:spPr/>
      <dgm:t>
        <a:bodyPr/>
        <a:lstStyle/>
        <a:p>
          <a:endParaRPr lang="en-US"/>
        </a:p>
      </dgm:t>
    </dgm:pt>
    <dgm:pt modelId="{67EBF72B-F0BF-4D2B-8146-2EA1AE95F104}" type="sibTrans" cxnId="{4F278E42-66A6-418B-A8CC-57D58297E47F}">
      <dgm:prSet/>
      <dgm:spPr/>
      <dgm:t>
        <a:bodyPr/>
        <a:lstStyle/>
        <a:p>
          <a:endParaRPr lang="en-US"/>
        </a:p>
      </dgm:t>
    </dgm:pt>
    <dgm:pt modelId="{6D0322DF-ED05-48DA-936F-15B525F0D1E6}">
      <dgm:prSet/>
      <dgm:spPr/>
      <dgm:t>
        <a:bodyPr/>
        <a:lstStyle/>
        <a:p>
          <a:r>
            <a:rPr lang="en-US" dirty="0"/>
            <a:t>Secretary of Labor (Alexander Acosta) </a:t>
          </a:r>
        </a:p>
      </dgm:t>
    </dgm:pt>
    <dgm:pt modelId="{A5C16E6F-9F24-495C-9FC3-5ED339CC4D5A}" type="parTrans" cxnId="{5A7F8BFA-2DE8-4862-B5B8-BC842434BD53}">
      <dgm:prSet/>
      <dgm:spPr/>
      <dgm:t>
        <a:bodyPr/>
        <a:lstStyle/>
        <a:p>
          <a:endParaRPr lang="en-US"/>
        </a:p>
      </dgm:t>
    </dgm:pt>
    <dgm:pt modelId="{49F43A20-9754-432C-B5BF-AA7C0EB45E96}" type="sibTrans" cxnId="{5A7F8BFA-2DE8-4862-B5B8-BC842434BD53}">
      <dgm:prSet/>
      <dgm:spPr/>
      <dgm:t>
        <a:bodyPr/>
        <a:lstStyle/>
        <a:p>
          <a:endParaRPr lang="en-US"/>
        </a:p>
      </dgm:t>
    </dgm:pt>
    <dgm:pt modelId="{1D9A9AD5-E8E4-4E68-A9FB-100F2A7CB461}">
      <dgm:prSet/>
      <dgm:spPr/>
      <dgm:t>
        <a:bodyPr/>
        <a:lstStyle/>
        <a:p>
          <a:r>
            <a:rPr lang="en-US" dirty="0"/>
            <a:t>Secretary of Commerce (Wilbur Ross)</a:t>
          </a:r>
        </a:p>
      </dgm:t>
    </dgm:pt>
    <dgm:pt modelId="{77A0F44F-AB0C-4E65-B010-61A8DDF57CD9}" type="parTrans" cxnId="{09B90B4E-7917-471F-A79E-C3F712E1C407}">
      <dgm:prSet/>
      <dgm:spPr/>
      <dgm:t>
        <a:bodyPr/>
        <a:lstStyle/>
        <a:p>
          <a:endParaRPr lang="en-US"/>
        </a:p>
      </dgm:t>
    </dgm:pt>
    <dgm:pt modelId="{D260DDA2-1F0D-4F17-8696-8C4ACE57B11D}" type="sibTrans" cxnId="{09B90B4E-7917-471F-A79E-C3F712E1C407}">
      <dgm:prSet/>
      <dgm:spPr/>
      <dgm:t>
        <a:bodyPr/>
        <a:lstStyle/>
        <a:p>
          <a:endParaRPr lang="en-US"/>
        </a:p>
      </dgm:t>
    </dgm:pt>
    <dgm:pt modelId="{893E4932-2F41-4B8D-A547-E7558EEDB5BB}">
      <dgm:prSet/>
      <dgm:spPr/>
      <dgm:t>
        <a:bodyPr/>
        <a:lstStyle/>
        <a:p>
          <a:r>
            <a:rPr lang="en-US" dirty="0"/>
            <a:t>Special Advisor to President Trump (Ivanka Trump)</a:t>
          </a:r>
        </a:p>
      </dgm:t>
    </dgm:pt>
    <dgm:pt modelId="{8046BA86-53BE-4150-8613-23EDCB71292F}" type="parTrans" cxnId="{86A52C4B-DF94-4198-8120-78B8217A43DA}">
      <dgm:prSet/>
      <dgm:spPr/>
      <dgm:t>
        <a:bodyPr/>
        <a:lstStyle/>
        <a:p>
          <a:endParaRPr lang="en-US"/>
        </a:p>
      </dgm:t>
    </dgm:pt>
    <dgm:pt modelId="{4814ECD9-0D3D-41A9-AB45-EA3FD9EB3202}" type="sibTrans" cxnId="{86A52C4B-DF94-4198-8120-78B8217A43DA}">
      <dgm:prSet/>
      <dgm:spPr/>
      <dgm:t>
        <a:bodyPr/>
        <a:lstStyle/>
        <a:p>
          <a:endParaRPr lang="en-US"/>
        </a:p>
      </dgm:t>
    </dgm:pt>
    <dgm:pt modelId="{A508AF41-6D80-426E-BA64-18A0C9FB6FE6}">
      <dgm:prSet/>
      <dgm:spPr/>
      <dgm:t>
        <a:bodyPr/>
        <a:lstStyle/>
        <a:p>
          <a:r>
            <a:rPr lang="en-US"/>
            <a:t>American Association of Community Colleges (Walter Bumphus)</a:t>
          </a:r>
        </a:p>
      </dgm:t>
    </dgm:pt>
    <dgm:pt modelId="{15BA89EA-81ED-4BC8-8C7A-E827CBB2236F}" type="parTrans" cxnId="{6BFBD214-7C75-4FA7-AFB4-F86FDA7A38FB}">
      <dgm:prSet/>
      <dgm:spPr/>
      <dgm:t>
        <a:bodyPr/>
        <a:lstStyle/>
        <a:p>
          <a:endParaRPr lang="en-US"/>
        </a:p>
      </dgm:t>
    </dgm:pt>
    <dgm:pt modelId="{A5BB0531-48AF-4C27-A88B-89C9CD50E6B6}" type="sibTrans" cxnId="{6BFBD214-7C75-4FA7-AFB4-F86FDA7A38FB}">
      <dgm:prSet/>
      <dgm:spPr/>
      <dgm:t>
        <a:bodyPr/>
        <a:lstStyle/>
        <a:p>
          <a:endParaRPr lang="en-US"/>
        </a:p>
      </dgm:t>
    </dgm:pt>
    <dgm:pt modelId="{7147A16A-8E9B-4D21-8423-0AD759FDA215}">
      <dgm:prSet/>
      <dgm:spPr/>
      <dgm:t>
        <a:bodyPr/>
        <a:lstStyle/>
        <a:p>
          <a:r>
            <a:rPr lang="en-US" dirty="0"/>
            <a:t>President of Florida International University (Mark Rosenberg)</a:t>
          </a:r>
        </a:p>
      </dgm:t>
    </dgm:pt>
    <dgm:pt modelId="{E65B8490-8F5D-4002-894A-CB3A7C352F6F}" type="parTrans" cxnId="{597E20BB-B041-4EB8-8E5D-52C22FE051D4}">
      <dgm:prSet/>
      <dgm:spPr/>
      <dgm:t>
        <a:bodyPr/>
        <a:lstStyle/>
        <a:p>
          <a:endParaRPr lang="en-US"/>
        </a:p>
      </dgm:t>
    </dgm:pt>
    <dgm:pt modelId="{65114BF4-3889-49E2-B2B9-687B3A699CB8}" type="sibTrans" cxnId="{597E20BB-B041-4EB8-8E5D-52C22FE051D4}">
      <dgm:prSet/>
      <dgm:spPr/>
      <dgm:t>
        <a:bodyPr/>
        <a:lstStyle/>
        <a:p>
          <a:endParaRPr lang="en-US"/>
        </a:p>
      </dgm:t>
    </dgm:pt>
    <dgm:pt modelId="{F08AEF7A-25C5-7743-99CE-7FFFF2131D06}">
      <dgm:prSet/>
      <dgm:spPr/>
      <dgm:t>
        <a:bodyPr/>
        <a:lstStyle/>
        <a:p>
          <a:r>
            <a:rPr lang="en-US" dirty="0"/>
            <a:t>6 members of Industry representing a vision for expanding Apprenticeships</a:t>
          </a:r>
        </a:p>
      </dgm:t>
    </dgm:pt>
    <dgm:pt modelId="{7398B6C1-6834-BF4F-9454-D9045A9FC6FF}" type="parTrans" cxnId="{99AE74F6-4522-D648-A9D7-BE326C644922}">
      <dgm:prSet/>
      <dgm:spPr/>
      <dgm:t>
        <a:bodyPr/>
        <a:lstStyle/>
        <a:p>
          <a:endParaRPr lang="en-US"/>
        </a:p>
      </dgm:t>
    </dgm:pt>
    <dgm:pt modelId="{B88160A8-8C32-2541-BA3F-B4C530A4BF05}" type="sibTrans" cxnId="{99AE74F6-4522-D648-A9D7-BE326C644922}">
      <dgm:prSet/>
      <dgm:spPr/>
      <dgm:t>
        <a:bodyPr/>
        <a:lstStyle/>
        <a:p>
          <a:endParaRPr lang="en-US"/>
        </a:p>
      </dgm:t>
    </dgm:pt>
    <dgm:pt modelId="{FDB85123-C521-0349-84C9-2B3192870E2D}" type="pres">
      <dgm:prSet presAssocID="{B50A2BD9-AFEB-405B-9FCA-8E9DAB4D7447}" presName="vert0" presStyleCnt="0">
        <dgm:presLayoutVars>
          <dgm:dir/>
          <dgm:animOne val="branch"/>
          <dgm:animLvl val="lvl"/>
        </dgm:presLayoutVars>
      </dgm:prSet>
      <dgm:spPr/>
    </dgm:pt>
    <dgm:pt modelId="{864E191B-176C-F346-8D41-5EF79B8F8763}" type="pres">
      <dgm:prSet presAssocID="{FC914F78-BCA0-4B42-A2D7-62FF9EF51E7A}" presName="thickLine" presStyleLbl="alignNode1" presStyleIdx="0" presStyleCnt="7"/>
      <dgm:spPr/>
    </dgm:pt>
    <dgm:pt modelId="{B186575C-4E28-DD48-BCF5-73E14F6F510C}" type="pres">
      <dgm:prSet presAssocID="{FC914F78-BCA0-4B42-A2D7-62FF9EF51E7A}" presName="horz1" presStyleCnt="0"/>
      <dgm:spPr/>
    </dgm:pt>
    <dgm:pt modelId="{243EE50A-35BB-5E41-AC67-33BEEE445A5F}" type="pres">
      <dgm:prSet presAssocID="{FC914F78-BCA0-4B42-A2D7-62FF9EF51E7A}" presName="tx1" presStyleLbl="revTx" presStyleIdx="0" presStyleCnt="7"/>
      <dgm:spPr/>
    </dgm:pt>
    <dgm:pt modelId="{CD854555-3326-814B-9904-196B9DFB8D56}" type="pres">
      <dgm:prSet presAssocID="{FC914F78-BCA0-4B42-A2D7-62FF9EF51E7A}" presName="vert1" presStyleCnt="0"/>
      <dgm:spPr/>
    </dgm:pt>
    <dgm:pt modelId="{54AF8898-1169-304C-B819-13244A480156}" type="pres">
      <dgm:prSet presAssocID="{6D0322DF-ED05-48DA-936F-15B525F0D1E6}" presName="thickLine" presStyleLbl="alignNode1" presStyleIdx="1" presStyleCnt="7"/>
      <dgm:spPr/>
    </dgm:pt>
    <dgm:pt modelId="{5BE6DF3C-6002-2746-B110-C126D122B671}" type="pres">
      <dgm:prSet presAssocID="{6D0322DF-ED05-48DA-936F-15B525F0D1E6}" presName="horz1" presStyleCnt="0"/>
      <dgm:spPr/>
    </dgm:pt>
    <dgm:pt modelId="{C00BF9E3-DF7F-7045-81B9-98DDAD0460E8}" type="pres">
      <dgm:prSet presAssocID="{6D0322DF-ED05-48DA-936F-15B525F0D1E6}" presName="tx1" presStyleLbl="revTx" presStyleIdx="1" presStyleCnt="7"/>
      <dgm:spPr/>
    </dgm:pt>
    <dgm:pt modelId="{662F9D58-063B-9144-A8DE-67F9343CF451}" type="pres">
      <dgm:prSet presAssocID="{6D0322DF-ED05-48DA-936F-15B525F0D1E6}" presName="vert1" presStyleCnt="0"/>
      <dgm:spPr/>
    </dgm:pt>
    <dgm:pt modelId="{B33BA759-8352-344C-A7BC-019E575BC36D}" type="pres">
      <dgm:prSet presAssocID="{1D9A9AD5-E8E4-4E68-A9FB-100F2A7CB461}" presName="thickLine" presStyleLbl="alignNode1" presStyleIdx="2" presStyleCnt="7"/>
      <dgm:spPr/>
    </dgm:pt>
    <dgm:pt modelId="{29400FA9-ED3E-3146-9E50-9FA1D8E9726F}" type="pres">
      <dgm:prSet presAssocID="{1D9A9AD5-E8E4-4E68-A9FB-100F2A7CB461}" presName="horz1" presStyleCnt="0"/>
      <dgm:spPr/>
    </dgm:pt>
    <dgm:pt modelId="{31CD56F5-46D4-4246-BD16-51AA11AAD8E8}" type="pres">
      <dgm:prSet presAssocID="{1D9A9AD5-E8E4-4E68-A9FB-100F2A7CB461}" presName="tx1" presStyleLbl="revTx" presStyleIdx="2" presStyleCnt="7"/>
      <dgm:spPr/>
    </dgm:pt>
    <dgm:pt modelId="{0E2FE3C6-3061-4540-AD73-92A00F73BB4D}" type="pres">
      <dgm:prSet presAssocID="{1D9A9AD5-E8E4-4E68-A9FB-100F2A7CB461}" presName="vert1" presStyleCnt="0"/>
      <dgm:spPr/>
    </dgm:pt>
    <dgm:pt modelId="{E5F5A11C-736B-9C47-AC69-3B2A06432463}" type="pres">
      <dgm:prSet presAssocID="{893E4932-2F41-4B8D-A547-E7558EEDB5BB}" presName="thickLine" presStyleLbl="alignNode1" presStyleIdx="3" presStyleCnt="7"/>
      <dgm:spPr/>
    </dgm:pt>
    <dgm:pt modelId="{CFDAFDF6-77B9-884B-937F-56D3E9B8D569}" type="pres">
      <dgm:prSet presAssocID="{893E4932-2F41-4B8D-A547-E7558EEDB5BB}" presName="horz1" presStyleCnt="0"/>
      <dgm:spPr/>
    </dgm:pt>
    <dgm:pt modelId="{9CB3CB81-3537-E444-9BAD-5BBF2A9AE48B}" type="pres">
      <dgm:prSet presAssocID="{893E4932-2F41-4B8D-A547-E7558EEDB5BB}" presName="tx1" presStyleLbl="revTx" presStyleIdx="3" presStyleCnt="7"/>
      <dgm:spPr/>
    </dgm:pt>
    <dgm:pt modelId="{DFB4576C-134B-744A-B8A3-E569A7C10615}" type="pres">
      <dgm:prSet presAssocID="{893E4932-2F41-4B8D-A547-E7558EEDB5BB}" presName="vert1" presStyleCnt="0"/>
      <dgm:spPr/>
    </dgm:pt>
    <dgm:pt modelId="{96E5F85A-8959-2A43-962A-0A7D559F0B6B}" type="pres">
      <dgm:prSet presAssocID="{A508AF41-6D80-426E-BA64-18A0C9FB6FE6}" presName="thickLine" presStyleLbl="alignNode1" presStyleIdx="4" presStyleCnt="7"/>
      <dgm:spPr/>
    </dgm:pt>
    <dgm:pt modelId="{C98DE030-5526-5B45-A02E-BED3134311BE}" type="pres">
      <dgm:prSet presAssocID="{A508AF41-6D80-426E-BA64-18A0C9FB6FE6}" presName="horz1" presStyleCnt="0"/>
      <dgm:spPr/>
    </dgm:pt>
    <dgm:pt modelId="{8FC746B7-2FC6-CA47-AA93-80BF4A39868E}" type="pres">
      <dgm:prSet presAssocID="{A508AF41-6D80-426E-BA64-18A0C9FB6FE6}" presName="tx1" presStyleLbl="revTx" presStyleIdx="4" presStyleCnt="7"/>
      <dgm:spPr/>
    </dgm:pt>
    <dgm:pt modelId="{66FD0EC6-7EB7-FD4E-AD80-2F831320A5F7}" type="pres">
      <dgm:prSet presAssocID="{A508AF41-6D80-426E-BA64-18A0C9FB6FE6}" presName="vert1" presStyleCnt="0"/>
      <dgm:spPr/>
    </dgm:pt>
    <dgm:pt modelId="{15AE4564-5F0B-E141-96F7-CF7C952ED233}" type="pres">
      <dgm:prSet presAssocID="{7147A16A-8E9B-4D21-8423-0AD759FDA215}" presName="thickLine" presStyleLbl="alignNode1" presStyleIdx="5" presStyleCnt="7"/>
      <dgm:spPr/>
    </dgm:pt>
    <dgm:pt modelId="{862E449A-E150-E740-8A21-BE614CDE8D21}" type="pres">
      <dgm:prSet presAssocID="{7147A16A-8E9B-4D21-8423-0AD759FDA215}" presName="horz1" presStyleCnt="0"/>
      <dgm:spPr/>
    </dgm:pt>
    <dgm:pt modelId="{E8A9C0C8-69B6-5E4C-AD02-3AA74B85CB55}" type="pres">
      <dgm:prSet presAssocID="{7147A16A-8E9B-4D21-8423-0AD759FDA215}" presName="tx1" presStyleLbl="revTx" presStyleIdx="5" presStyleCnt="7"/>
      <dgm:spPr/>
    </dgm:pt>
    <dgm:pt modelId="{05BF41B0-DC93-3A43-8838-D2DFE2B8A02C}" type="pres">
      <dgm:prSet presAssocID="{7147A16A-8E9B-4D21-8423-0AD759FDA215}" presName="vert1" presStyleCnt="0"/>
      <dgm:spPr/>
    </dgm:pt>
    <dgm:pt modelId="{29DA6884-C3FB-D04E-8170-6FED5EAB39FB}" type="pres">
      <dgm:prSet presAssocID="{F08AEF7A-25C5-7743-99CE-7FFFF2131D06}" presName="thickLine" presStyleLbl="alignNode1" presStyleIdx="6" presStyleCnt="7"/>
      <dgm:spPr/>
    </dgm:pt>
    <dgm:pt modelId="{15947E4D-7F2E-F247-9BD9-EB0F85D47DE7}" type="pres">
      <dgm:prSet presAssocID="{F08AEF7A-25C5-7743-99CE-7FFFF2131D06}" presName="horz1" presStyleCnt="0"/>
      <dgm:spPr/>
    </dgm:pt>
    <dgm:pt modelId="{7D5AFAF6-1C40-3A43-BF9F-F1633510405E}" type="pres">
      <dgm:prSet presAssocID="{F08AEF7A-25C5-7743-99CE-7FFFF2131D06}" presName="tx1" presStyleLbl="revTx" presStyleIdx="6" presStyleCnt="7"/>
      <dgm:spPr/>
    </dgm:pt>
    <dgm:pt modelId="{7DED79E7-3F65-354B-B469-AA833E6DA8F8}" type="pres">
      <dgm:prSet presAssocID="{F08AEF7A-25C5-7743-99CE-7FFFF2131D06}" presName="vert1" presStyleCnt="0"/>
      <dgm:spPr/>
    </dgm:pt>
  </dgm:ptLst>
  <dgm:cxnLst>
    <dgm:cxn modelId="{F2B39D0E-DFC2-0741-A02D-CA9F46250E46}" type="presOf" srcId="{A508AF41-6D80-426E-BA64-18A0C9FB6FE6}" destId="{8FC746B7-2FC6-CA47-AA93-80BF4A39868E}" srcOrd="0" destOrd="0" presId="urn:microsoft.com/office/officeart/2008/layout/LinedList"/>
    <dgm:cxn modelId="{C69DD813-9289-E24F-B78A-76DC6B47D3FA}" type="presOf" srcId="{F08AEF7A-25C5-7743-99CE-7FFFF2131D06}" destId="{7D5AFAF6-1C40-3A43-BF9F-F1633510405E}" srcOrd="0" destOrd="0" presId="urn:microsoft.com/office/officeart/2008/layout/LinedList"/>
    <dgm:cxn modelId="{6BFBD214-7C75-4FA7-AFB4-F86FDA7A38FB}" srcId="{B50A2BD9-AFEB-405B-9FCA-8E9DAB4D7447}" destId="{A508AF41-6D80-426E-BA64-18A0C9FB6FE6}" srcOrd="4" destOrd="0" parTransId="{15BA89EA-81ED-4BC8-8C7A-E827CBB2236F}" sibTransId="{A5BB0531-48AF-4C27-A88B-89C9CD50E6B6}"/>
    <dgm:cxn modelId="{4F278E42-66A6-418B-A8CC-57D58297E47F}" srcId="{B50A2BD9-AFEB-405B-9FCA-8E9DAB4D7447}" destId="{FC914F78-BCA0-4B42-A2D7-62FF9EF51E7A}" srcOrd="0" destOrd="0" parTransId="{80BA5546-25A6-411A-B86A-279673342C95}" sibTransId="{67EBF72B-F0BF-4D2B-8146-2EA1AE95F104}"/>
    <dgm:cxn modelId="{B3E3EC4A-BE86-7641-BE9C-B8B16FEC3625}" type="presOf" srcId="{B50A2BD9-AFEB-405B-9FCA-8E9DAB4D7447}" destId="{FDB85123-C521-0349-84C9-2B3192870E2D}" srcOrd="0" destOrd="0" presId="urn:microsoft.com/office/officeart/2008/layout/LinedList"/>
    <dgm:cxn modelId="{86A52C4B-DF94-4198-8120-78B8217A43DA}" srcId="{B50A2BD9-AFEB-405B-9FCA-8E9DAB4D7447}" destId="{893E4932-2F41-4B8D-A547-E7558EEDB5BB}" srcOrd="3" destOrd="0" parTransId="{8046BA86-53BE-4150-8613-23EDCB71292F}" sibTransId="{4814ECD9-0D3D-41A9-AB45-EA3FD9EB3202}"/>
    <dgm:cxn modelId="{1F204A4C-895F-604B-8382-3AAA41ACC2B9}" type="presOf" srcId="{7147A16A-8E9B-4D21-8423-0AD759FDA215}" destId="{E8A9C0C8-69B6-5E4C-AD02-3AA74B85CB55}" srcOrd="0" destOrd="0" presId="urn:microsoft.com/office/officeart/2008/layout/LinedList"/>
    <dgm:cxn modelId="{F7D8D14D-70AF-3F41-890B-C7E6F8D1CDB2}" type="presOf" srcId="{6D0322DF-ED05-48DA-936F-15B525F0D1E6}" destId="{C00BF9E3-DF7F-7045-81B9-98DDAD0460E8}" srcOrd="0" destOrd="0" presId="urn:microsoft.com/office/officeart/2008/layout/LinedList"/>
    <dgm:cxn modelId="{09B90B4E-7917-471F-A79E-C3F712E1C407}" srcId="{B50A2BD9-AFEB-405B-9FCA-8E9DAB4D7447}" destId="{1D9A9AD5-E8E4-4E68-A9FB-100F2A7CB461}" srcOrd="2" destOrd="0" parTransId="{77A0F44F-AB0C-4E65-B010-61A8DDF57CD9}" sibTransId="{D260DDA2-1F0D-4F17-8696-8C4ACE57B11D}"/>
    <dgm:cxn modelId="{4FCF4657-019C-514E-B6BF-25645BAC414E}" type="presOf" srcId="{FC914F78-BCA0-4B42-A2D7-62FF9EF51E7A}" destId="{243EE50A-35BB-5E41-AC67-33BEEE445A5F}" srcOrd="0" destOrd="0" presId="urn:microsoft.com/office/officeart/2008/layout/LinedList"/>
    <dgm:cxn modelId="{597E20BB-B041-4EB8-8E5D-52C22FE051D4}" srcId="{B50A2BD9-AFEB-405B-9FCA-8E9DAB4D7447}" destId="{7147A16A-8E9B-4D21-8423-0AD759FDA215}" srcOrd="5" destOrd="0" parTransId="{E65B8490-8F5D-4002-894A-CB3A7C352F6F}" sibTransId="{65114BF4-3889-49E2-B2B9-687B3A699CB8}"/>
    <dgm:cxn modelId="{BCF5F8D6-B894-4C4D-B62A-47B35A693388}" type="presOf" srcId="{1D9A9AD5-E8E4-4E68-A9FB-100F2A7CB461}" destId="{31CD56F5-46D4-4246-BD16-51AA11AAD8E8}" srcOrd="0" destOrd="0" presId="urn:microsoft.com/office/officeart/2008/layout/LinedList"/>
    <dgm:cxn modelId="{4D9E9FDF-CB3F-6341-93DF-DC707ED3C1AA}" type="presOf" srcId="{893E4932-2F41-4B8D-A547-E7558EEDB5BB}" destId="{9CB3CB81-3537-E444-9BAD-5BBF2A9AE48B}" srcOrd="0" destOrd="0" presId="urn:microsoft.com/office/officeart/2008/layout/LinedList"/>
    <dgm:cxn modelId="{99AE74F6-4522-D648-A9D7-BE326C644922}" srcId="{B50A2BD9-AFEB-405B-9FCA-8E9DAB4D7447}" destId="{F08AEF7A-25C5-7743-99CE-7FFFF2131D06}" srcOrd="6" destOrd="0" parTransId="{7398B6C1-6834-BF4F-9454-D9045A9FC6FF}" sibTransId="{B88160A8-8C32-2541-BA3F-B4C530A4BF05}"/>
    <dgm:cxn modelId="{5A7F8BFA-2DE8-4862-B5B8-BC842434BD53}" srcId="{B50A2BD9-AFEB-405B-9FCA-8E9DAB4D7447}" destId="{6D0322DF-ED05-48DA-936F-15B525F0D1E6}" srcOrd="1" destOrd="0" parTransId="{A5C16E6F-9F24-495C-9FC3-5ED339CC4D5A}" sibTransId="{49F43A20-9754-432C-B5BF-AA7C0EB45E96}"/>
    <dgm:cxn modelId="{C5517397-78F5-6B45-8EA8-E563C37E5457}" type="presParOf" srcId="{FDB85123-C521-0349-84C9-2B3192870E2D}" destId="{864E191B-176C-F346-8D41-5EF79B8F8763}" srcOrd="0" destOrd="0" presId="urn:microsoft.com/office/officeart/2008/layout/LinedList"/>
    <dgm:cxn modelId="{E0C3B89B-9E6D-4E4D-8C3F-553D05A48165}" type="presParOf" srcId="{FDB85123-C521-0349-84C9-2B3192870E2D}" destId="{B186575C-4E28-DD48-BCF5-73E14F6F510C}" srcOrd="1" destOrd="0" presId="urn:microsoft.com/office/officeart/2008/layout/LinedList"/>
    <dgm:cxn modelId="{3464AA6E-8941-3D42-9C5D-BBECF34E53A5}" type="presParOf" srcId="{B186575C-4E28-DD48-BCF5-73E14F6F510C}" destId="{243EE50A-35BB-5E41-AC67-33BEEE445A5F}" srcOrd="0" destOrd="0" presId="urn:microsoft.com/office/officeart/2008/layout/LinedList"/>
    <dgm:cxn modelId="{7763F48B-6B62-6A45-A92C-7DDFC5F4B9B9}" type="presParOf" srcId="{B186575C-4E28-DD48-BCF5-73E14F6F510C}" destId="{CD854555-3326-814B-9904-196B9DFB8D56}" srcOrd="1" destOrd="0" presId="urn:microsoft.com/office/officeart/2008/layout/LinedList"/>
    <dgm:cxn modelId="{3D4AE7A3-C2AD-ED4D-8F09-5342E7959F46}" type="presParOf" srcId="{FDB85123-C521-0349-84C9-2B3192870E2D}" destId="{54AF8898-1169-304C-B819-13244A480156}" srcOrd="2" destOrd="0" presId="urn:microsoft.com/office/officeart/2008/layout/LinedList"/>
    <dgm:cxn modelId="{8A95E7AA-34EE-AD47-9CA4-45010BE0AE0E}" type="presParOf" srcId="{FDB85123-C521-0349-84C9-2B3192870E2D}" destId="{5BE6DF3C-6002-2746-B110-C126D122B671}" srcOrd="3" destOrd="0" presId="urn:microsoft.com/office/officeart/2008/layout/LinedList"/>
    <dgm:cxn modelId="{A8BE4F08-E079-5B4B-B78B-6ED758E35382}" type="presParOf" srcId="{5BE6DF3C-6002-2746-B110-C126D122B671}" destId="{C00BF9E3-DF7F-7045-81B9-98DDAD0460E8}" srcOrd="0" destOrd="0" presId="urn:microsoft.com/office/officeart/2008/layout/LinedList"/>
    <dgm:cxn modelId="{FD11FADC-0B2C-9848-AE4A-F8329356FE70}" type="presParOf" srcId="{5BE6DF3C-6002-2746-B110-C126D122B671}" destId="{662F9D58-063B-9144-A8DE-67F9343CF451}" srcOrd="1" destOrd="0" presId="urn:microsoft.com/office/officeart/2008/layout/LinedList"/>
    <dgm:cxn modelId="{EFB67F4E-9F18-9C43-A9C7-9B4599891147}" type="presParOf" srcId="{FDB85123-C521-0349-84C9-2B3192870E2D}" destId="{B33BA759-8352-344C-A7BC-019E575BC36D}" srcOrd="4" destOrd="0" presId="urn:microsoft.com/office/officeart/2008/layout/LinedList"/>
    <dgm:cxn modelId="{0FE0BB3A-C3A1-2F44-94BF-ED5CF7313396}" type="presParOf" srcId="{FDB85123-C521-0349-84C9-2B3192870E2D}" destId="{29400FA9-ED3E-3146-9E50-9FA1D8E9726F}" srcOrd="5" destOrd="0" presId="urn:microsoft.com/office/officeart/2008/layout/LinedList"/>
    <dgm:cxn modelId="{167D1C3A-2D06-EE4E-AA5C-7B8FA673B86A}" type="presParOf" srcId="{29400FA9-ED3E-3146-9E50-9FA1D8E9726F}" destId="{31CD56F5-46D4-4246-BD16-51AA11AAD8E8}" srcOrd="0" destOrd="0" presId="urn:microsoft.com/office/officeart/2008/layout/LinedList"/>
    <dgm:cxn modelId="{ED179C64-99F2-7947-B949-0DE7383E8CC2}" type="presParOf" srcId="{29400FA9-ED3E-3146-9E50-9FA1D8E9726F}" destId="{0E2FE3C6-3061-4540-AD73-92A00F73BB4D}" srcOrd="1" destOrd="0" presId="urn:microsoft.com/office/officeart/2008/layout/LinedList"/>
    <dgm:cxn modelId="{34AB220F-B439-8641-9A20-41E29718AA9C}" type="presParOf" srcId="{FDB85123-C521-0349-84C9-2B3192870E2D}" destId="{E5F5A11C-736B-9C47-AC69-3B2A06432463}" srcOrd="6" destOrd="0" presId="urn:microsoft.com/office/officeart/2008/layout/LinedList"/>
    <dgm:cxn modelId="{9D2C92F0-B556-4844-85EB-359AB8FEB08D}" type="presParOf" srcId="{FDB85123-C521-0349-84C9-2B3192870E2D}" destId="{CFDAFDF6-77B9-884B-937F-56D3E9B8D569}" srcOrd="7" destOrd="0" presId="urn:microsoft.com/office/officeart/2008/layout/LinedList"/>
    <dgm:cxn modelId="{8C04DDB1-56D0-C84A-A7B2-3E2B1420C4EB}" type="presParOf" srcId="{CFDAFDF6-77B9-884B-937F-56D3E9B8D569}" destId="{9CB3CB81-3537-E444-9BAD-5BBF2A9AE48B}" srcOrd="0" destOrd="0" presId="urn:microsoft.com/office/officeart/2008/layout/LinedList"/>
    <dgm:cxn modelId="{E5AEA3AA-E14C-7147-878B-BADAA6B3FA13}" type="presParOf" srcId="{CFDAFDF6-77B9-884B-937F-56D3E9B8D569}" destId="{DFB4576C-134B-744A-B8A3-E569A7C10615}" srcOrd="1" destOrd="0" presId="urn:microsoft.com/office/officeart/2008/layout/LinedList"/>
    <dgm:cxn modelId="{242A1E98-F2AE-2041-AD2F-AAECAAB5D072}" type="presParOf" srcId="{FDB85123-C521-0349-84C9-2B3192870E2D}" destId="{96E5F85A-8959-2A43-962A-0A7D559F0B6B}" srcOrd="8" destOrd="0" presId="urn:microsoft.com/office/officeart/2008/layout/LinedList"/>
    <dgm:cxn modelId="{061A1A63-E837-1343-82E0-1A1B40F0A224}" type="presParOf" srcId="{FDB85123-C521-0349-84C9-2B3192870E2D}" destId="{C98DE030-5526-5B45-A02E-BED3134311BE}" srcOrd="9" destOrd="0" presId="urn:microsoft.com/office/officeart/2008/layout/LinedList"/>
    <dgm:cxn modelId="{BB6DFC69-3943-3C42-8450-40C2F6820C75}" type="presParOf" srcId="{C98DE030-5526-5B45-A02E-BED3134311BE}" destId="{8FC746B7-2FC6-CA47-AA93-80BF4A39868E}" srcOrd="0" destOrd="0" presId="urn:microsoft.com/office/officeart/2008/layout/LinedList"/>
    <dgm:cxn modelId="{02AAA64C-8F82-0247-8AC3-32C9A452D78D}" type="presParOf" srcId="{C98DE030-5526-5B45-A02E-BED3134311BE}" destId="{66FD0EC6-7EB7-FD4E-AD80-2F831320A5F7}" srcOrd="1" destOrd="0" presId="urn:microsoft.com/office/officeart/2008/layout/LinedList"/>
    <dgm:cxn modelId="{51DD9CD8-2792-A84A-9F9A-05AE45C8EFCD}" type="presParOf" srcId="{FDB85123-C521-0349-84C9-2B3192870E2D}" destId="{15AE4564-5F0B-E141-96F7-CF7C952ED233}" srcOrd="10" destOrd="0" presId="urn:microsoft.com/office/officeart/2008/layout/LinedList"/>
    <dgm:cxn modelId="{9C986B86-6479-BB4A-9C54-2FD814B259B0}" type="presParOf" srcId="{FDB85123-C521-0349-84C9-2B3192870E2D}" destId="{862E449A-E150-E740-8A21-BE614CDE8D21}" srcOrd="11" destOrd="0" presId="urn:microsoft.com/office/officeart/2008/layout/LinedList"/>
    <dgm:cxn modelId="{C48425BE-8D4D-6348-8878-445EF10B0140}" type="presParOf" srcId="{862E449A-E150-E740-8A21-BE614CDE8D21}" destId="{E8A9C0C8-69B6-5E4C-AD02-3AA74B85CB55}" srcOrd="0" destOrd="0" presId="urn:microsoft.com/office/officeart/2008/layout/LinedList"/>
    <dgm:cxn modelId="{FD0AF14B-8DF6-9D42-B3CA-369E0E2EFA8C}" type="presParOf" srcId="{862E449A-E150-E740-8A21-BE614CDE8D21}" destId="{05BF41B0-DC93-3A43-8838-D2DFE2B8A02C}" srcOrd="1" destOrd="0" presId="urn:microsoft.com/office/officeart/2008/layout/LinedList"/>
    <dgm:cxn modelId="{B87705C0-B332-1D4C-8AF1-8FE03948EBF1}" type="presParOf" srcId="{FDB85123-C521-0349-84C9-2B3192870E2D}" destId="{29DA6884-C3FB-D04E-8170-6FED5EAB39FB}" srcOrd="12" destOrd="0" presId="urn:microsoft.com/office/officeart/2008/layout/LinedList"/>
    <dgm:cxn modelId="{5A5772B9-6B84-3E43-ACB0-DD5C3FD2AF6C}" type="presParOf" srcId="{FDB85123-C521-0349-84C9-2B3192870E2D}" destId="{15947E4D-7F2E-F247-9BD9-EB0F85D47DE7}" srcOrd="13" destOrd="0" presId="urn:microsoft.com/office/officeart/2008/layout/LinedList"/>
    <dgm:cxn modelId="{6E2A05B1-8570-F546-9F7F-54FD08D0EBD3}" type="presParOf" srcId="{15947E4D-7F2E-F247-9BD9-EB0F85D47DE7}" destId="{7D5AFAF6-1C40-3A43-BF9F-F1633510405E}" srcOrd="0" destOrd="0" presId="urn:microsoft.com/office/officeart/2008/layout/LinedList"/>
    <dgm:cxn modelId="{5ACD5B00-C51C-444A-ABA4-A66B2D8D85EA}" type="presParOf" srcId="{15947E4D-7F2E-F247-9BD9-EB0F85D47DE7}" destId="{7DED79E7-3F65-354B-B469-AA833E6DA8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63E8B-265D-42A3-BA06-C6B95596489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29E251B-1561-48E6-AB7F-DB9FD5CAD4EC}">
      <dgm:prSet/>
      <dgm:spPr/>
      <dgm:t>
        <a:bodyPr/>
        <a:lstStyle/>
        <a:p>
          <a:pPr>
            <a:lnSpc>
              <a:spcPct val="100000"/>
            </a:lnSpc>
          </a:pPr>
          <a:r>
            <a:rPr lang="en-US" dirty="0"/>
            <a:t>Laid out an expanded vision for states on expanding apprenticeships</a:t>
          </a:r>
        </a:p>
      </dgm:t>
    </dgm:pt>
    <dgm:pt modelId="{AA6A13AA-5C44-4607-BC4D-FA8D6EB9C9D5}" type="parTrans" cxnId="{7CC3C741-A77D-4A75-8607-DDBEC7431242}">
      <dgm:prSet/>
      <dgm:spPr/>
      <dgm:t>
        <a:bodyPr/>
        <a:lstStyle/>
        <a:p>
          <a:endParaRPr lang="en-US"/>
        </a:p>
      </dgm:t>
    </dgm:pt>
    <dgm:pt modelId="{6712CC68-9187-4E86-BC1E-34E418F68013}" type="sibTrans" cxnId="{7CC3C741-A77D-4A75-8607-DDBEC7431242}">
      <dgm:prSet/>
      <dgm:spPr/>
      <dgm:t>
        <a:bodyPr/>
        <a:lstStyle/>
        <a:p>
          <a:pPr>
            <a:lnSpc>
              <a:spcPct val="100000"/>
            </a:lnSpc>
          </a:pPr>
          <a:endParaRPr lang="en-US"/>
        </a:p>
      </dgm:t>
    </dgm:pt>
    <dgm:pt modelId="{FEFB6AE5-EBB2-4A33-8E08-ED8DB7A3568D}">
      <dgm:prSet/>
      <dgm:spPr/>
      <dgm:t>
        <a:bodyPr/>
        <a:lstStyle/>
        <a:p>
          <a:pPr>
            <a:lnSpc>
              <a:spcPct val="100000"/>
            </a:lnSpc>
          </a:pPr>
          <a:r>
            <a:rPr lang="en-US"/>
            <a:t>Provided an opportunity for states to submit plans to serve as a third-party certifier of Apprenticeships rather than rely on national certification</a:t>
          </a:r>
        </a:p>
      </dgm:t>
    </dgm:pt>
    <dgm:pt modelId="{4BB40E96-325E-44D0-8659-3FDC231C0DAB}" type="parTrans" cxnId="{0B71A14E-49F5-46A4-84AE-DA5890C7028B}">
      <dgm:prSet/>
      <dgm:spPr/>
      <dgm:t>
        <a:bodyPr/>
        <a:lstStyle/>
        <a:p>
          <a:endParaRPr lang="en-US"/>
        </a:p>
      </dgm:t>
    </dgm:pt>
    <dgm:pt modelId="{3BADF493-879F-4745-99FC-637BDC4A52CF}" type="sibTrans" cxnId="{0B71A14E-49F5-46A4-84AE-DA5890C7028B}">
      <dgm:prSet/>
      <dgm:spPr/>
      <dgm:t>
        <a:bodyPr/>
        <a:lstStyle/>
        <a:p>
          <a:pPr>
            <a:lnSpc>
              <a:spcPct val="100000"/>
            </a:lnSpc>
          </a:pPr>
          <a:endParaRPr lang="en-US"/>
        </a:p>
      </dgm:t>
    </dgm:pt>
    <dgm:pt modelId="{D4ED9594-1CA3-41F5-8F91-42492DDC8B5D}">
      <dgm:prSet/>
      <dgm:spPr/>
      <dgm:t>
        <a:bodyPr/>
        <a:lstStyle/>
        <a:p>
          <a:pPr>
            <a:lnSpc>
              <a:spcPct val="100000"/>
            </a:lnSpc>
          </a:pPr>
          <a:r>
            <a:rPr lang="en-US"/>
            <a:t>Encouraged states to provide tax incentives for participating industries</a:t>
          </a:r>
        </a:p>
      </dgm:t>
    </dgm:pt>
    <dgm:pt modelId="{A5B448ED-0562-4566-95C6-8270787B0970}" type="parTrans" cxnId="{5A9D1997-3751-449C-B54F-2CDB9EF9209B}">
      <dgm:prSet/>
      <dgm:spPr/>
      <dgm:t>
        <a:bodyPr/>
        <a:lstStyle/>
        <a:p>
          <a:endParaRPr lang="en-US"/>
        </a:p>
      </dgm:t>
    </dgm:pt>
    <dgm:pt modelId="{59F4CCC7-0094-4FF4-A6A4-ACEEADDDF216}" type="sibTrans" cxnId="{5A9D1997-3751-449C-B54F-2CDB9EF9209B}">
      <dgm:prSet/>
      <dgm:spPr/>
      <dgm:t>
        <a:bodyPr/>
        <a:lstStyle/>
        <a:p>
          <a:pPr>
            <a:lnSpc>
              <a:spcPct val="100000"/>
            </a:lnSpc>
          </a:pPr>
          <a:endParaRPr lang="en-US"/>
        </a:p>
      </dgm:t>
    </dgm:pt>
    <dgm:pt modelId="{7B983577-37D7-4B12-8B45-7E5AA6556D9F}">
      <dgm:prSet/>
      <dgm:spPr/>
      <dgm:t>
        <a:bodyPr/>
        <a:lstStyle/>
        <a:p>
          <a:pPr>
            <a:lnSpc>
              <a:spcPct val="100000"/>
            </a:lnSpc>
          </a:pPr>
          <a:r>
            <a:rPr lang="en-US" dirty="0"/>
            <a:t>Provided guidelines through the Department of Labor under </a:t>
          </a:r>
          <a:r>
            <a:rPr lang="en-US" i="1" dirty="0"/>
            <a:t>Training and Employment Notice </a:t>
          </a:r>
          <a:r>
            <a:rPr lang="en-US" dirty="0"/>
            <a:t>(TEN) 3-18 on how apprenticeships should be measured </a:t>
          </a:r>
        </a:p>
      </dgm:t>
    </dgm:pt>
    <dgm:pt modelId="{E2EF71B4-4CFD-46BE-ACD6-D80001EED776}" type="parTrans" cxnId="{D6134C73-6F53-43CD-99E6-C27C1F979AB9}">
      <dgm:prSet/>
      <dgm:spPr/>
      <dgm:t>
        <a:bodyPr/>
        <a:lstStyle/>
        <a:p>
          <a:endParaRPr lang="en-US"/>
        </a:p>
      </dgm:t>
    </dgm:pt>
    <dgm:pt modelId="{AF258DF5-EE21-44C3-A5AB-56055F17C2DB}" type="sibTrans" cxnId="{D6134C73-6F53-43CD-99E6-C27C1F979AB9}">
      <dgm:prSet/>
      <dgm:spPr/>
      <dgm:t>
        <a:bodyPr/>
        <a:lstStyle/>
        <a:p>
          <a:endParaRPr lang="en-US"/>
        </a:p>
      </dgm:t>
    </dgm:pt>
    <dgm:pt modelId="{3D348C95-0B58-40CB-B000-7E209AB9E89F}" type="pres">
      <dgm:prSet presAssocID="{5F263E8B-265D-42A3-BA06-C6B95596489A}" presName="root" presStyleCnt="0">
        <dgm:presLayoutVars>
          <dgm:dir/>
          <dgm:resizeHandles val="exact"/>
        </dgm:presLayoutVars>
      </dgm:prSet>
      <dgm:spPr/>
    </dgm:pt>
    <dgm:pt modelId="{AF5F95E7-5253-4287-8D4F-EC207A2A5633}" type="pres">
      <dgm:prSet presAssocID="{5F263E8B-265D-42A3-BA06-C6B95596489A}" presName="container" presStyleCnt="0">
        <dgm:presLayoutVars>
          <dgm:dir/>
          <dgm:resizeHandles val="exact"/>
        </dgm:presLayoutVars>
      </dgm:prSet>
      <dgm:spPr/>
    </dgm:pt>
    <dgm:pt modelId="{46F198C1-D699-46F0-9464-F40AFCE61E12}" type="pres">
      <dgm:prSet presAssocID="{529E251B-1561-48E6-AB7F-DB9FD5CAD4EC}" presName="compNode" presStyleCnt="0"/>
      <dgm:spPr/>
    </dgm:pt>
    <dgm:pt modelId="{3AE80874-B1D4-4DB9-8101-E1BDB1CB34FA}" type="pres">
      <dgm:prSet presAssocID="{529E251B-1561-48E6-AB7F-DB9FD5CAD4EC}" presName="iconBgRect" presStyleLbl="bgShp" presStyleIdx="0" presStyleCnt="4"/>
      <dgm:spPr/>
    </dgm:pt>
    <dgm:pt modelId="{B4D65E5D-E5DB-4044-8A1D-E9859317E401}" type="pres">
      <dgm:prSet presAssocID="{529E251B-1561-48E6-AB7F-DB9FD5CAD4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ximize"/>
        </a:ext>
      </dgm:extLst>
    </dgm:pt>
    <dgm:pt modelId="{F93D3E81-AB3A-46FF-9EDD-CE7A3DE0DF92}" type="pres">
      <dgm:prSet presAssocID="{529E251B-1561-48E6-AB7F-DB9FD5CAD4EC}" presName="spaceRect" presStyleCnt="0"/>
      <dgm:spPr/>
    </dgm:pt>
    <dgm:pt modelId="{10629984-49B4-4F98-9D85-EFA499DB2013}" type="pres">
      <dgm:prSet presAssocID="{529E251B-1561-48E6-AB7F-DB9FD5CAD4EC}" presName="textRect" presStyleLbl="revTx" presStyleIdx="0" presStyleCnt="4">
        <dgm:presLayoutVars>
          <dgm:chMax val="1"/>
          <dgm:chPref val="1"/>
        </dgm:presLayoutVars>
      </dgm:prSet>
      <dgm:spPr/>
    </dgm:pt>
    <dgm:pt modelId="{584742BB-6D62-4F3E-A94B-8C5AC6054DE5}" type="pres">
      <dgm:prSet presAssocID="{6712CC68-9187-4E86-BC1E-34E418F68013}" presName="sibTrans" presStyleLbl="sibTrans2D1" presStyleIdx="0" presStyleCnt="0"/>
      <dgm:spPr/>
    </dgm:pt>
    <dgm:pt modelId="{ED279672-9C26-4BE8-98C9-4AE350E4FC09}" type="pres">
      <dgm:prSet presAssocID="{FEFB6AE5-EBB2-4A33-8E08-ED8DB7A3568D}" presName="compNode" presStyleCnt="0"/>
      <dgm:spPr/>
    </dgm:pt>
    <dgm:pt modelId="{3928AD11-A681-4798-A147-DFD1BDC9782B}" type="pres">
      <dgm:prSet presAssocID="{FEFB6AE5-EBB2-4A33-8E08-ED8DB7A3568D}" presName="iconBgRect" presStyleLbl="bgShp" presStyleIdx="1" presStyleCnt="4"/>
      <dgm:spPr/>
    </dgm:pt>
    <dgm:pt modelId="{8D3E8CF4-6B5D-4242-BE6F-560EE826F38C}" type="pres">
      <dgm:prSet presAssocID="{FEFB6AE5-EBB2-4A33-8E08-ED8DB7A356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357830C4-BC96-4898-9E32-0975343AC098}" type="pres">
      <dgm:prSet presAssocID="{FEFB6AE5-EBB2-4A33-8E08-ED8DB7A3568D}" presName="spaceRect" presStyleCnt="0"/>
      <dgm:spPr/>
    </dgm:pt>
    <dgm:pt modelId="{A29D29F2-C237-4314-A746-9FDF40734DD1}" type="pres">
      <dgm:prSet presAssocID="{FEFB6AE5-EBB2-4A33-8E08-ED8DB7A3568D}" presName="textRect" presStyleLbl="revTx" presStyleIdx="1" presStyleCnt="4">
        <dgm:presLayoutVars>
          <dgm:chMax val="1"/>
          <dgm:chPref val="1"/>
        </dgm:presLayoutVars>
      </dgm:prSet>
      <dgm:spPr/>
    </dgm:pt>
    <dgm:pt modelId="{D338BB8B-8C51-4D72-B4A5-CA422EDFC89E}" type="pres">
      <dgm:prSet presAssocID="{3BADF493-879F-4745-99FC-637BDC4A52CF}" presName="sibTrans" presStyleLbl="sibTrans2D1" presStyleIdx="0" presStyleCnt="0"/>
      <dgm:spPr/>
    </dgm:pt>
    <dgm:pt modelId="{AAEE28C9-C330-42C8-9499-62E4C857D3AE}" type="pres">
      <dgm:prSet presAssocID="{D4ED9594-1CA3-41F5-8F91-42492DDC8B5D}" presName="compNode" presStyleCnt="0"/>
      <dgm:spPr/>
    </dgm:pt>
    <dgm:pt modelId="{36ECE499-9F75-433F-AE70-24BF5A605003}" type="pres">
      <dgm:prSet presAssocID="{D4ED9594-1CA3-41F5-8F91-42492DDC8B5D}" presName="iconBgRect" presStyleLbl="bgShp" presStyleIdx="2" presStyleCnt="4"/>
      <dgm:spPr/>
    </dgm:pt>
    <dgm:pt modelId="{E460C9CE-FD67-4A9D-B6A3-1B7DCD273726}" type="pres">
      <dgm:prSet presAssocID="{D4ED9594-1CA3-41F5-8F91-42492DDC8B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F1B8BF1-EF9E-4DAF-A600-A097BC609377}" type="pres">
      <dgm:prSet presAssocID="{D4ED9594-1CA3-41F5-8F91-42492DDC8B5D}" presName="spaceRect" presStyleCnt="0"/>
      <dgm:spPr/>
    </dgm:pt>
    <dgm:pt modelId="{D1AFC7E3-CEB3-4F6B-B4E9-3E0D6B12F4C4}" type="pres">
      <dgm:prSet presAssocID="{D4ED9594-1CA3-41F5-8F91-42492DDC8B5D}" presName="textRect" presStyleLbl="revTx" presStyleIdx="2" presStyleCnt="4">
        <dgm:presLayoutVars>
          <dgm:chMax val="1"/>
          <dgm:chPref val="1"/>
        </dgm:presLayoutVars>
      </dgm:prSet>
      <dgm:spPr/>
    </dgm:pt>
    <dgm:pt modelId="{F1E5FD66-3F51-494A-8279-A96017AE1A6B}" type="pres">
      <dgm:prSet presAssocID="{59F4CCC7-0094-4FF4-A6A4-ACEEADDDF216}" presName="sibTrans" presStyleLbl="sibTrans2D1" presStyleIdx="0" presStyleCnt="0"/>
      <dgm:spPr/>
    </dgm:pt>
    <dgm:pt modelId="{988DC1EE-2573-4460-8DA7-CB76ADE62F64}" type="pres">
      <dgm:prSet presAssocID="{7B983577-37D7-4B12-8B45-7E5AA6556D9F}" presName="compNode" presStyleCnt="0"/>
      <dgm:spPr/>
    </dgm:pt>
    <dgm:pt modelId="{65CFCB3E-7035-4836-91AE-353B6E656D0B}" type="pres">
      <dgm:prSet presAssocID="{7B983577-37D7-4B12-8B45-7E5AA6556D9F}" presName="iconBgRect" presStyleLbl="bgShp" presStyleIdx="3" presStyleCnt="4"/>
      <dgm:spPr/>
    </dgm:pt>
    <dgm:pt modelId="{076D5918-7F2C-4C53-B4E8-1F14BC310B45}" type="pres">
      <dgm:prSet presAssocID="{7B983577-37D7-4B12-8B45-7E5AA6556D9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DD0A2416-0E11-41B8-90B8-2CBD2C034DE7}" type="pres">
      <dgm:prSet presAssocID="{7B983577-37D7-4B12-8B45-7E5AA6556D9F}" presName="spaceRect" presStyleCnt="0"/>
      <dgm:spPr/>
    </dgm:pt>
    <dgm:pt modelId="{5EDA4EFD-797C-48BA-BC6C-AE487420EABE}" type="pres">
      <dgm:prSet presAssocID="{7B983577-37D7-4B12-8B45-7E5AA6556D9F}" presName="textRect" presStyleLbl="revTx" presStyleIdx="3" presStyleCnt="4">
        <dgm:presLayoutVars>
          <dgm:chMax val="1"/>
          <dgm:chPref val="1"/>
        </dgm:presLayoutVars>
      </dgm:prSet>
      <dgm:spPr/>
    </dgm:pt>
  </dgm:ptLst>
  <dgm:cxnLst>
    <dgm:cxn modelId="{512EDC07-4789-D44A-B0EF-2B78ED6FF280}" type="presOf" srcId="{7B983577-37D7-4B12-8B45-7E5AA6556D9F}" destId="{5EDA4EFD-797C-48BA-BC6C-AE487420EABE}" srcOrd="0" destOrd="0" presId="urn:microsoft.com/office/officeart/2018/2/layout/IconCircleList"/>
    <dgm:cxn modelId="{89DE2D0C-D9B0-2C47-9607-06DBE72A8B61}" type="presOf" srcId="{59F4CCC7-0094-4FF4-A6A4-ACEEADDDF216}" destId="{F1E5FD66-3F51-494A-8279-A96017AE1A6B}" srcOrd="0" destOrd="0" presId="urn:microsoft.com/office/officeart/2018/2/layout/IconCircleList"/>
    <dgm:cxn modelId="{AFFF352E-588B-164B-AABA-8B5E9B788D74}" type="presOf" srcId="{529E251B-1561-48E6-AB7F-DB9FD5CAD4EC}" destId="{10629984-49B4-4F98-9D85-EFA499DB2013}" srcOrd="0" destOrd="0" presId="urn:microsoft.com/office/officeart/2018/2/layout/IconCircleList"/>
    <dgm:cxn modelId="{03C7EF35-8854-FD44-9E1B-C2A46F69339E}" type="presOf" srcId="{FEFB6AE5-EBB2-4A33-8E08-ED8DB7A3568D}" destId="{A29D29F2-C237-4314-A746-9FDF40734DD1}" srcOrd="0" destOrd="0" presId="urn:microsoft.com/office/officeart/2018/2/layout/IconCircleList"/>
    <dgm:cxn modelId="{7CC3C741-A77D-4A75-8607-DDBEC7431242}" srcId="{5F263E8B-265D-42A3-BA06-C6B95596489A}" destId="{529E251B-1561-48E6-AB7F-DB9FD5CAD4EC}" srcOrd="0" destOrd="0" parTransId="{AA6A13AA-5C44-4607-BC4D-FA8D6EB9C9D5}" sibTransId="{6712CC68-9187-4E86-BC1E-34E418F68013}"/>
    <dgm:cxn modelId="{59FA8E4D-B78C-5C4A-B299-BFA13D0981DF}" type="presOf" srcId="{5F263E8B-265D-42A3-BA06-C6B95596489A}" destId="{3D348C95-0B58-40CB-B000-7E209AB9E89F}" srcOrd="0" destOrd="0" presId="urn:microsoft.com/office/officeart/2018/2/layout/IconCircleList"/>
    <dgm:cxn modelId="{0B71A14E-49F5-46A4-84AE-DA5890C7028B}" srcId="{5F263E8B-265D-42A3-BA06-C6B95596489A}" destId="{FEFB6AE5-EBB2-4A33-8E08-ED8DB7A3568D}" srcOrd="1" destOrd="0" parTransId="{4BB40E96-325E-44D0-8659-3FDC231C0DAB}" sibTransId="{3BADF493-879F-4745-99FC-637BDC4A52CF}"/>
    <dgm:cxn modelId="{D6134C73-6F53-43CD-99E6-C27C1F979AB9}" srcId="{5F263E8B-265D-42A3-BA06-C6B95596489A}" destId="{7B983577-37D7-4B12-8B45-7E5AA6556D9F}" srcOrd="3" destOrd="0" parTransId="{E2EF71B4-4CFD-46BE-ACD6-D80001EED776}" sibTransId="{AF258DF5-EE21-44C3-A5AB-56055F17C2DB}"/>
    <dgm:cxn modelId="{5A9D1997-3751-449C-B54F-2CDB9EF9209B}" srcId="{5F263E8B-265D-42A3-BA06-C6B95596489A}" destId="{D4ED9594-1CA3-41F5-8F91-42492DDC8B5D}" srcOrd="2" destOrd="0" parTransId="{A5B448ED-0562-4566-95C6-8270787B0970}" sibTransId="{59F4CCC7-0094-4FF4-A6A4-ACEEADDDF216}"/>
    <dgm:cxn modelId="{285D8FD0-72DA-A442-A715-0B1C7AA8FDEE}" type="presOf" srcId="{3BADF493-879F-4745-99FC-637BDC4A52CF}" destId="{D338BB8B-8C51-4D72-B4A5-CA422EDFC89E}" srcOrd="0" destOrd="0" presId="urn:microsoft.com/office/officeart/2018/2/layout/IconCircleList"/>
    <dgm:cxn modelId="{CDBE69D2-DCBB-1146-AEC8-CFB77A485B85}" type="presOf" srcId="{6712CC68-9187-4E86-BC1E-34E418F68013}" destId="{584742BB-6D62-4F3E-A94B-8C5AC6054DE5}" srcOrd="0" destOrd="0" presId="urn:microsoft.com/office/officeart/2018/2/layout/IconCircleList"/>
    <dgm:cxn modelId="{2342CFFC-862F-DF43-8C5E-0782C3FFCA12}" type="presOf" srcId="{D4ED9594-1CA3-41F5-8F91-42492DDC8B5D}" destId="{D1AFC7E3-CEB3-4F6B-B4E9-3E0D6B12F4C4}" srcOrd="0" destOrd="0" presId="urn:microsoft.com/office/officeart/2018/2/layout/IconCircleList"/>
    <dgm:cxn modelId="{42E0C25D-0C22-EB45-B3AB-A2A5DEF0E2B0}" type="presParOf" srcId="{3D348C95-0B58-40CB-B000-7E209AB9E89F}" destId="{AF5F95E7-5253-4287-8D4F-EC207A2A5633}" srcOrd="0" destOrd="0" presId="urn:microsoft.com/office/officeart/2018/2/layout/IconCircleList"/>
    <dgm:cxn modelId="{B5A61BA4-80C5-B84D-AF26-055B849872A3}" type="presParOf" srcId="{AF5F95E7-5253-4287-8D4F-EC207A2A5633}" destId="{46F198C1-D699-46F0-9464-F40AFCE61E12}" srcOrd="0" destOrd="0" presId="urn:microsoft.com/office/officeart/2018/2/layout/IconCircleList"/>
    <dgm:cxn modelId="{485E9F39-103A-F54A-9D83-A6CC2714C7E1}" type="presParOf" srcId="{46F198C1-D699-46F0-9464-F40AFCE61E12}" destId="{3AE80874-B1D4-4DB9-8101-E1BDB1CB34FA}" srcOrd="0" destOrd="0" presId="urn:microsoft.com/office/officeart/2018/2/layout/IconCircleList"/>
    <dgm:cxn modelId="{AEC96D9A-7D4E-0A43-B886-DDF008C1F3EE}" type="presParOf" srcId="{46F198C1-D699-46F0-9464-F40AFCE61E12}" destId="{B4D65E5D-E5DB-4044-8A1D-E9859317E401}" srcOrd="1" destOrd="0" presId="urn:microsoft.com/office/officeart/2018/2/layout/IconCircleList"/>
    <dgm:cxn modelId="{DC258EBF-64FA-FD48-98D8-177B80213C5B}" type="presParOf" srcId="{46F198C1-D699-46F0-9464-F40AFCE61E12}" destId="{F93D3E81-AB3A-46FF-9EDD-CE7A3DE0DF92}" srcOrd="2" destOrd="0" presId="urn:microsoft.com/office/officeart/2018/2/layout/IconCircleList"/>
    <dgm:cxn modelId="{F33BA2EF-54DC-0547-B876-EF7082EC473C}" type="presParOf" srcId="{46F198C1-D699-46F0-9464-F40AFCE61E12}" destId="{10629984-49B4-4F98-9D85-EFA499DB2013}" srcOrd="3" destOrd="0" presId="urn:microsoft.com/office/officeart/2018/2/layout/IconCircleList"/>
    <dgm:cxn modelId="{2B4BF90D-F3B3-364A-B809-CA786820E73A}" type="presParOf" srcId="{AF5F95E7-5253-4287-8D4F-EC207A2A5633}" destId="{584742BB-6D62-4F3E-A94B-8C5AC6054DE5}" srcOrd="1" destOrd="0" presId="urn:microsoft.com/office/officeart/2018/2/layout/IconCircleList"/>
    <dgm:cxn modelId="{E11CD4D1-BD15-B64F-8327-6DC5248F70AE}" type="presParOf" srcId="{AF5F95E7-5253-4287-8D4F-EC207A2A5633}" destId="{ED279672-9C26-4BE8-98C9-4AE350E4FC09}" srcOrd="2" destOrd="0" presId="urn:microsoft.com/office/officeart/2018/2/layout/IconCircleList"/>
    <dgm:cxn modelId="{9FF33674-7D4B-1D47-A960-0FC1B84B8314}" type="presParOf" srcId="{ED279672-9C26-4BE8-98C9-4AE350E4FC09}" destId="{3928AD11-A681-4798-A147-DFD1BDC9782B}" srcOrd="0" destOrd="0" presId="urn:microsoft.com/office/officeart/2018/2/layout/IconCircleList"/>
    <dgm:cxn modelId="{1718D40B-E65A-8843-995D-ED5A5B797B76}" type="presParOf" srcId="{ED279672-9C26-4BE8-98C9-4AE350E4FC09}" destId="{8D3E8CF4-6B5D-4242-BE6F-560EE826F38C}" srcOrd="1" destOrd="0" presId="urn:microsoft.com/office/officeart/2018/2/layout/IconCircleList"/>
    <dgm:cxn modelId="{336E5114-7ADF-3D46-A091-30BF3ADF863C}" type="presParOf" srcId="{ED279672-9C26-4BE8-98C9-4AE350E4FC09}" destId="{357830C4-BC96-4898-9E32-0975343AC098}" srcOrd="2" destOrd="0" presId="urn:microsoft.com/office/officeart/2018/2/layout/IconCircleList"/>
    <dgm:cxn modelId="{59F7B086-F205-7446-94F9-CCE6FAEBE56C}" type="presParOf" srcId="{ED279672-9C26-4BE8-98C9-4AE350E4FC09}" destId="{A29D29F2-C237-4314-A746-9FDF40734DD1}" srcOrd="3" destOrd="0" presId="urn:microsoft.com/office/officeart/2018/2/layout/IconCircleList"/>
    <dgm:cxn modelId="{2CBCAC60-3EDE-2E49-8A06-3D299B8AEF18}" type="presParOf" srcId="{AF5F95E7-5253-4287-8D4F-EC207A2A5633}" destId="{D338BB8B-8C51-4D72-B4A5-CA422EDFC89E}" srcOrd="3" destOrd="0" presId="urn:microsoft.com/office/officeart/2018/2/layout/IconCircleList"/>
    <dgm:cxn modelId="{DB9D7F83-F2C6-9B4E-8660-84CFBE6763BA}" type="presParOf" srcId="{AF5F95E7-5253-4287-8D4F-EC207A2A5633}" destId="{AAEE28C9-C330-42C8-9499-62E4C857D3AE}" srcOrd="4" destOrd="0" presId="urn:microsoft.com/office/officeart/2018/2/layout/IconCircleList"/>
    <dgm:cxn modelId="{7B028487-CB2D-C345-9389-CC4C8607C6E1}" type="presParOf" srcId="{AAEE28C9-C330-42C8-9499-62E4C857D3AE}" destId="{36ECE499-9F75-433F-AE70-24BF5A605003}" srcOrd="0" destOrd="0" presId="urn:microsoft.com/office/officeart/2018/2/layout/IconCircleList"/>
    <dgm:cxn modelId="{96D5DFF6-2BA8-A940-AF83-E3B8CE21DC57}" type="presParOf" srcId="{AAEE28C9-C330-42C8-9499-62E4C857D3AE}" destId="{E460C9CE-FD67-4A9D-B6A3-1B7DCD273726}" srcOrd="1" destOrd="0" presId="urn:microsoft.com/office/officeart/2018/2/layout/IconCircleList"/>
    <dgm:cxn modelId="{1222B1C7-47AD-3D47-BDB2-E6F9C8DBEE6E}" type="presParOf" srcId="{AAEE28C9-C330-42C8-9499-62E4C857D3AE}" destId="{1F1B8BF1-EF9E-4DAF-A600-A097BC609377}" srcOrd="2" destOrd="0" presId="urn:microsoft.com/office/officeart/2018/2/layout/IconCircleList"/>
    <dgm:cxn modelId="{964D842F-02A5-3345-B42E-96532247AC87}" type="presParOf" srcId="{AAEE28C9-C330-42C8-9499-62E4C857D3AE}" destId="{D1AFC7E3-CEB3-4F6B-B4E9-3E0D6B12F4C4}" srcOrd="3" destOrd="0" presId="urn:microsoft.com/office/officeart/2018/2/layout/IconCircleList"/>
    <dgm:cxn modelId="{4D9B764A-4F49-B148-B0C6-7E0B071B75B2}" type="presParOf" srcId="{AF5F95E7-5253-4287-8D4F-EC207A2A5633}" destId="{F1E5FD66-3F51-494A-8279-A96017AE1A6B}" srcOrd="5" destOrd="0" presId="urn:microsoft.com/office/officeart/2018/2/layout/IconCircleList"/>
    <dgm:cxn modelId="{A1A4CE2B-2783-D34F-BF74-13D193A64838}" type="presParOf" srcId="{AF5F95E7-5253-4287-8D4F-EC207A2A5633}" destId="{988DC1EE-2573-4460-8DA7-CB76ADE62F64}" srcOrd="6" destOrd="0" presId="urn:microsoft.com/office/officeart/2018/2/layout/IconCircleList"/>
    <dgm:cxn modelId="{36C8A754-53E6-EB4B-815D-A8C87CB6649A}" type="presParOf" srcId="{988DC1EE-2573-4460-8DA7-CB76ADE62F64}" destId="{65CFCB3E-7035-4836-91AE-353B6E656D0B}" srcOrd="0" destOrd="0" presId="urn:microsoft.com/office/officeart/2018/2/layout/IconCircleList"/>
    <dgm:cxn modelId="{8F8F4996-1D52-5448-B115-54E85C22E629}" type="presParOf" srcId="{988DC1EE-2573-4460-8DA7-CB76ADE62F64}" destId="{076D5918-7F2C-4C53-B4E8-1F14BC310B45}" srcOrd="1" destOrd="0" presId="urn:microsoft.com/office/officeart/2018/2/layout/IconCircleList"/>
    <dgm:cxn modelId="{A5726F26-FB2C-2E41-B613-62ECC2A8D7F0}" type="presParOf" srcId="{988DC1EE-2573-4460-8DA7-CB76ADE62F64}" destId="{DD0A2416-0E11-41B8-90B8-2CBD2C034DE7}" srcOrd="2" destOrd="0" presId="urn:microsoft.com/office/officeart/2018/2/layout/IconCircleList"/>
    <dgm:cxn modelId="{8269AD87-38EC-A54C-B68F-05A3A6C72064}" type="presParOf" srcId="{988DC1EE-2573-4460-8DA7-CB76ADE62F64}" destId="{5EDA4EFD-797C-48BA-BC6C-AE487420EAB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4F319E-D8EF-423F-9EA7-8F84354EFA2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0E1E84D-4593-44BC-A027-932C81C5F9F1}">
      <dgm:prSet/>
      <dgm:spPr/>
      <dgm:t>
        <a:bodyPr/>
        <a:lstStyle/>
        <a:p>
          <a:r>
            <a:rPr lang="en-US" dirty="0"/>
            <a:t>President Trump reauthorized the Carl D. Perkins Career and Technical Education Act of 2006 to become </a:t>
          </a:r>
          <a:r>
            <a:rPr lang="en-US" b="1" dirty="0"/>
            <a:t>PERKINS V</a:t>
          </a:r>
        </a:p>
      </dgm:t>
    </dgm:pt>
    <dgm:pt modelId="{0585C5EE-88B3-4A73-87C6-09A45F406D5C}" type="parTrans" cxnId="{C47B3304-9E11-47E6-BDED-4BEB0FF3DA60}">
      <dgm:prSet/>
      <dgm:spPr/>
      <dgm:t>
        <a:bodyPr/>
        <a:lstStyle/>
        <a:p>
          <a:endParaRPr lang="en-US"/>
        </a:p>
      </dgm:t>
    </dgm:pt>
    <dgm:pt modelId="{DF46E14C-B269-4F30-BECE-37C1FECA5C39}" type="sibTrans" cxnId="{C47B3304-9E11-47E6-BDED-4BEB0FF3DA60}">
      <dgm:prSet/>
      <dgm:spPr/>
      <dgm:t>
        <a:bodyPr/>
        <a:lstStyle/>
        <a:p>
          <a:endParaRPr lang="en-US"/>
        </a:p>
      </dgm:t>
    </dgm:pt>
    <dgm:pt modelId="{111C5AC9-82F2-4A06-A084-00965BF86EE3}">
      <dgm:prSet/>
      <dgm:spPr/>
      <dgm:t>
        <a:bodyPr/>
        <a:lstStyle/>
        <a:p>
          <a:r>
            <a:rPr lang="en-US" b="1" baseline="0" dirty="0"/>
            <a:t>INDUSTRIES</a:t>
          </a:r>
          <a:r>
            <a:rPr lang="en-US" baseline="0" dirty="0"/>
            <a:t> participate by determining the competencies that employees will need to master along a career pathway</a:t>
          </a:r>
          <a:endParaRPr lang="en-US" dirty="0"/>
        </a:p>
      </dgm:t>
    </dgm:pt>
    <dgm:pt modelId="{E3612F3B-217B-4679-A7AA-90BD3C791ECF}" type="parTrans" cxnId="{1F7A1145-D114-4566-85E7-9AA1B8B4177B}">
      <dgm:prSet/>
      <dgm:spPr/>
      <dgm:t>
        <a:bodyPr/>
        <a:lstStyle/>
        <a:p>
          <a:endParaRPr lang="en-US"/>
        </a:p>
      </dgm:t>
    </dgm:pt>
    <dgm:pt modelId="{045F404D-044F-48BA-8E81-1D2A01B25E25}" type="sibTrans" cxnId="{1F7A1145-D114-4566-85E7-9AA1B8B4177B}">
      <dgm:prSet/>
      <dgm:spPr/>
      <dgm:t>
        <a:bodyPr/>
        <a:lstStyle/>
        <a:p>
          <a:endParaRPr lang="en-US"/>
        </a:p>
      </dgm:t>
    </dgm:pt>
    <dgm:pt modelId="{D57D9550-04EB-4926-AB0C-653D12CFB8CB}">
      <dgm:prSet/>
      <dgm:spPr/>
      <dgm:t>
        <a:bodyPr/>
        <a:lstStyle/>
        <a:p>
          <a:r>
            <a:rPr lang="en-US" b="1" baseline="0" dirty="0"/>
            <a:t>SECONDARY CTE</a:t>
          </a:r>
          <a:r>
            <a:rPr lang="en-US" baseline="0" dirty="0"/>
            <a:t> will expose careers to students as young as 5</a:t>
          </a:r>
          <a:r>
            <a:rPr lang="en-US" baseline="30000" dirty="0"/>
            <a:t>th</a:t>
          </a:r>
          <a:r>
            <a:rPr lang="en-US" baseline="0" dirty="0"/>
            <a:t> grade and offer Pre-Apprenticeship programs</a:t>
          </a:r>
          <a:endParaRPr lang="en-US" dirty="0"/>
        </a:p>
      </dgm:t>
    </dgm:pt>
    <dgm:pt modelId="{85B3C574-1D30-4454-A82F-B22BCE6211C2}" type="parTrans" cxnId="{2F195CCE-7A0A-4686-B25A-89B9D6EE2D06}">
      <dgm:prSet/>
      <dgm:spPr/>
      <dgm:t>
        <a:bodyPr/>
        <a:lstStyle/>
        <a:p>
          <a:endParaRPr lang="en-US"/>
        </a:p>
      </dgm:t>
    </dgm:pt>
    <dgm:pt modelId="{8F143C7D-74E7-4B15-BF38-AA76FD3BE804}" type="sibTrans" cxnId="{2F195CCE-7A0A-4686-B25A-89B9D6EE2D06}">
      <dgm:prSet/>
      <dgm:spPr/>
      <dgm:t>
        <a:bodyPr/>
        <a:lstStyle/>
        <a:p>
          <a:endParaRPr lang="en-US"/>
        </a:p>
      </dgm:t>
    </dgm:pt>
    <dgm:pt modelId="{6E1C922C-4CBF-4A29-A15F-E97997768A42}">
      <dgm:prSet/>
      <dgm:spPr/>
      <dgm:t>
        <a:bodyPr/>
        <a:lstStyle/>
        <a:p>
          <a:r>
            <a:rPr lang="en-US" b="1" baseline="0" dirty="0"/>
            <a:t>POSTSECONDARY CTE </a:t>
          </a:r>
          <a:r>
            <a:rPr lang="en-US" baseline="0" dirty="0"/>
            <a:t>will define career pathways with many entry and exit points for students of all ages</a:t>
          </a:r>
          <a:endParaRPr lang="en-US" dirty="0"/>
        </a:p>
      </dgm:t>
    </dgm:pt>
    <dgm:pt modelId="{E271F857-F9BE-466F-9628-6699459C8BC4}" type="parTrans" cxnId="{941E10AD-5317-431A-9170-EC93C6BF42BE}">
      <dgm:prSet/>
      <dgm:spPr/>
      <dgm:t>
        <a:bodyPr/>
        <a:lstStyle/>
        <a:p>
          <a:endParaRPr lang="en-US"/>
        </a:p>
      </dgm:t>
    </dgm:pt>
    <dgm:pt modelId="{6AE40A8C-57CA-4885-BCA9-130529A053E2}" type="sibTrans" cxnId="{941E10AD-5317-431A-9170-EC93C6BF42BE}">
      <dgm:prSet/>
      <dgm:spPr/>
      <dgm:t>
        <a:bodyPr/>
        <a:lstStyle/>
        <a:p>
          <a:endParaRPr lang="en-US"/>
        </a:p>
      </dgm:t>
    </dgm:pt>
    <dgm:pt modelId="{169650C6-D883-489A-982C-B3C23A03CD05}">
      <dgm:prSet/>
      <dgm:spPr/>
      <dgm:t>
        <a:bodyPr/>
        <a:lstStyle/>
        <a:p>
          <a:r>
            <a:rPr lang="en-US" b="1" baseline="0"/>
            <a:t>ADULT ED</a:t>
          </a:r>
          <a:r>
            <a:rPr lang="en-US" baseline="0"/>
            <a:t> will participate in career pathways that close the skills gap between labor and education</a:t>
          </a:r>
          <a:endParaRPr lang="en-US"/>
        </a:p>
      </dgm:t>
    </dgm:pt>
    <dgm:pt modelId="{C8026EE8-D1C7-4717-B588-BD4C8F2604B0}" type="parTrans" cxnId="{2169091A-7B7A-40A5-9879-6B3909091538}">
      <dgm:prSet/>
      <dgm:spPr/>
      <dgm:t>
        <a:bodyPr/>
        <a:lstStyle/>
        <a:p>
          <a:endParaRPr lang="en-US"/>
        </a:p>
      </dgm:t>
    </dgm:pt>
    <dgm:pt modelId="{9E9AEC41-D7D9-434A-906F-4FFE64ABDBFA}" type="sibTrans" cxnId="{2169091A-7B7A-40A5-9879-6B3909091538}">
      <dgm:prSet/>
      <dgm:spPr/>
      <dgm:t>
        <a:bodyPr/>
        <a:lstStyle/>
        <a:p>
          <a:endParaRPr lang="en-US"/>
        </a:p>
      </dgm:t>
    </dgm:pt>
    <dgm:pt modelId="{D2C752A8-AE39-4794-AB47-A1D8BABE2E99}">
      <dgm:prSet/>
      <dgm:spPr/>
      <dgm:t>
        <a:bodyPr/>
        <a:lstStyle/>
        <a:p>
          <a:r>
            <a:rPr lang="en-US" b="1" baseline="0" dirty="0"/>
            <a:t>SPECIAL POPULATIONS </a:t>
          </a:r>
          <a:r>
            <a:rPr lang="en-US" baseline="0" dirty="0"/>
            <a:t>will be reached by way of grant opportunities from sources that fund an appropriate outreach</a:t>
          </a:r>
          <a:endParaRPr lang="en-US" dirty="0"/>
        </a:p>
      </dgm:t>
    </dgm:pt>
    <dgm:pt modelId="{A57DB6B5-1D0B-4796-AF62-0B2DF7AABDDA}" type="parTrans" cxnId="{E9AA7C9D-9B28-47C1-9C6A-610858543E3E}">
      <dgm:prSet/>
      <dgm:spPr/>
      <dgm:t>
        <a:bodyPr/>
        <a:lstStyle/>
        <a:p>
          <a:endParaRPr lang="en-US"/>
        </a:p>
      </dgm:t>
    </dgm:pt>
    <dgm:pt modelId="{DCD4A629-16A9-4DC9-B209-7816D83FE312}" type="sibTrans" cxnId="{E9AA7C9D-9B28-47C1-9C6A-610858543E3E}">
      <dgm:prSet/>
      <dgm:spPr/>
      <dgm:t>
        <a:bodyPr/>
        <a:lstStyle/>
        <a:p>
          <a:endParaRPr lang="en-US"/>
        </a:p>
      </dgm:t>
    </dgm:pt>
    <dgm:pt modelId="{98B3F53B-959D-ED48-A9DE-F684A9FAAB2B}">
      <dgm:prSet/>
      <dgm:spPr/>
      <dgm:t>
        <a:bodyPr/>
        <a:lstStyle/>
        <a:p>
          <a:r>
            <a:rPr lang="en-US" b="1" baseline="0" dirty="0"/>
            <a:t>STATES</a:t>
          </a:r>
          <a:r>
            <a:rPr lang="en-US" baseline="0" dirty="0"/>
            <a:t> can regulate their own programs through the establishment of a state apprenticeship agency and by creating Industry Recognized Apprentice Programs</a:t>
          </a:r>
          <a:endParaRPr lang="en-US" dirty="0"/>
        </a:p>
      </dgm:t>
    </dgm:pt>
    <dgm:pt modelId="{BE353A4E-27BA-AB44-9D62-476F2ACCCA99}" type="parTrans" cxnId="{A064005D-9A90-3C4F-94DA-9E58C07B4B66}">
      <dgm:prSet/>
      <dgm:spPr/>
      <dgm:t>
        <a:bodyPr/>
        <a:lstStyle/>
        <a:p>
          <a:endParaRPr lang="en-US"/>
        </a:p>
      </dgm:t>
    </dgm:pt>
    <dgm:pt modelId="{6C0F2DAF-F07C-A94F-8C1A-CD0C4F7BD9C5}" type="sibTrans" cxnId="{A064005D-9A90-3C4F-94DA-9E58C07B4B66}">
      <dgm:prSet/>
      <dgm:spPr/>
      <dgm:t>
        <a:bodyPr/>
        <a:lstStyle/>
        <a:p>
          <a:endParaRPr lang="en-US"/>
        </a:p>
      </dgm:t>
    </dgm:pt>
    <dgm:pt modelId="{285300C6-B343-C445-9B9C-334B225D3B7E}" type="pres">
      <dgm:prSet presAssocID="{2E4F319E-D8EF-423F-9EA7-8F84354EFA26}" presName="linear" presStyleCnt="0">
        <dgm:presLayoutVars>
          <dgm:animLvl val="lvl"/>
          <dgm:resizeHandles val="exact"/>
        </dgm:presLayoutVars>
      </dgm:prSet>
      <dgm:spPr/>
    </dgm:pt>
    <dgm:pt modelId="{18108387-9C1A-B249-ADA5-9CB0A4C9B9B9}" type="pres">
      <dgm:prSet presAssocID="{F0E1E84D-4593-44BC-A027-932C81C5F9F1}" presName="parentText" presStyleLbl="node1" presStyleIdx="0" presStyleCnt="7">
        <dgm:presLayoutVars>
          <dgm:chMax val="0"/>
          <dgm:bulletEnabled val="1"/>
        </dgm:presLayoutVars>
      </dgm:prSet>
      <dgm:spPr/>
    </dgm:pt>
    <dgm:pt modelId="{074BD567-CE1D-4544-9A0E-B2CBAACF9726}" type="pres">
      <dgm:prSet presAssocID="{DF46E14C-B269-4F30-BECE-37C1FECA5C39}" presName="spacer" presStyleCnt="0"/>
      <dgm:spPr/>
    </dgm:pt>
    <dgm:pt modelId="{7DF5B8E9-F3DF-4C40-AAFA-19DB08AA2B78}" type="pres">
      <dgm:prSet presAssocID="{111C5AC9-82F2-4A06-A084-00965BF86EE3}" presName="parentText" presStyleLbl="node1" presStyleIdx="1" presStyleCnt="7">
        <dgm:presLayoutVars>
          <dgm:chMax val="0"/>
          <dgm:bulletEnabled val="1"/>
        </dgm:presLayoutVars>
      </dgm:prSet>
      <dgm:spPr/>
    </dgm:pt>
    <dgm:pt modelId="{76BB2DA9-2656-024A-8D72-76673B344244}" type="pres">
      <dgm:prSet presAssocID="{045F404D-044F-48BA-8E81-1D2A01B25E25}" presName="spacer" presStyleCnt="0"/>
      <dgm:spPr/>
    </dgm:pt>
    <dgm:pt modelId="{468087C5-1CF9-9843-8BA7-7566EE75A097}" type="pres">
      <dgm:prSet presAssocID="{98B3F53B-959D-ED48-A9DE-F684A9FAAB2B}" presName="parentText" presStyleLbl="node1" presStyleIdx="2" presStyleCnt="7">
        <dgm:presLayoutVars>
          <dgm:chMax val="0"/>
          <dgm:bulletEnabled val="1"/>
        </dgm:presLayoutVars>
      </dgm:prSet>
      <dgm:spPr/>
    </dgm:pt>
    <dgm:pt modelId="{73676425-EE20-044F-9945-02D6F5C5A4EB}" type="pres">
      <dgm:prSet presAssocID="{6C0F2DAF-F07C-A94F-8C1A-CD0C4F7BD9C5}" presName="spacer" presStyleCnt="0"/>
      <dgm:spPr/>
    </dgm:pt>
    <dgm:pt modelId="{925AFDBA-E771-D241-A418-47770733FCD8}" type="pres">
      <dgm:prSet presAssocID="{D57D9550-04EB-4926-AB0C-653D12CFB8CB}" presName="parentText" presStyleLbl="node1" presStyleIdx="3" presStyleCnt="7">
        <dgm:presLayoutVars>
          <dgm:chMax val="0"/>
          <dgm:bulletEnabled val="1"/>
        </dgm:presLayoutVars>
      </dgm:prSet>
      <dgm:spPr/>
    </dgm:pt>
    <dgm:pt modelId="{0419D27A-3437-E14B-BB74-81D387E3B115}" type="pres">
      <dgm:prSet presAssocID="{8F143C7D-74E7-4B15-BF38-AA76FD3BE804}" presName="spacer" presStyleCnt="0"/>
      <dgm:spPr/>
    </dgm:pt>
    <dgm:pt modelId="{F015E1B4-DE39-7949-939C-AA497C6ECEC0}" type="pres">
      <dgm:prSet presAssocID="{6E1C922C-4CBF-4A29-A15F-E97997768A42}" presName="parentText" presStyleLbl="node1" presStyleIdx="4" presStyleCnt="7">
        <dgm:presLayoutVars>
          <dgm:chMax val="0"/>
          <dgm:bulletEnabled val="1"/>
        </dgm:presLayoutVars>
      </dgm:prSet>
      <dgm:spPr/>
    </dgm:pt>
    <dgm:pt modelId="{228667A0-9623-6142-BA9F-541BECE9BE3F}" type="pres">
      <dgm:prSet presAssocID="{6AE40A8C-57CA-4885-BCA9-130529A053E2}" presName="spacer" presStyleCnt="0"/>
      <dgm:spPr/>
    </dgm:pt>
    <dgm:pt modelId="{83BF3C96-0587-1D4B-A89C-CFD8759DC4A2}" type="pres">
      <dgm:prSet presAssocID="{169650C6-D883-489A-982C-B3C23A03CD05}" presName="parentText" presStyleLbl="node1" presStyleIdx="5" presStyleCnt="7">
        <dgm:presLayoutVars>
          <dgm:chMax val="0"/>
          <dgm:bulletEnabled val="1"/>
        </dgm:presLayoutVars>
      </dgm:prSet>
      <dgm:spPr/>
    </dgm:pt>
    <dgm:pt modelId="{67163C22-BCED-1646-816A-EB6EB5F12915}" type="pres">
      <dgm:prSet presAssocID="{9E9AEC41-D7D9-434A-906F-4FFE64ABDBFA}" presName="spacer" presStyleCnt="0"/>
      <dgm:spPr/>
    </dgm:pt>
    <dgm:pt modelId="{C3720C1F-B9AE-F64E-A1CF-B197058C0DB8}" type="pres">
      <dgm:prSet presAssocID="{D2C752A8-AE39-4794-AB47-A1D8BABE2E99}" presName="parentText" presStyleLbl="node1" presStyleIdx="6" presStyleCnt="7">
        <dgm:presLayoutVars>
          <dgm:chMax val="0"/>
          <dgm:bulletEnabled val="1"/>
        </dgm:presLayoutVars>
      </dgm:prSet>
      <dgm:spPr/>
    </dgm:pt>
  </dgm:ptLst>
  <dgm:cxnLst>
    <dgm:cxn modelId="{C47B3304-9E11-47E6-BDED-4BEB0FF3DA60}" srcId="{2E4F319E-D8EF-423F-9EA7-8F84354EFA26}" destId="{F0E1E84D-4593-44BC-A027-932C81C5F9F1}" srcOrd="0" destOrd="0" parTransId="{0585C5EE-88B3-4A73-87C6-09A45F406D5C}" sibTransId="{DF46E14C-B269-4F30-BECE-37C1FECA5C39}"/>
    <dgm:cxn modelId="{2169091A-7B7A-40A5-9879-6B3909091538}" srcId="{2E4F319E-D8EF-423F-9EA7-8F84354EFA26}" destId="{169650C6-D883-489A-982C-B3C23A03CD05}" srcOrd="5" destOrd="0" parTransId="{C8026EE8-D1C7-4717-B588-BD4C8F2604B0}" sibTransId="{9E9AEC41-D7D9-434A-906F-4FFE64ABDBFA}"/>
    <dgm:cxn modelId="{6026FD3B-F91F-4F49-902B-9E076141D374}" type="presOf" srcId="{2E4F319E-D8EF-423F-9EA7-8F84354EFA26}" destId="{285300C6-B343-C445-9B9C-334B225D3B7E}" srcOrd="0" destOrd="0" presId="urn:microsoft.com/office/officeart/2005/8/layout/vList2"/>
    <dgm:cxn modelId="{1F7A1145-D114-4566-85E7-9AA1B8B4177B}" srcId="{2E4F319E-D8EF-423F-9EA7-8F84354EFA26}" destId="{111C5AC9-82F2-4A06-A084-00965BF86EE3}" srcOrd="1" destOrd="0" parTransId="{E3612F3B-217B-4679-A7AA-90BD3C791ECF}" sibTransId="{045F404D-044F-48BA-8E81-1D2A01B25E25}"/>
    <dgm:cxn modelId="{532B3245-BDB6-D644-ADFB-F61D14291BD1}" type="presOf" srcId="{6E1C922C-4CBF-4A29-A15F-E97997768A42}" destId="{F015E1B4-DE39-7949-939C-AA497C6ECEC0}" srcOrd="0" destOrd="0" presId="urn:microsoft.com/office/officeart/2005/8/layout/vList2"/>
    <dgm:cxn modelId="{A064005D-9A90-3C4F-94DA-9E58C07B4B66}" srcId="{2E4F319E-D8EF-423F-9EA7-8F84354EFA26}" destId="{98B3F53B-959D-ED48-A9DE-F684A9FAAB2B}" srcOrd="2" destOrd="0" parTransId="{BE353A4E-27BA-AB44-9D62-476F2ACCCA99}" sibTransId="{6C0F2DAF-F07C-A94F-8C1A-CD0C4F7BD9C5}"/>
    <dgm:cxn modelId="{8CDF7487-4A04-3D49-9719-6353F3F4D4EA}" type="presOf" srcId="{169650C6-D883-489A-982C-B3C23A03CD05}" destId="{83BF3C96-0587-1D4B-A89C-CFD8759DC4A2}" srcOrd="0" destOrd="0" presId="urn:microsoft.com/office/officeart/2005/8/layout/vList2"/>
    <dgm:cxn modelId="{E9AA7C9D-9B28-47C1-9C6A-610858543E3E}" srcId="{2E4F319E-D8EF-423F-9EA7-8F84354EFA26}" destId="{D2C752A8-AE39-4794-AB47-A1D8BABE2E99}" srcOrd="6" destOrd="0" parTransId="{A57DB6B5-1D0B-4796-AF62-0B2DF7AABDDA}" sibTransId="{DCD4A629-16A9-4DC9-B209-7816D83FE312}"/>
    <dgm:cxn modelId="{2D70B4A7-4F5A-8647-B5CD-209033D8FA25}" type="presOf" srcId="{D57D9550-04EB-4926-AB0C-653D12CFB8CB}" destId="{925AFDBA-E771-D241-A418-47770733FCD8}" srcOrd="0" destOrd="0" presId="urn:microsoft.com/office/officeart/2005/8/layout/vList2"/>
    <dgm:cxn modelId="{941E10AD-5317-431A-9170-EC93C6BF42BE}" srcId="{2E4F319E-D8EF-423F-9EA7-8F84354EFA26}" destId="{6E1C922C-4CBF-4A29-A15F-E97997768A42}" srcOrd="4" destOrd="0" parTransId="{E271F857-F9BE-466F-9628-6699459C8BC4}" sibTransId="{6AE40A8C-57CA-4885-BCA9-130529A053E2}"/>
    <dgm:cxn modelId="{71BE90AF-4087-CF4B-AD01-1677A3E621E4}" type="presOf" srcId="{D2C752A8-AE39-4794-AB47-A1D8BABE2E99}" destId="{C3720C1F-B9AE-F64E-A1CF-B197058C0DB8}" srcOrd="0" destOrd="0" presId="urn:microsoft.com/office/officeart/2005/8/layout/vList2"/>
    <dgm:cxn modelId="{D9AC5ABC-EB78-2741-A96C-2127C6D3C2ED}" type="presOf" srcId="{98B3F53B-959D-ED48-A9DE-F684A9FAAB2B}" destId="{468087C5-1CF9-9843-8BA7-7566EE75A097}" srcOrd="0" destOrd="0" presId="urn:microsoft.com/office/officeart/2005/8/layout/vList2"/>
    <dgm:cxn modelId="{2F195CCE-7A0A-4686-B25A-89B9D6EE2D06}" srcId="{2E4F319E-D8EF-423F-9EA7-8F84354EFA26}" destId="{D57D9550-04EB-4926-AB0C-653D12CFB8CB}" srcOrd="3" destOrd="0" parTransId="{85B3C574-1D30-4454-A82F-B22BCE6211C2}" sibTransId="{8F143C7D-74E7-4B15-BF38-AA76FD3BE804}"/>
    <dgm:cxn modelId="{F3173FE4-69F5-0C4C-9C1E-5F7148E2AF04}" type="presOf" srcId="{F0E1E84D-4593-44BC-A027-932C81C5F9F1}" destId="{18108387-9C1A-B249-ADA5-9CB0A4C9B9B9}" srcOrd="0" destOrd="0" presId="urn:microsoft.com/office/officeart/2005/8/layout/vList2"/>
    <dgm:cxn modelId="{B145ABE6-C42A-9342-9043-38122953920F}" type="presOf" srcId="{111C5AC9-82F2-4A06-A084-00965BF86EE3}" destId="{7DF5B8E9-F3DF-4C40-AAFA-19DB08AA2B78}" srcOrd="0" destOrd="0" presId="urn:microsoft.com/office/officeart/2005/8/layout/vList2"/>
    <dgm:cxn modelId="{4D604C5E-B3DB-5047-8DAE-5473DD69BFF7}" type="presParOf" srcId="{285300C6-B343-C445-9B9C-334B225D3B7E}" destId="{18108387-9C1A-B249-ADA5-9CB0A4C9B9B9}" srcOrd="0" destOrd="0" presId="urn:microsoft.com/office/officeart/2005/8/layout/vList2"/>
    <dgm:cxn modelId="{52241D06-D844-AE4A-A0C0-C488B6CE75A3}" type="presParOf" srcId="{285300C6-B343-C445-9B9C-334B225D3B7E}" destId="{074BD567-CE1D-4544-9A0E-B2CBAACF9726}" srcOrd="1" destOrd="0" presId="urn:microsoft.com/office/officeart/2005/8/layout/vList2"/>
    <dgm:cxn modelId="{BDAF6342-2E20-094B-912C-FBE01A00512D}" type="presParOf" srcId="{285300C6-B343-C445-9B9C-334B225D3B7E}" destId="{7DF5B8E9-F3DF-4C40-AAFA-19DB08AA2B78}" srcOrd="2" destOrd="0" presId="urn:microsoft.com/office/officeart/2005/8/layout/vList2"/>
    <dgm:cxn modelId="{D453D8BE-2659-A34D-9411-AEC8A37921FD}" type="presParOf" srcId="{285300C6-B343-C445-9B9C-334B225D3B7E}" destId="{76BB2DA9-2656-024A-8D72-76673B344244}" srcOrd="3" destOrd="0" presId="urn:microsoft.com/office/officeart/2005/8/layout/vList2"/>
    <dgm:cxn modelId="{A220B1C1-641B-1042-A348-81820D39CEFD}" type="presParOf" srcId="{285300C6-B343-C445-9B9C-334B225D3B7E}" destId="{468087C5-1CF9-9843-8BA7-7566EE75A097}" srcOrd="4" destOrd="0" presId="urn:microsoft.com/office/officeart/2005/8/layout/vList2"/>
    <dgm:cxn modelId="{74F1576A-A3C6-3A43-BF60-90815C6E595D}" type="presParOf" srcId="{285300C6-B343-C445-9B9C-334B225D3B7E}" destId="{73676425-EE20-044F-9945-02D6F5C5A4EB}" srcOrd="5" destOrd="0" presId="urn:microsoft.com/office/officeart/2005/8/layout/vList2"/>
    <dgm:cxn modelId="{A909AAAD-5841-D840-84B5-6EE6B9F448B9}" type="presParOf" srcId="{285300C6-B343-C445-9B9C-334B225D3B7E}" destId="{925AFDBA-E771-D241-A418-47770733FCD8}" srcOrd="6" destOrd="0" presId="urn:microsoft.com/office/officeart/2005/8/layout/vList2"/>
    <dgm:cxn modelId="{6E00B9E8-74A4-434F-805B-976CD494E85E}" type="presParOf" srcId="{285300C6-B343-C445-9B9C-334B225D3B7E}" destId="{0419D27A-3437-E14B-BB74-81D387E3B115}" srcOrd="7" destOrd="0" presId="urn:microsoft.com/office/officeart/2005/8/layout/vList2"/>
    <dgm:cxn modelId="{6BA811B5-47EF-3540-BF76-A8198FDB3FB5}" type="presParOf" srcId="{285300C6-B343-C445-9B9C-334B225D3B7E}" destId="{F015E1B4-DE39-7949-939C-AA497C6ECEC0}" srcOrd="8" destOrd="0" presId="urn:microsoft.com/office/officeart/2005/8/layout/vList2"/>
    <dgm:cxn modelId="{51AF3403-02E8-4046-95A2-5F904F5A2A72}" type="presParOf" srcId="{285300C6-B343-C445-9B9C-334B225D3B7E}" destId="{228667A0-9623-6142-BA9F-541BECE9BE3F}" srcOrd="9" destOrd="0" presId="urn:microsoft.com/office/officeart/2005/8/layout/vList2"/>
    <dgm:cxn modelId="{6197DDFE-496F-DC44-BA69-D6A65DC3E41E}" type="presParOf" srcId="{285300C6-B343-C445-9B9C-334B225D3B7E}" destId="{83BF3C96-0587-1D4B-A89C-CFD8759DC4A2}" srcOrd="10" destOrd="0" presId="urn:microsoft.com/office/officeart/2005/8/layout/vList2"/>
    <dgm:cxn modelId="{7F301896-A9ED-5E4F-92D2-CED64D016DBE}" type="presParOf" srcId="{285300C6-B343-C445-9B9C-334B225D3B7E}" destId="{67163C22-BCED-1646-816A-EB6EB5F12915}" srcOrd="11" destOrd="0" presId="urn:microsoft.com/office/officeart/2005/8/layout/vList2"/>
    <dgm:cxn modelId="{0598934E-B0BD-7A4B-8607-0FF97D6688E6}" type="presParOf" srcId="{285300C6-B343-C445-9B9C-334B225D3B7E}" destId="{C3720C1F-B9AE-F64E-A1CF-B197058C0DB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117B6A-EE2D-4332-AA7C-CE6B50E3963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D5B1C72-0CA0-477F-8C82-E4E7A02AB1F9}">
      <dgm:prSet/>
      <dgm:spPr/>
      <dgm:t>
        <a:bodyPr/>
        <a:lstStyle/>
        <a:p>
          <a:r>
            <a:rPr lang="en-US"/>
            <a:t>Does not punish a state by removing funding previously received</a:t>
          </a:r>
        </a:p>
      </dgm:t>
    </dgm:pt>
    <dgm:pt modelId="{C6D43F26-AEC8-4E24-9AAC-797C821B2753}" type="parTrans" cxnId="{A413BD7D-7371-4612-897D-1FEDE43CA350}">
      <dgm:prSet/>
      <dgm:spPr/>
      <dgm:t>
        <a:bodyPr/>
        <a:lstStyle/>
        <a:p>
          <a:endParaRPr lang="en-US"/>
        </a:p>
      </dgm:t>
    </dgm:pt>
    <dgm:pt modelId="{0AF73E35-B8DF-4C56-88AC-8E72F0444D59}" type="sibTrans" cxnId="{A413BD7D-7371-4612-897D-1FEDE43CA350}">
      <dgm:prSet/>
      <dgm:spPr/>
      <dgm:t>
        <a:bodyPr/>
        <a:lstStyle/>
        <a:p>
          <a:endParaRPr lang="en-US"/>
        </a:p>
      </dgm:t>
    </dgm:pt>
    <dgm:pt modelId="{E25C843D-9132-48EA-A328-D37ED9FE4DE0}">
      <dgm:prSet/>
      <dgm:spPr/>
      <dgm:t>
        <a:bodyPr/>
        <a:lstStyle/>
        <a:p>
          <a:r>
            <a:rPr lang="en-US" dirty="0"/>
            <a:t>Allows for braiding of Federal funding to happen in order to support career pathway expansion</a:t>
          </a:r>
        </a:p>
      </dgm:t>
    </dgm:pt>
    <dgm:pt modelId="{66478EDA-DD0B-4EA7-9CFC-CFF4D20328B5}" type="parTrans" cxnId="{3585EE2E-B55A-41BC-A558-CBC8A9BAE5BF}">
      <dgm:prSet/>
      <dgm:spPr/>
      <dgm:t>
        <a:bodyPr/>
        <a:lstStyle/>
        <a:p>
          <a:endParaRPr lang="en-US"/>
        </a:p>
      </dgm:t>
    </dgm:pt>
    <dgm:pt modelId="{F0BE1488-F378-4C6C-B1A3-A5B75A9C5C59}" type="sibTrans" cxnId="{3585EE2E-B55A-41BC-A558-CBC8A9BAE5BF}">
      <dgm:prSet/>
      <dgm:spPr/>
      <dgm:t>
        <a:bodyPr/>
        <a:lstStyle/>
        <a:p>
          <a:endParaRPr lang="en-US"/>
        </a:p>
      </dgm:t>
    </dgm:pt>
    <dgm:pt modelId="{3F004417-F14D-4E06-9604-AD9EED1D4357}">
      <dgm:prSet/>
      <dgm:spPr/>
      <dgm:t>
        <a:bodyPr/>
        <a:lstStyle/>
        <a:p>
          <a:r>
            <a:rPr lang="en-US"/>
            <a:t>Allows Education, Labor, Commerce to function together rather than separately</a:t>
          </a:r>
        </a:p>
      </dgm:t>
    </dgm:pt>
    <dgm:pt modelId="{D53F02C3-86D5-4CB9-98C5-BA86FA77D52F}" type="parTrans" cxnId="{CAD06397-3A45-42CB-81B8-1507F71FAA3E}">
      <dgm:prSet/>
      <dgm:spPr/>
      <dgm:t>
        <a:bodyPr/>
        <a:lstStyle/>
        <a:p>
          <a:endParaRPr lang="en-US"/>
        </a:p>
      </dgm:t>
    </dgm:pt>
    <dgm:pt modelId="{04B90C25-035A-45B7-8F6F-DA3293BBC567}" type="sibTrans" cxnId="{CAD06397-3A45-42CB-81B8-1507F71FAA3E}">
      <dgm:prSet/>
      <dgm:spPr/>
      <dgm:t>
        <a:bodyPr/>
        <a:lstStyle/>
        <a:p>
          <a:endParaRPr lang="en-US"/>
        </a:p>
      </dgm:t>
    </dgm:pt>
    <dgm:pt modelId="{B61B5FD1-97BC-484F-8B4B-2A617C17FC6C}">
      <dgm:prSet/>
      <dgm:spPr/>
      <dgm:t>
        <a:bodyPr/>
        <a:lstStyle/>
        <a:p>
          <a:r>
            <a:rPr lang="en-US" dirty="0"/>
            <a:t>Allows Education an opportunity to re-assess programs currently under existence and make them stronger, and more focused on industry need</a:t>
          </a:r>
        </a:p>
      </dgm:t>
    </dgm:pt>
    <dgm:pt modelId="{9A0B7077-1104-46F7-B76C-0CA4A51D563E}" type="parTrans" cxnId="{31FD90B8-958B-4856-A6E9-87663BBEEC51}">
      <dgm:prSet/>
      <dgm:spPr/>
      <dgm:t>
        <a:bodyPr/>
        <a:lstStyle/>
        <a:p>
          <a:endParaRPr lang="en-US"/>
        </a:p>
      </dgm:t>
    </dgm:pt>
    <dgm:pt modelId="{FDDBEF39-FB8C-47CA-9977-8D3DAC0574CC}" type="sibTrans" cxnId="{31FD90B8-958B-4856-A6E9-87663BBEEC51}">
      <dgm:prSet/>
      <dgm:spPr/>
      <dgm:t>
        <a:bodyPr/>
        <a:lstStyle/>
        <a:p>
          <a:endParaRPr lang="en-US"/>
        </a:p>
      </dgm:t>
    </dgm:pt>
    <dgm:pt modelId="{B82FE437-BED6-4170-9417-FD03E44E9990}" type="pres">
      <dgm:prSet presAssocID="{60117B6A-EE2D-4332-AA7C-CE6B50E39636}" presName="root" presStyleCnt="0">
        <dgm:presLayoutVars>
          <dgm:dir/>
          <dgm:resizeHandles val="exact"/>
        </dgm:presLayoutVars>
      </dgm:prSet>
      <dgm:spPr/>
    </dgm:pt>
    <dgm:pt modelId="{EBF7B74C-6B07-4226-B043-6A31C05C60E4}" type="pres">
      <dgm:prSet presAssocID="{9D5B1C72-0CA0-477F-8C82-E4E7A02AB1F9}" presName="compNode" presStyleCnt="0"/>
      <dgm:spPr/>
    </dgm:pt>
    <dgm:pt modelId="{72BADF93-A27F-4804-A83B-C4ADDF4F5BEC}" type="pres">
      <dgm:prSet presAssocID="{9D5B1C72-0CA0-477F-8C82-E4E7A02AB1F9}" presName="bgRect" presStyleLbl="bgShp" presStyleIdx="0" presStyleCnt="4"/>
      <dgm:spPr/>
    </dgm:pt>
    <dgm:pt modelId="{BDFE10F4-6E15-4502-ADE2-23BA1CD690FA}" type="pres">
      <dgm:prSet presAssocID="{9D5B1C72-0CA0-477F-8C82-E4E7A02AB1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FFDBBE3-A2CA-466C-A78F-D8018F658111}" type="pres">
      <dgm:prSet presAssocID="{9D5B1C72-0CA0-477F-8C82-E4E7A02AB1F9}" presName="spaceRect" presStyleCnt="0"/>
      <dgm:spPr/>
    </dgm:pt>
    <dgm:pt modelId="{C3258078-55CA-493F-B5E1-F97629417AC4}" type="pres">
      <dgm:prSet presAssocID="{9D5B1C72-0CA0-477F-8C82-E4E7A02AB1F9}" presName="parTx" presStyleLbl="revTx" presStyleIdx="0" presStyleCnt="4">
        <dgm:presLayoutVars>
          <dgm:chMax val="0"/>
          <dgm:chPref val="0"/>
        </dgm:presLayoutVars>
      </dgm:prSet>
      <dgm:spPr/>
    </dgm:pt>
    <dgm:pt modelId="{39774110-DBDD-43B3-A24A-AF238D08FC98}" type="pres">
      <dgm:prSet presAssocID="{0AF73E35-B8DF-4C56-88AC-8E72F0444D59}" presName="sibTrans" presStyleCnt="0"/>
      <dgm:spPr/>
    </dgm:pt>
    <dgm:pt modelId="{B36AAB19-8234-40DC-A8CD-468641FF7D84}" type="pres">
      <dgm:prSet presAssocID="{E25C843D-9132-48EA-A328-D37ED9FE4DE0}" presName="compNode" presStyleCnt="0"/>
      <dgm:spPr/>
    </dgm:pt>
    <dgm:pt modelId="{0AA2ECF2-44C8-4C0C-9CD2-6C6EE1B9CDEA}" type="pres">
      <dgm:prSet presAssocID="{E25C843D-9132-48EA-A328-D37ED9FE4DE0}" presName="bgRect" presStyleLbl="bgShp" presStyleIdx="1" presStyleCnt="4"/>
      <dgm:spPr/>
    </dgm:pt>
    <dgm:pt modelId="{EA19F1E6-ECFB-4A0A-B10B-17A51CA30392}" type="pres">
      <dgm:prSet presAssocID="{E25C843D-9132-48EA-A328-D37ED9FE4D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AB027414-6558-4936-B350-BEC46539A6AC}" type="pres">
      <dgm:prSet presAssocID="{E25C843D-9132-48EA-A328-D37ED9FE4DE0}" presName="spaceRect" presStyleCnt="0"/>
      <dgm:spPr/>
    </dgm:pt>
    <dgm:pt modelId="{EB74D2D7-77A4-43A0-AB1C-0530936CCB46}" type="pres">
      <dgm:prSet presAssocID="{E25C843D-9132-48EA-A328-D37ED9FE4DE0}" presName="parTx" presStyleLbl="revTx" presStyleIdx="1" presStyleCnt="4">
        <dgm:presLayoutVars>
          <dgm:chMax val="0"/>
          <dgm:chPref val="0"/>
        </dgm:presLayoutVars>
      </dgm:prSet>
      <dgm:spPr/>
    </dgm:pt>
    <dgm:pt modelId="{F322212A-DD20-4531-A53C-AED1863DB9AE}" type="pres">
      <dgm:prSet presAssocID="{F0BE1488-F378-4C6C-B1A3-A5B75A9C5C59}" presName="sibTrans" presStyleCnt="0"/>
      <dgm:spPr/>
    </dgm:pt>
    <dgm:pt modelId="{7C02E31C-9330-4555-B7F9-2291FA412C6C}" type="pres">
      <dgm:prSet presAssocID="{3F004417-F14D-4E06-9604-AD9EED1D4357}" presName="compNode" presStyleCnt="0"/>
      <dgm:spPr/>
    </dgm:pt>
    <dgm:pt modelId="{FB0BBFF2-226A-442F-89B6-7769913B5137}" type="pres">
      <dgm:prSet presAssocID="{3F004417-F14D-4E06-9604-AD9EED1D4357}" presName="bgRect" presStyleLbl="bgShp" presStyleIdx="2" presStyleCnt="4"/>
      <dgm:spPr/>
    </dgm:pt>
    <dgm:pt modelId="{7ECC0D45-0B4B-4659-AEFA-E44094AC1C43}" type="pres">
      <dgm:prSet presAssocID="{3F004417-F14D-4E06-9604-AD9EED1D43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CC11177-6CD1-4208-9FA2-E926FF770789}" type="pres">
      <dgm:prSet presAssocID="{3F004417-F14D-4E06-9604-AD9EED1D4357}" presName="spaceRect" presStyleCnt="0"/>
      <dgm:spPr/>
    </dgm:pt>
    <dgm:pt modelId="{FC698DC1-C47D-48FE-98B6-7399CFA1E0CB}" type="pres">
      <dgm:prSet presAssocID="{3F004417-F14D-4E06-9604-AD9EED1D4357}" presName="parTx" presStyleLbl="revTx" presStyleIdx="2" presStyleCnt="4">
        <dgm:presLayoutVars>
          <dgm:chMax val="0"/>
          <dgm:chPref val="0"/>
        </dgm:presLayoutVars>
      </dgm:prSet>
      <dgm:spPr/>
    </dgm:pt>
    <dgm:pt modelId="{97EA5379-6554-466E-8119-7BED56687A42}" type="pres">
      <dgm:prSet presAssocID="{04B90C25-035A-45B7-8F6F-DA3293BBC567}" presName="sibTrans" presStyleCnt="0"/>
      <dgm:spPr/>
    </dgm:pt>
    <dgm:pt modelId="{CA84B967-CE00-418F-BB36-82B0DEB14075}" type="pres">
      <dgm:prSet presAssocID="{B61B5FD1-97BC-484F-8B4B-2A617C17FC6C}" presName="compNode" presStyleCnt="0"/>
      <dgm:spPr/>
    </dgm:pt>
    <dgm:pt modelId="{2603454A-61FF-45DE-8769-B48F60490E68}" type="pres">
      <dgm:prSet presAssocID="{B61B5FD1-97BC-484F-8B4B-2A617C17FC6C}" presName="bgRect" presStyleLbl="bgShp" presStyleIdx="3" presStyleCnt="4"/>
      <dgm:spPr/>
    </dgm:pt>
    <dgm:pt modelId="{1559E5C7-8F12-4EEA-9F0C-8A9ACDC07724}" type="pres">
      <dgm:prSet presAssocID="{B61B5FD1-97BC-484F-8B4B-2A617C17FC6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00F9A090-3B87-4C0A-9053-539420F0DD3C}" type="pres">
      <dgm:prSet presAssocID="{B61B5FD1-97BC-484F-8B4B-2A617C17FC6C}" presName="spaceRect" presStyleCnt="0"/>
      <dgm:spPr/>
    </dgm:pt>
    <dgm:pt modelId="{1EB6EBA0-DD6C-46D9-830A-E4CA700505E9}" type="pres">
      <dgm:prSet presAssocID="{B61B5FD1-97BC-484F-8B4B-2A617C17FC6C}" presName="parTx" presStyleLbl="revTx" presStyleIdx="3" presStyleCnt="4">
        <dgm:presLayoutVars>
          <dgm:chMax val="0"/>
          <dgm:chPref val="0"/>
        </dgm:presLayoutVars>
      </dgm:prSet>
      <dgm:spPr/>
    </dgm:pt>
  </dgm:ptLst>
  <dgm:cxnLst>
    <dgm:cxn modelId="{FE58E10F-86DF-4424-99E4-E70AF6BBE7AA}" type="presOf" srcId="{E25C843D-9132-48EA-A328-D37ED9FE4DE0}" destId="{EB74D2D7-77A4-43A0-AB1C-0530936CCB46}" srcOrd="0" destOrd="0" presId="urn:microsoft.com/office/officeart/2018/2/layout/IconVerticalSolidList"/>
    <dgm:cxn modelId="{3585EE2E-B55A-41BC-A558-CBC8A9BAE5BF}" srcId="{60117B6A-EE2D-4332-AA7C-CE6B50E39636}" destId="{E25C843D-9132-48EA-A328-D37ED9FE4DE0}" srcOrd="1" destOrd="0" parTransId="{66478EDA-DD0B-4EA7-9CFC-CFF4D20328B5}" sibTransId="{F0BE1488-F378-4C6C-B1A3-A5B75A9C5C59}"/>
    <dgm:cxn modelId="{8ACFB037-F312-46CC-A9A6-3E47C2C0E2FF}" type="presOf" srcId="{3F004417-F14D-4E06-9604-AD9EED1D4357}" destId="{FC698DC1-C47D-48FE-98B6-7399CFA1E0CB}" srcOrd="0" destOrd="0" presId="urn:microsoft.com/office/officeart/2018/2/layout/IconVerticalSolidList"/>
    <dgm:cxn modelId="{A413BD7D-7371-4612-897D-1FEDE43CA350}" srcId="{60117B6A-EE2D-4332-AA7C-CE6B50E39636}" destId="{9D5B1C72-0CA0-477F-8C82-E4E7A02AB1F9}" srcOrd="0" destOrd="0" parTransId="{C6D43F26-AEC8-4E24-9AAC-797C821B2753}" sibTransId="{0AF73E35-B8DF-4C56-88AC-8E72F0444D59}"/>
    <dgm:cxn modelId="{CAD06397-3A45-42CB-81B8-1507F71FAA3E}" srcId="{60117B6A-EE2D-4332-AA7C-CE6B50E39636}" destId="{3F004417-F14D-4E06-9604-AD9EED1D4357}" srcOrd="2" destOrd="0" parTransId="{D53F02C3-86D5-4CB9-98C5-BA86FA77D52F}" sibTransId="{04B90C25-035A-45B7-8F6F-DA3293BBC567}"/>
    <dgm:cxn modelId="{A7A7379A-9B3B-46CA-9DA8-D238742C977D}" type="presOf" srcId="{9D5B1C72-0CA0-477F-8C82-E4E7A02AB1F9}" destId="{C3258078-55CA-493F-B5E1-F97629417AC4}" srcOrd="0" destOrd="0" presId="urn:microsoft.com/office/officeart/2018/2/layout/IconVerticalSolidList"/>
    <dgm:cxn modelId="{31FD90B8-958B-4856-A6E9-87663BBEEC51}" srcId="{60117B6A-EE2D-4332-AA7C-CE6B50E39636}" destId="{B61B5FD1-97BC-484F-8B4B-2A617C17FC6C}" srcOrd="3" destOrd="0" parTransId="{9A0B7077-1104-46F7-B76C-0CA4A51D563E}" sibTransId="{FDDBEF39-FB8C-47CA-9977-8D3DAC0574CC}"/>
    <dgm:cxn modelId="{22F44BDF-A768-480D-AB80-1E5A7AE85853}" type="presOf" srcId="{60117B6A-EE2D-4332-AA7C-CE6B50E39636}" destId="{B82FE437-BED6-4170-9417-FD03E44E9990}" srcOrd="0" destOrd="0" presId="urn:microsoft.com/office/officeart/2018/2/layout/IconVerticalSolidList"/>
    <dgm:cxn modelId="{CCFD15F0-AED6-4E2B-A2A1-D3869F66279B}" type="presOf" srcId="{B61B5FD1-97BC-484F-8B4B-2A617C17FC6C}" destId="{1EB6EBA0-DD6C-46D9-830A-E4CA700505E9}" srcOrd="0" destOrd="0" presId="urn:microsoft.com/office/officeart/2018/2/layout/IconVerticalSolidList"/>
    <dgm:cxn modelId="{90D81893-CEC1-4E18-B0FB-1D8A132C3F7B}" type="presParOf" srcId="{B82FE437-BED6-4170-9417-FD03E44E9990}" destId="{EBF7B74C-6B07-4226-B043-6A31C05C60E4}" srcOrd="0" destOrd="0" presId="urn:microsoft.com/office/officeart/2018/2/layout/IconVerticalSolidList"/>
    <dgm:cxn modelId="{4777C578-D228-444C-88CD-FCDC7E7ED360}" type="presParOf" srcId="{EBF7B74C-6B07-4226-B043-6A31C05C60E4}" destId="{72BADF93-A27F-4804-A83B-C4ADDF4F5BEC}" srcOrd="0" destOrd="0" presId="urn:microsoft.com/office/officeart/2018/2/layout/IconVerticalSolidList"/>
    <dgm:cxn modelId="{0471B9B4-6ED7-4C29-B7DC-0477C2E692E1}" type="presParOf" srcId="{EBF7B74C-6B07-4226-B043-6A31C05C60E4}" destId="{BDFE10F4-6E15-4502-ADE2-23BA1CD690FA}" srcOrd="1" destOrd="0" presId="urn:microsoft.com/office/officeart/2018/2/layout/IconVerticalSolidList"/>
    <dgm:cxn modelId="{2800E4EA-6D81-44A9-ACEA-0A37B1341CE0}" type="presParOf" srcId="{EBF7B74C-6B07-4226-B043-6A31C05C60E4}" destId="{EFFDBBE3-A2CA-466C-A78F-D8018F658111}" srcOrd="2" destOrd="0" presId="urn:microsoft.com/office/officeart/2018/2/layout/IconVerticalSolidList"/>
    <dgm:cxn modelId="{BA3FA1F7-273A-48F2-A539-55A385F7ACB4}" type="presParOf" srcId="{EBF7B74C-6B07-4226-B043-6A31C05C60E4}" destId="{C3258078-55CA-493F-B5E1-F97629417AC4}" srcOrd="3" destOrd="0" presId="urn:microsoft.com/office/officeart/2018/2/layout/IconVerticalSolidList"/>
    <dgm:cxn modelId="{76C4C34B-41F4-4B33-B9D3-D9DE2F0E1963}" type="presParOf" srcId="{B82FE437-BED6-4170-9417-FD03E44E9990}" destId="{39774110-DBDD-43B3-A24A-AF238D08FC98}" srcOrd="1" destOrd="0" presId="urn:microsoft.com/office/officeart/2018/2/layout/IconVerticalSolidList"/>
    <dgm:cxn modelId="{50E06E87-C02D-4058-9611-C86CE07617FD}" type="presParOf" srcId="{B82FE437-BED6-4170-9417-FD03E44E9990}" destId="{B36AAB19-8234-40DC-A8CD-468641FF7D84}" srcOrd="2" destOrd="0" presId="urn:microsoft.com/office/officeart/2018/2/layout/IconVerticalSolidList"/>
    <dgm:cxn modelId="{C51450A7-FFE2-4803-8AC4-A4E9A22D36FA}" type="presParOf" srcId="{B36AAB19-8234-40DC-A8CD-468641FF7D84}" destId="{0AA2ECF2-44C8-4C0C-9CD2-6C6EE1B9CDEA}" srcOrd="0" destOrd="0" presId="urn:microsoft.com/office/officeart/2018/2/layout/IconVerticalSolidList"/>
    <dgm:cxn modelId="{1C16E1BE-3A7F-4DC4-8296-E5BBFAB3B1AD}" type="presParOf" srcId="{B36AAB19-8234-40DC-A8CD-468641FF7D84}" destId="{EA19F1E6-ECFB-4A0A-B10B-17A51CA30392}" srcOrd="1" destOrd="0" presId="urn:microsoft.com/office/officeart/2018/2/layout/IconVerticalSolidList"/>
    <dgm:cxn modelId="{16A49927-D743-4088-B01C-51201D29C511}" type="presParOf" srcId="{B36AAB19-8234-40DC-A8CD-468641FF7D84}" destId="{AB027414-6558-4936-B350-BEC46539A6AC}" srcOrd="2" destOrd="0" presId="urn:microsoft.com/office/officeart/2018/2/layout/IconVerticalSolidList"/>
    <dgm:cxn modelId="{8AE420D0-38E2-421A-9A2E-B02A88449F74}" type="presParOf" srcId="{B36AAB19-8234-40DC-A8CD-468641FF7D84}" destId="{EB74D2D7-77A4-43A0-AB1C-0530936CCB46}" srcOrd="3" destOrd="0" presId="urn:microsoft.com/office/officeart/2018/2/layout/IconVerticalSolidList"/>
    <dgm:cxn modelId="{760DD4B4-FFF7-41A3-A379-5C533EE33D6D}" type="presParOf" srcId="{B82FE437-BED6-4170-9417-FD03E44E9990}" destId="{F322212A-DD20-4531-A53C-AED1863DB9AE}" srcOrd="3" destOrd="0" presId="urn:microsoft.com/office/officeart/2018/2/layout/IconVerticalSolidList"/>
    <dgm:cxn modelId="{DA1109DE-CE63-4312-A103-271BD96D0F12}" type="presParOf" srcId="{B82FE437-BED6-4170-9417-FD03E44E9990}" destId="{7C02E31C-9330-4555-B7F9-2291FA412C6C}" srcOrd="4" destOrd="0" presId="urn:microsoft.com/office/officeart/2018/2/layout/IconVerticalSolidList"/>
    <dgm:cxn modelId="{73E94B67-9BFD-4556-9545-11A81AA662D5}" type="presParOf" srcId="{7C02E31C-9330-4555-B7F9-2291FA412C6C}" destId="{FB0BBFF2-226A-442F-89B6-7769913B5137}" srcOrd="0" destOrd="0" presId="urn:microsoft.com/office/officeart/2018/2/layout/IconVerticalSolidList"/>
    <dgm:cxn modelId="{5ABF422E-067A-4265-B239-B4C5153904C9}" type="presParOf" srcId="{7C02E31C-9330-4555-B7F9-2291FA412C6C}" destId="{7ECC0D45-0B4B-4659-AEFA-E44094AC1C43}" srcOrd="1" destOrd="0" presId="urn:microsoft.com/office/officeart/2018/2/layout/IconVerticalSolidList"/>
    <dgm:cxn modelId="{84B63497-D6F2-4DAA-AD36-C3CE8381762D}" type="presParOf" srcId="{7C02E31C-9330-4555-B7F9-2291FA412C6C}" destId="{ECC11177-6CD1-4208-9FA2-E926FF770789}" srcOrd="2" destOrd="0" presId="urn:microsoft.com/office/officeart/2018/2/layout/IconVerticalSolidList"/>
    <dgm:cxn modelId="{C5115AFC-AABB-4CDF-8ADD-F346A8ECDA14}" type="presParOf" srcId="{7C02E31C-9330-4555-B7F9-2291FA412C6C}" destId="{FC698DC1-C47D-48FE-98B6-7399CFA1E0CB}" srcOrd="3" destOrd="0" presId="urn:microsoft.com/office/officeart/2018/2/layout/IconVerticalSolidList"/>
    <dgm:cxn modelId="{BFECA68A-5BA9-44D1-B1F3-DD22D1965AC4}" type="presParOf" srcId="{B82FE437-BED6-4170-9417-FD03E44E9990}" destId="{97EA5379-6554-466E-8119-7BED56687A42}" srcOrd="5" destOrd="0" presId="urn:microsoft.com/office/officeart/2018/2/layout/IconVerticalSolidList"/>
    <dgm:cxn modelId="{3D3D86EF-4E67-4ED1-A50A-4B658DFE7CD1}" type="presParOf" srcId="{B82FE437-BED6-4170-9417-FD03E44E9990}" destId="{CA84B967-CE00-418F-BB36-82B0DEB14075}" srcOrd="6" destOrd="0" presId="urn:microsoft.com/office/officeart/2018/2/layout/IconVerticalSolidList"/>
    <dgm:cxn modelId="{9BE3CD08-EFCB-4481-B15F-E832913D078B}" type="presParOf" srcId="{CA84B967-CE00-418F-BB36-82B0DEB14075}" destId="{2603454A-61FF-45DE-8769-B48F60490E68}" srcOrd="0" destOrd="0" presId="urn:microsoft.com/office/officeart/2018/2/layout/IconVerticalSolidList"/>
    <dgm:cxn modelId="{87A2D4E0-CC9F-4947-8EFD-0437D94803C2}" type="presParOf" srcId="{CA84B967-CE00-418F-BB36-82B0DEB14075}" destId="{1559E5C7-8F12-4EEA-9F0C-8A9ACDC07724}" srcOrd="1" destOrd="0" presId="urn:microsoft.com/office/officeart/2018/2/layout/IconVerticalSolidList"/>
    <dgm:cxn modelId="{EF507026-D1A5-434E-9B27-73C0F67319D7}" type="presParOf" srcId="{CA84B967-CE00-418F-BB36-82B0DEB14075}" destId="{00F9A090-3B87-4C0A-9053-539420F0DD3C}" srcOrd="2" destOrd="0" presId="urn:microsoft.com/office/officeart/2018/2/layout/IconVerticalSolidList"/>
    <dgm:cxn modelId="{01498D24-CC25-48E5-BAE5-679166734E90}" type="presParOf" srcId="{CA84B967-CE00-418F-BB36-82B0DEB14075}" destId="{1EB6EBA0-DD6C-46D9-830A-E4CA700505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10C527-8587-4974-A5CA-9A1C7FD7F16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0019D2C-B2AC-42CB-A5C7-8AF58BDA1180}">
      <dgm:prSet/>
      <dgm:spPr/>
      <dgm:t>
        <a:bodyPr/>
        <a:lstStyle/>
        <a:p>
          <a:r>
            <a:rPr lang="en-US" baseline="0" dirty="0"/>
            <a:t>The ESSA state plan was amended to show how K-12 programs provide Career Readiness, CTE program interest, CTE program study participation, and work-based learning opportunities</a:t>
          </a:r>
          <a:endParaRPr lang="en-US" dirty="0"/>
        </a:p>
      </dgm:t>
    </dgm:pt>
    <dgm:pt modelId="{4B5F08D1-3167-40E5-AE39-83B12B4E7893}" type="parTrans" cxnId="{B8566CF6-7A70-4B8C-A2B8-9B4738547248}">
      <dgm:prSet/>
      <dgm:spPr/>
      <dgm:t>
        <a:bodyPr/>
        <a:lstStyle/>
        <a:p>
          <a:endParaRPr lang="en-US"/>
        </a:p>
      </dgm:t>
    </dgm:pt>
    <dgm:pt modelId="{C40207EA-54F5-4CA5-995F-A93FFAC3F89F}" type="sibTrans" cxnId="{B8566CF6-7A70-4B8C-A2B8-9B4738547248}">
      <dgm:prSet/>
      <dgm:spPr/>
      <dgm:t>
        <a:bodyPr/>
        <a:lstStyle/>
        <a:p>
          <a:endParaRPr lang="en-US"/>
        </a:p>
      </dgm:t>
    </dgm:pt>
    <dgm:pt modelId="{885CFA23-8436-4E6A-A0C3-FEFF18CCB3E9}">
      <dgm:prSet/>
      <dgm:spPr/>
      <dgm:t>
        <a:bodyPr/>
        <a:lstStyle/>
        <a:p>
          <a:r>
            <a:rPr lang="en-US" baseline="0" dirty="0"/>
            <a:t>Students will earn stackable credentials (secondary and postsecondary) before graduation that will give them multiple entry and exit points between education and workforce </a:t>
          </a:r>
          <a:endParaRPr lang="en-US" dirty="0"/>
        </a:p>
      </dgm:t>
    </dgm:pt>
    <dgm:pt modelId="{38BA1F16-9B67-4E07-B763-F9B2AD5A5687}" type="sibTrans" cxnId="{5489BD4A-0678-414C-8B14-48C2629C6C62}">
      <dgm:prSet/>
      <dgm:spPr/>
      <dgm:t>
        <a:bodyPr/>
        <a:lstStyle/>
        <a:p>
          <a:endParaRPr lang="en-US"/>
        </a:p>
      </dgm:t>
    </dgm:pt>
    <dgm:pt modelId="{92D07300-1F65-4736-8FA4-295DB89752DE}" type="parTrans" cxnId="{5489BD4A-0678-414C-8B14-48C2629C6C62}">
      <dgm:prSet/>
      <dgm:spPr/>
      <dgm:t>
        <a:bodyPr/>
        <a:lstStyle/>
        <a:p>
          <a:endParaRPr lang="en-US"/>
        </a:p>
      </dgm:t>
    </dgm:pt>
    <dgm:pt modelId="{CF19DA37-9CBD-EE4B-93D1-55F984859EF3}" type="pres">
      <dgm:prSet presAssocID="{0C10C527-8587-4974-A5CA-9A1C7FD7F167}" presName="Name0" presStyleCnt="0">
        <dgm:presLayoutVars>
          <dgm:dir/>
          <dgm:animLvl val="lvl"/>
          <dgm:resizeHandles val="exact"/>
        </dgm:presLayoutVars>
      </dgm:prSet>
      <dgm:spPr/>
    </dgm:pt>
    <dgm:pt modelId="{8B820EA8-15BA-A640-AB50-9CB95D0550FD}" type="pres">
      <dgm:prSet presAssocID="{885CFA23-8436-4E6A-A0C3-FEFF18CCB3E9}" presName="boxAndChildren" presStyleCnt="0"/>
      <dgm:spPr/>
    </dgm:pt>
    <dgm:pt modelId="{0FFD0384-B1A8-424C-92F0-15A2F657D326}" type="pres">
      <dgm:prSet presAssocID="{885CFA23-8436-4E6A-A0C3-FEFF18CCB3E9}" presName="parentTextBox" presStyleLbl="node1" presStyleIdx="0" presStyleCnt="2"/>
      <dgm:spPr/>
    </dgm:pt>
    <dgm:pt modelId="{A1C3541D-C197-EF40-9CAA-5FCFFDB39009}" type="pres">
      <dgm:prSet presAssocID="{C40207EA-54F5-4CA5-995F-A93FFAC3F89F}" presName="sp" presStyleCnt="0"/>
      <dgm:spPr/>
    </dgm:pt>
    <dgm:pt modelId="{450DB978-088A-4947-A0BA-A4DDD40DC666}" type="pres">
      <dgm:prSet presAssocID="{40019D2C-B2AC-42CB-A5C7-8AF58BDA1180}" presName="arrowAndChildren" presStyleCnt="0"/>
      <dgm:spPr/>
    </dgm:pt>
    <dgm:pt modelId="{DE631C8B-8ED0-1F4C-8D6D-198AE5BD148A}" type="pres">
      <dgm:prSet presAssocID="{40019D2C-B2AC-42CB-A5C7-8AF58BDA1180}" presName="parentTextArrow" presStyleLbl="node1" presStyleIdx="1" presStyleCnt="2"/>
      <dgm:spPr/>
    </dgm:pt>
  </dgm:ptLst>
  <dgm:cxnLst>
    <dgm:cxn modelId="{5489BD4A-0678-414C-8B14-48C2629C6C62}" srcId="{0C10C527-8587-4974-A5CA-9A1C7FD7F167}" destId="{885CFA23-8436-4E6A-A0C3-FEFF18CCB3E9}" srcOrd="1" destOrd="0" parTransId="{92D07300-1F65-4736-8FA4-295DB89752DE}" sibTransId="{38BA1F16-9B67-4E07-B763-F9B2AD5A5687}"/>
    <dgm:cxn modelId="{7BE386AB-786F-5A4E-82E0-E9224CB3BB4C}" type="presOf" srcId="{0C10C527-8587-4974-A5CA-9A1C7FD7F167}" destId="{CF19DA37-9CBD-EE4B-93D1-55F984859EF3}" srcOrd="0" destOrd="0" presId="urn:microsoft.com/office/officeart/2005/8/layout/process4"/>
    <dgm:cxn modelId="{984A44CC-9FD4-E24E-937A-2223C4392ED1}" type="presOf" srcId="{885CFA23-8436-4E6A-A0C3-FEFF18CCB3E9}" destId="{0FFD0384-B1A8-424C-92F0-15A2F657D326}" srcOrd="0" destOrd="0" presId="urn:microsoft.com/office/officeart/2005/8/layout/process4"/>
    <dgm:cxn modelId="{FBADBADF-334E-8B41-A253-C077526AD02B}" type="presOf" srcId="{40019D2C-B2AC-42CB-A5C7-8AF58BDA1180}" destId="{DE631C8B-8ED0-1F4C-8D6D-198AE5BD148A}" srcOrd="0" destOrd="0" presId="urn:microsoft.com/office/officeart/2005/8/layout/process4"/>
    <dgm:cxn modelId="{B8566CF6-7A70-4B8C-A2B8-9B4738547248}" srcId="{0C10C527-8587-4974-A5CA-9A1C7FD7F167}" destId="{40019D2C-B2AC-42CB-A5C7-8AF58BDA1180}" srcOrd="0" destOrd="0" parTransId="{4B5F08D1-3167-40E5-AE39-83B12B4E7893}" sibTransId="{C40207EA-54F5-4CA5-995F-A93FFAC3F89F}"/>
    <dgm:cxn modelId="{9451606B-A997-6946-B990-BDBB89D4096F}" type="presParOf" srcId="{CF19DA37-9CBD-EE4B-93D1-55F984859EF3}" destId="{8B820EA8-15BA-A640-AB50-9CB95D0550FD}" srcOrd="0" destOrd="0" presId="urn:microsoft.com/office/officeart/2005/8/layout/process4"/>
    <dgm:cxn modelId="{14912A93-DA4B-E84F-A242-DC5DFA15FE93}" type="presParOf" srcId="{8B820EA8-15BA-A640-AB50-9CB95D0550FD}" destId="{0FFD0384-B1A8-424C-92F0-15A2F657D326}" srcOrd="0" destOrd="0" presId="urn:microsoft.com/office/officeart/2005/8/layout/process4"/>
    <dgm:cxn modelId="{73A56F4F-ED7D-0A4D-BB0C-B48E0E8A8A9C}" type="presParOf" srcId="{CF19DA37-9CBD-EE4B-93D1-55F984859EF3}" destId="{A1C3541D-C197-EF40-9CAA-5FCFFDB39009}" srcOrd="1" destOrd="0" presId="urn:microsoft.com/office/officeart/2005/8/layout/process4"/>
    <dgm:cxn modelId="{5DEEB2F7-C8B4-9942-ABB2-BEE0116114F8}" type="presParOf" srcId="{CF19DA37-9CBD-EE4B-93D1-55F984859EF3}" destId="{450DB978-088A-4947-A0BA-A4DDD40DC666}" srcOrd="2" destOrd="0" presId="urn:microsoft.com/office/officeart/2005/8/layout/process4"/>
    <dgm:cxn modelId="{9D17E767-7886-6A45-9799-F100D3F59932}" type="presParOf" srcId="{450DB978-088A-4947-A0BA-A4DDD40DC666}" destId="{DE631C8B-8ED0-1F4C-8D6D-198AE5BD14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E2EF44-91CB-4285-8F67-635E674D5369}"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C333C82B-3414-4582-AF79-FA23CA5F56D6}">
      <dgm:prSet/>
      <dgm:spPr/>
      <dgm:t>
        <a:bodyPr/>
        <a:lstStyle/>
        <a:p>
          <a:r>
            <a:rPr lang="en-US"/>
            <a:t>Dual enrollment, competency-based education, credential attainment, and work-based learning for at-risk in-school and out-of-school youth</a:t>
          </a:r>
        </a:p>
      </dgm:t>
    </dgm:pt>
    <dgm:pt modelId="{AAB54B44-C789-4011-8EBA-7FF09F9BA561}" type="parTrans" cxnId="{A005021C-166B-4B87-8D7E-10B96B8E574D}">
      <dgm:prSet/>
      <dgm:spPr/>
      <dgm:t>
        <a:bodyPr/>
        <a:lstStyle/>
        <a:p>
          <a:endParaRPr lang="en-US"/>
        </a:p>
      </dgm:t>
    </dgm:pt>
    <dgm:pt modelId="{4E61F0D8-4FB6-4A1F-BD27-05D7962FCC07}" type="sibTrans" cxnId="{A005021C-166B-4B87-8D7E-10B96B8E574D}">
      <dgm:prSet/>
      <dgm:spPr/>
      <dgm:t>
        <a:bodyPr/>
        <a:lstStyle/>
        <a:p>
          <a:endParaRPr lang="en-US"/>
        </a:p>
      </dgm:t>
    </dgm:pt>
    <dgm:pt modelId="{A34D3A57-76A3-48BD-8CFC-F4E07C2104DC}">
      <dgm:prSet/>
      <dgm:spPr/>
      <dgm:t>
        <a:bodyPr/>
        <a:lstStyle/>
        <a:p>
          <a:r>
            <a:rPr lang="en-US"/>
            <a:t>WIOA ITAs for in-school and out-of-school youth apprenticeship participants</a:t>
          </a:r>
        </a:p>
      </dgm:t>
    </dgm:pt>
    <dgm:pt modelId="{5A18D28F-6079-4C40-8B3B-D66D316F9669}" type="parTrans" cxnId="{503B69DE-5475-4773-BCC2-F19E62321B05}">
      <dgm:prSet/>
      <dgm:spPr/>
      <dgm:t>
        <a:bodyPr/>
        <a:lstStyle/>
        <a:p>
          <a:endParaRPr lang="en-US"/>
        </a:p>
      </dgm:t>
    </dgm:pt>
    <dgm:pt modelId="{094D56FD-D1C7-4320-8969-B1A41C52E699}" type="sibTrans" cxnId="{503B69DE-5475-4773-BCC2-F19E62321B05}">
      <dgm:prSet/>
      <dgm:spPr/>
      <dgm:t>
        <a:bodyPr/>
        <a:lstStyle/>
        <a:p>
          <a:endParaRPr lang="en-US"/>
        </a:p>
      </dgm:t>
    </dgm:pt>
    <dgm:pt modelId="{2F689DB4-4489-4F8F-94BD-EE3CE2352478}">
      <dgm:prSet/>
      <dgm:spPr/>
      <dgm:t>
        <a:bodyPr/>
        <a:lstStyle/>
        <a:p>
          <a:r>
            <a:rPr lang="en-US"/>
            <a:t>Reentry programs for the incarcerated and support programs for the formerly incarcerated</a:t>
          </a:r>
        </a:p>
      </dgm:t>
    </dgm:pt>
    <dgm:pt modelId="{829BF4EA-EB58-4E48-8F63-7791D9E700E4}" type="parTrans" cxnId="{7B67FC3E-276E-455E-A579-A72392386876}">
      <dgm:prSet/>
      <dgm:spPr/>
      <dgm:t>
        <a:bodyPr/>
        <a:lstStyle/>
        <a:p>
          <a:endParaRPr lang="en-US"/>
        </a:p>
      </dgm:t>
    </dgm:pt>
    <dgm:pt modelId="{020B9D42-063C-42B5-88B8-9EE8D1015E43}" type="sibTrans" cxnId="{7B67FC3E-276E-455E-A579-A72392386876}">
      <dgm:prSet/>
      <dgm:spPr/>
      <dgm:t>
        <a:bodyPr/>
        <a:lstStyle/>
        <a:p>
          <a:endParaRPr lang="en-US"/>
        </a:p>
      </dgm:t>
    </dgm:pt>
    <dgm:pt modelId="{BCDD9ECD-BF26-4A45-8A5E-5F12E1D96344}">
      <dgm:prSet/>
      <dgm:spPr/>
      <dgm:t>
        <a:bodyPr/>
        <a:lstStyle/>
        <a:p>
          <a:r>
            <a:rPr lang="en-US"/>
            <a:t>Using CTE centers for adult learners at night and promoting co-enrollment in adult basic education and postsecondary CTE to assist those with basic skills deficiencies to enter into career pathways</a:t>
          </a:r>
        </a:p>
      </dgm:t>
    </dgm:pt>
    <dgm:pt modelId="{C43EA075-01E5-4968-AF9E-23CD5A20AB50}" type="parTrans" cxnId="{F3A3C20E-D2BE-4816-BA5E-33B1531415FB}">
      <dgm:prSet/>
      <dgm:spPr/>
      <dgm:t>
        <a:bodyPr/>
        <a:lstStyle/>
        <a:p>
          <a:endParaRPr lang="en-US"/>
        </a:p>
      </dgm:t>
    </dgm:pt>
    <dgm:pt modelId="{A2A69449-AC89-446A-8169-1B0E2D71EC7C}" type="sibTrans" cxnId="{F3A3C20E-D2BE-4816-BA5E-33B1531415FB}">
      <dgm:prSet/>
      <dgm:spPr/>
      <dgm:t>
        <a:bodyPr/>
        <a:lstStyle/>
        <a:p>
          <a:endParaRPr lang="en-US"/>
        </a:p>
      </dgm:t>
    </dgm:pt>
    <dgm:pt modelId="{8E684D6E-11C3-4B12-9F8D-C4EFE8E11051}">
      <dgm:prSet/>
      <dgm:spPr/>
      <dgm:t>
        <a:bodyPr/>
        <a:lstStyle/>
        <a:p>
          <a:r>
            <a:rPr lang="en-US"/>
            <a:t>Integrating SNAP and TANF clients into workforce training (SNAP E&amp;T and 50/50 program; TANF E&amp;T)</a:t>
          </a:r>
        </a:p>
      </dgm:t>
    </dgm:pt>
    <dgm:pt modelId="{C361DA13-2DF6-42AC-BBA2-1035973931A4}" type="parTrans" cxnId="{B8A74DCE-CF93-4F1E-8DE0-CEF1CD90C844}">
      <dgm:prSet/>
      <dgm:spPr/>
      <dgm:t>
        <a:bodyPr/>
        <a:lstStyle/>
        <a:p>
          <a:endParaRPr lang="en-US"/>
        </a:p>
      </dgm:t>
    </dgm:pt>
    <dgm:pt modelId="{AE2F6570-6F6E-4DB5-B54B-3D1128B15C0C}" type="sibTrans" cxnId="{B8A74DCE-CF93-4F1E-8DE0-CEF1CD90C844}">
      <dgm:prSet/>
      <dgm:spPr/>
      <dgm:t>
        <a:bodyPr/>
        <a:lstStyle/>
        <a:p>
          <a:endParaRPr lang="en-US"/>
        </a:p>
      </dgm:t>
    </dgm:pt>
    <dgm:pt modelId="{3DF3BD1F-29D8-4C17-AC7A-8D68A9C6B001}">
      <dgm:prSet/>
      <dgm:spPr/>
      <dgm:t>
        <a:bodyPr/>
        <a:lstStyle/>
        <a:p>
          <a:r>
            <a:rPr lang="en-US"/>
            <a:t>Use Title IV WIOA Pre-ETS funds to support apprenticeships for students with IEPs and 504 plans. </a:t>
          </a:r>
        </a:p>
      </dgm:t>
    </dgm:pt>
    <dgm:pt modelId="{D9293AA0-3CA0-4893-83E3-2C3450459EF1}" type="parTrans" cxnId="{EBEA228B-B670-431B-B836-42718763750D}">
      <dgm:prSet/>
      <dgm:spPr/>
      <dgm:t>
        <a:bodyPr/>
        <a:lstStyle/>
        <a:p>
          <a:endParaRPr lang="en-US"/>
        </a:p>
      </dgm:t>
    </dgm:pt>
    <dgm:pt modelId="{AB660692-6361-4B04-A691-0B618F59AB5D}" type="sibTrans" cxnId="{EBEA228B-B670-431B-B836-42718763750D}">
      <dgm:prSet/>
      <dgm:spPr/>
      <dgm:t>
        <a:bodyPr/>
        <a:lstStyle/>
        <a:p>
          <a:endParaRPr lang="en-US"/>
        </a:p>
      </dgm:t>
    </dgm:pt>
    <dgm:pt modelId="{BB1C8313-D60C-429F-AAE9-2EA05BC2BB6D}">
      <dgm:prSet/>
      <dgm:spPr/>
      <dgm:t>
        <a:bodyPr/>
        <a:lstStyle/>
        <a:p>
          <a:r>
            <a:rPr lang="en-US"/>
            <a:t>Using Trade Adjustment Authority Funds to support the Apprenticeship</a:t>
          </a:r>
        </a:p>
      </dgm:t>
    </dgm:pt>
    <dgm:pt modelId="{BD5D4EBA-3D33-4F9E-8061-ADA2AAA6ABF6}" type="parTrans" cxnId="{60A4BFB9-C25A-4736-B884-AB165B825EAA}">
      <dgm:prSet/>
      <dgm:spPr/>
      <dgm:t>
        <a:bodyPr/>
        <a:lstStyle/>
        <a:p>
          <a:endParaRPr lang="en-US"/>
        </a:p>
      </dgm:t>
    </dgm:pt>
    <dgm:pt modelId="{832132AA-227B-4F50-BEE6-DE0C45950AE8}" type="sibTrans" cxnId="{60A4BFB9-C25A-4736-B884-AB165B825EAA}">
      <dgm:prSet/>
      <dgm:spPr/>
      <dgm:t>
        <a:bodyPr/>
        <a:lstStyle/>
        <a:p>
          <a:endParaRPr lang="en-US"/>
        </a:p>
      </dgm:t>
    </dgm:pt>
    <dgm:pt modelId="{F47347D4-4C1F-4B91-B167-79F665D45DAA}">
      <dgm:prSet/>
      <dgm:spPr/>
      <dgm:t>
        <a:bodyPr/>
        <a:lstStyle/>
        <a:p>
          <a:r>
            <a:rPr lang="en-US"/>
            <a:t>Addressing childcare and transportation needs through ITAs and other funding sources</a:t>
          </a:r>
        </a:p>
      </dgm:t>
    </dgm:pt>
    <dgm:pt modelId="{930731C0-B773-42B3-8115-4D47595A5BCF}" type="parTrans" cxnId="{4E0C37B3-FA49-4762-BAD2-113DBE3BB809}">
      <dgm:prSet/>
      <dgm:spPr/>
      <dgm:t>
        <a:bodyPr/>
        <a:lstStyle/>
        <a:p>
          <a:endParaRPr lang="en-US"/>
        </a:p>
      </dgm:t>
    </dgm:pt>
    <dgm:pt modelId="{4F718A1F-4202-454F-A379-30C26EE4F66B}" type="sibTrans" cxnId="{4E0C37B3-FA49-4762-BAD2-113DBE3BB809}">
      <dgm:prSet/>
      <dgm:spPr/>
      <dgm:t>
        <a:bodyPr/>
        <a:lstStyle/>
        <a:p>
          <a:endParaRPr lang="en-US"/>
        </a:p>
      </dgm:t>
    </dgm:pt>
    <dgm:pt modelId="{50479D24-450E-42B8-916E-1D6A9DCD54F5}">
      <dgm:prSet/>
      <dgm:spPr/>
      <dgm:t>
        <a:bodyPr/>
        <a:lstStyle/>
        <a:p>
          <a:r>
            <a:rPr lang="en-US"/>
            <a:t>FAFSA completion</a:t>
          </a:r>
        </a:p>
      </dgm:t>
    </dgm:pt>
    <dgm:pt modelId="{1292F34C-6F99-4EF8-BCEB-ED7465446741}" type="parTrans" cxnId="{81429ECE-9E44-40E2-BB32-9EB0D16E6587}">
      <dgm:prSet/>
      <dgm:spPr/>
      <dgm:t>
        <a:bodyPr/>
        <a:lstStyle/>
        <a:p>
          <a:endParaRPr lang="en-US"/>
        </a:p>
      </dgm:t>
    </dgm:pt>
    <dgm:pt modelId="{A8D8AD09-3F65-493D-8998-30E2EBCB7F7B}" type="sibTrans" cxnId="{81429ECE-9E44-40E2-BB32-9EB0D16E6587}">
      <dgm:prSet/>
      <dgm:spPr/>
      <dgm:t>
        <a:bodyPr/>
        <a:lstStyle/>
        <a:p>
          <a:endParaRPr lang="en-US"/>
        </a:p>
      </dgm:t>
    </dgm:pt>
    <dgm:pt modelId="{3B49AEBD-C87C-456A-A2DA-D6E38299F17E}">
      <dgm:prSet/>
      <dgm:spPr/>
      <dgm:t>
        <a:bodyPr/>
        <a:lstStyle/>
        <a:p>
          <a:r>
            <a:rPr lang="en-US"/>
            <a:t>Using WOTC and Apprenticeship Alabama Tax Credits to hire apprentices</a:t>
          </a:r>
        </a:p>
      </dgm:t>
    </dgm:pt>
    <dgm:pt modelId="{BB6143BD-2853-4FC7-8F30-58F7B55A0214}" type="parTrans" cxnId="{9989AAB9-537F-4CAB-9B47-66EBBA7AC9AA}">
      <dgm:prSet/>
      <dgm:spPr/>
      <dgm:t>
        <a:bodyPr/>
        <a:lstStyle/>
        <a:p>
          <a:endParaRPr lang="en-US"/>
        </a:p>
      </dgm:t>
    </dgm:pt>
    <dgm:pt modelId="{3BD6C2E4-4BA8-4CB2-ABAD-66FD740BC0D0}" type="sibTrans" cxnId="{9989AAB9-537F-4CAB-9B47-66EBBA7AC9AA}">
      <dgm:prSet/>
      <dgm:spPr/>
      <dgm:t>
        <a:bodyPr/>
        <a:lstStyle/>
        <a:p>
          <a:endParaRPr lang="en-US"/>
        </a:p>
      </dgm:t>
    </dgm:pt>
    <dgm:pt modelId="{30EB25E9-B01E-C043-BE02-208D4BECE917}" type="pres">
      <dgm:prSet presAssocID="{6DE2EF44-91CB-4285-8F67-635E674D5369}" presName="diagram" presStyleCnt="0">
        <dgm:presLayoutVars>
          <dgm:dir/>
          <dgm:resizeHandles val="exact"/>
        </dgm:presLayoutVars>
      </dgm:prSet>
      <dgm:spPr/>
    </dgm:pt>
    <dgm:pt modelId="{517F2F7A-A9B6-3449-A645-1590648DD9E1}" type="pres">
      <dgm:prSet presAssocID="{C333C82B-3414-4582-AF79-FA23CA5F56D6}" presName="node" presStyleLbl="node1" presStyleIdx="0" presStyleCnt="10">
        <dgm:presLayoutVars>
          <dgm:bulletEnabled val="1"/>
        </dgm:presLayoutVars>
      </dgm:prSet>
      <dgm:spPr/>
    </dgm:pt>
    <dgm:pt modelId="{08C777C5-1000-DC43-A487-145D3E9533F7}" type="pres">
      <dgm:prSet presAssocID="{4E61F0D8-4FB6-4A1F-BD27-05D7962FCC07}" presName="sibTrans" presStyleCnt="0"/>
      <dgm:spPr/>
    </dgm:pt>
    <dgm:pt modelId="{6E4E4BE8-7044-594A-860C-089B529F5AD4}" type="pres">
      <dgm:prSet presAssocID="{A34D3A57-76A3-48BD-8CFC-F4E07C2104DC}" presName="node" presStyleLbl="node1" presStyleIdx="1" presStyleCnt="10">
        <dgm:presLayoutVars>
          <dgm:bulletEnabled val="1"/>
        </dgm:presLayoutVars>
      </dgm:prSet>
      <dgm:spPr/>
    </dgm:pt>
    <dgm:pt modelId="{774D9949-FE6B-F14A-8DD8-5B01E5C6A099}" type="pres">
      <dgm:prSet presAssocID="{094D56FD-D1C7-4320-8969-B1A41C52E699}" presName="sibTrans" presStyleCnt="0"/>
      <dgm:spPr/>
    </dgm:pt>
    <dgm:pt modelId="{AC6184EA-AEF2-4B4B-9512-55165574DD52}" type="pres">
      <dgm:prSet presAssocID="{2F689DB4-4489-4F8F-94BD-EE3CE2352478}" presName="node" presStyleLbl="node1" presStyleIdx="2" presStyleCnt="10">
        <dgm:presLayoutVars>
          <dgm:bulletEnabled val="1"/>
        </dgm:presLayoutVars>
      </dgm:prSet>
      <dgm:spPr/>
    </dgm:pt>
    <dgm:pt modelId="{9EE99C53-C2C4-944A-9A13-0408862281A5}" type="pres">
      <dgm:prSet presAssocID="{020B9D42-063C-42B5-88B8-9EE8D1015E43}" presName="sibTrans" presStyleCnt="0"/>
      <dgm:spPr/>
    </dgm:pt>
    <dgm:pt modelId="{54A7D113-8533-724D-A75D-2182E0FC3800}" type="pres">
      <dgm:prSet presAssocID="{BCDD9ECD-BF26-4A45-8A5E-5F12E1D96344}" presName="node" presStyleLbl="node1" presStyleIdx="3" presStyleCnt="10">
        <dgm:presLayoutVars>
          <dgm:bulletEnabled val="1"/>
        </dgm:presLayoutVars>
      </dgm:prSet>
      <dgm:spPr/>
    </dgm:pt>
    <dgm:pt modelId="{7F594787-8EBB-FC43-9169-44643EE87317}" type="pres">
      <dgm:prSet presAssocID="{A2A69449-AC89-446A-8169-1B0E2D71EC7C}" presName="sibTrans" presStyleCnt="0"/>
      <dgm:spPr/>
    </dgm:pt>
    <dgm:pt modelId="{5E732295-AC62-1145-9587-9BD40E11D954}" type="pres">
      <dgm:prSet presAssocID="{8E684D6E-11C3-4B12-9F8D-C4EFE8E11051}" presName="node" presStyleLbl="node1" presStyleIdx="4" presStyleCnt="10">
        <dgm:presLayoutVars>
          <dgm:bulletEnabled val="1"/>
        </dgm:presLayoutVars>
      </dgm:prSet>
      <dgm:spPr/>
    </dgm:pt>
    <dgm:pt modelId="{25E5CF5A-18EE-1D47-AEBB-3DB6CCF4CA5E}" type="pres">
      <dgm:prSet presAssocID="{AE2F6570-6F6E-4DB5-B54B-3D1128B15C0C}" presName="sibTrans" presStyleCnt="0"/>
      <dgm:spPr/>
    </dgm:pt>
    <dgm:pt modelId="{54F0221D-6782-784A-A000-78DE383E59D4}" type="pres">
      <dgm:prSet presAssocID="{3DF3BD1F-29D8-4C17-AC7A-8D68A9C6B001}" presName="node" presStyleLbl="node1" presStyleIdx="5" presStyleCnt="10">
        <dgm:presLayoutVars>
          <dgm:bulletEnabled val="1"/>
        </dgm:presLayoutVars>
      </dgm:prSet>
      <dgm:spPr/>
    </dgm:pt>
    <dgm:pt modelId="{950CDF71-28EB-E24D-9C20-EBCD677BBDF5}" type="pres">
      <dgm:prSet presAssocID="{AB660692-6361-4B04-A691-0B618F59AB5D}" presName="sibTrans" presStyleCnt="0"/>
      <dgm:spPr/>
    </dgm:pt>
    <dgm:pt modelId="{2A4AA708-92C7-6C4D-AA8A-8D69633E21AC}" type="pres">
      <dgm:prSet presAssocID="{BB1C8313-D60C-429F-AAE9-2EA05BC2BB6D}" presName="node" presStyleLbl="node1" presStyleIdx="6" presStyleCnt="10">
        <dgm:presLayoutVars>
          <dgm:bulletEnabled val="1"/>
        </dgm:presLayoutVars>
      </dgm:prSet>
      <dgm:spPr/>
    </dgm:pt>
    <dgm:pt modelId="{901E6F90-48F3-264A-8432-A8219683512E}" type="pres">
      <dgm:prSet presAssocID="{832132AA-227B-4F50-BEE6-DE0C45950AE8}" presName="sibTrans" presStyleCnt="0"/>
      <dgm:spPr/>
    </dgm:pt>
    <dgm:pt modelId="{A86BAAC2-7364-EC4A-B3A4-36AD2BB2EDA6}" type="pres">
      <dgm:prSet presAssocID="{F47347D4-4C1F-4B91-B167-79F665D45DAA}" presName="node" presStyleLbl="node1" presStyleIdx="7" presStyleCnt="10">
        <dgm:presLayoutVars>
          <dgm:bulletEnabled val="1"/>
        </dgm:presLayoutVars>
      </dgm:prSet>
      <dgm:spPr/>
    </dgm:pt>
    <dgm:pt modelId="{D534D48F-988E-9640-AD10-74089B73EC61}" type="pres">
      <dgm:prSet presAssocID="{4F718A1F-4202-454F-A379-30C26EE4F66B}" presName="sibTrans" presStyleCnt="0"/>
      <dgm:spPr/>
    </dgm:pt>
    <dgm:pt modelId="{90CF38CB-8A34-6845-9E23-52DA425AC813}" type="pres">
      <dgm:prSet presAssocID="{50479D24-450E-42B8-916E-1D6A9DCD54F5}" presName="node" presStyleLbl="node1" presStyleIdx="8" presStyleCnt="10">
        <dgm:presLayoutVars>
          <dgm:bulletEnabled val="1"/>
        </dgm:presLayoutVars>
      </dgm:prSet>
      <dgm:spPr/>
    </dgm:pt>
    <dgm:pt modelId="{0588AB29-8073-A947-B9D5-45C7664D5A4E}" type="pres">
      <dgm:prSet presAssocID="{A8D8AD09-3F65-493D-8998-30E2EBCB7F7B}" presName="sibTrans" presStyleCnt="0"/>
      <dgm:spPr/>
    </dgm:pt>
    <dgm:pt modelId="{6A9AF54D-EE7E-774E-8998-120825D1B962}" type="pres">
      <dgm:prSet presAssocID="{3B49AEBD-C87C-456A-A2DA-D6E38299F17E}" presName="node" presStyleLbl="node1" presStyleIdx="9" presStyleCnt="10">
        <dgm:presLayoutVars>
          <dgm:bulletEnabled val="1"/>
        </dgm:presLayoutVars>
      </dgm:prSet>
      <dgm:spPr/>
    </dgm:pt>
  </dgm:ptLst>
  <dgm:cxnLst>
    <dgm:cxn modelId="{F0AF8503-0B04-0240-BCE9-97C4B785C995}" type="presOf" srcId="{C333C82B-3414-4582-AF79-FA23CA5F56D6}" destId="{517F2F7A-A9B6-3449-A645-1590648DD9E1}" srcOrd="0" destOrd="0" presId="urn:microsoft.com/office/officeart/2005/8/layout/default"/>
    <dgm:cxn modelId="{F3A3C20E-D2BE-4816-BA5E-33B1531415FB}" srcId="{6DE2EF44-91CB-4285-8F67-635E674D5369}" destId="{BCDD9ECD-BF26-4A45-8A5E-5F12E1D96344}" srcOrd="3" destOrd="0" parTransId="{C43EA075-01E5-4968-AF9E-23CD5A20AB50}" sibTransId="{A2A69449-AC89-446A-8169-1B0E2D71EC7C}"/>
    <dgm:cxn modelId="{883C3215-25E7-D043-8E72-41A7EAD837FD}" type="presOf" srcId="{3B49AEBD-C87C-456A-A2DA-D6E38299F17E}" destId="{6A9AF54D-EE7E-774E-8998-120825D1B962}" srcOrd="0" destOrd="0" presId="urn:microsoft.com/office/officeart/2005/8/layout/default"/>
    <dgm:cxn modelId="{A005021C-166B-4B87-8D7E-10B96B8E574D}" srcId="{6DE2EF44-91CB-4285-8F67-635E674D5369}" destId="{C333C82B-3414-4582-AF79-FA23CA5F56D6}" srcOrd="0" destOrd="0" parTransId="{AAB54B44-C789-4011-8EBA-7FF09F9BA561}" sibTransId="{4E61F0D8-4FB6-4A1F-BD27-05D7962FCC07}"/>
    <dgm:cxn modelId="{913AD22D-F10E-0E48-85E4-A4D253B591EB}" type="presOf" srcId="{BB1C8313-D60C-429F-AAE9-2EA05BC2BB6D}" destId="{2A4AA708-92C7-6C4D-AA8A-8D69633E21AC}" srcOrd="0" destOrd="0" presId="urn:microsoft.com/office/officeart/2005/8/layout/default"/>
    <dgm:cxn modelId="{EF9A1730-1126-E747-A941-FDE668239854}" type="presOf" srcId="{50479D24-450E-42B8-916E-1D6A9DCD54F5}" destId="{90CF38CB-8A34-6845-9E23-52DA425AC813}" srcOrd="0" destOrd="0" presId="urn:microsoft.com/office/officeart/2005/8/layout/default"/>
    <dgm:cxn modelId="{7B67FC3E-276E-455E-A579-A72392386876}" srcId="{6DE2EF44-91CB-4285-8F67-635E674D5369}" destId="{2F689DB4-4489-4F8F-94BD-EE3CE2352478}" srcOrd="2" destOrd="0" parTransId="{829BF4EA-EB58-4E48-8F63-7791D9E700E4}" sibTransId="{020B9D42-063C-42B5-88B8-9EE8D1015E43}"/>
    <dgm:cxn modelId="{C22A8750-72FC-B043-B335-D718536B169B}" type="presOf" srcId="{6DE2EF44-91CB-4285-8F67-635E674D5369}" destId="{30EB25E9-B01E-C043-BE02-208D4BECE917}" srcOrd="0" destOrd="0" presId="urn:microsoft.com/office/officeart/2005/8/layout/default"/>
    <dgm:cxn modelId="{6B87E35A-5DEA-C34B-A743-D11BAEC06E3C}" type="presOf" srcId="{A34D3A57-76A3-48BD-8CFC-F4E07C2104DC}" destId="{6E4E4BE8-7044-594A-860C-089B529F5AD4}" srcOrd="0" destOrd="0" presId="urn:microsoft.com/office/officeart/2005/8/layout/default"/>
    <dgm:cxn modelId="{1C659088-11EB-F446-843C-3B31650AD867}" type="presOf" srcId="{BCDD9ECD-BF26-4A45-8A5E-5F12E1D96344}" destId="{54A7D113-8533-724D-A75D-2182E0FC3800}" srcOrd="0" destOrd="0" presId="urn:microsoft.com/office/officeart/2005/8/layout/default"/>
    <dgm:cxn modelId="{EBEA228B-B670-431B-B836-42718763750D}" srcId="{6DE2EF44-91CB-4285-8F67-635E674D5369}" destId="{3DF3BD1F-29D8-4C17-AC7A-8D68A9C6B001}" srcOrd="5" destOrd="0" parTransId="{D9293AA0-3CA0-4893-83E3-2C3450459EF1}" sibTransId="{AB660692-6361-4B04-A691-0B618F59AB5D}"/>
    <dgm:cxn modelId="{27D0C3A3-7756-2041-9ADC-6B1AEC78493E}" type="presOf" srcId="{8E684D6E-11C3-4B12-9F8D-C4EFE8E11051}" destId="{5E732295-AC62-1145-9587-9BD40E11D954}" srcOrd="0" destOrd="0" presId="urn:microsoft.com/office/officeart/2005/8/layout/default"/>
    <dgm:cxn modelId="{9C5CFDA8-5464-BF48-B8B0-3B8523ECF9AE}" type="presOf" srcId="{F47347D4-4C1F-4B91-B167-79F665D45DAA}" destId="{A86BAAC2-7364-EC4A-B3A4-36AD2BB2EDA6}" srcOrd="0" destOrd="0" presId="urn:microsoft.com/office/officeart/2005/8/layout/default"/>
    <dgm:cxn modelId="{DFDD84B1-8401-ED44-B3C9-C1ED3D31ED1D}" type="presOf" srcId="{2F689DB4-4489-4F8F-94BD-EE3CE2352478}" destId="{AC6184EA-AEF2-4B4B-9512-55165574DD52}" srcOrd="0" destOrd="0" presId="urn:microsoft.com/office/officeart/2005/8/layout/default"/>
    <dgm:cxn modelId="{4E0C37B3-FA49-4762-BAD2-113DBE3BB809}" srcId="{6DE2EF44-91CB-4285-8F67-635E674D5369}" destId="{F47347D4-4C1F-4B91-B167-79F665D45DAA}" srcOrd="7" destOrd="0" parTransId="{930731C0-B773-42B3-8115-4D47595A5BCF}" sibTransId="{4F718A1F-4202-454F-A379-30C26EE4F66B}"/>
    <dgm:cxn modelId="{9989AAB9-537F-4CAB-9B47-66EBBA7AC9AA}" srcId="{6DE2EF44-91CB-4285-8F67-635E674D5369}" destId="{3B49AEBD-C87C-456A-A2DA-D6E38299F17E}" srcOrd="9" destOrd="0" parTransId="{BB6143BD-2853-4FC7-8F30-58F7B55A0214}" sibTransId="{3BD6C2E4-4BA8-4CB2-ABAD-66FD740BC0D0}"/>
    <dgm:cxn modelId="{60A4BFB9-C25A-4736-B884-AB165B825EAA}" srcId="{6DE2EF44-91CB-4285-8F67-635E674D5369}" destId="{BB1C8313-D60C-429F-AAE9-2EA05BC2BB6D}" srcOrd="6" destOrd="0" parTransId="{BD5D4EBA-3D33-4F9E-8061-ADA2AAA6ABF6}" sibTransId="{832132AA-227B-4F50-BEE6-DE0C45950AE8}"/>
    <dgm:cxn modelId="{B8A74DCE-CF93-4F1E-8DE0-CEF1CD90C844}" srcId="{6DE2EF44-91CB-4285-8F67-635E674D5369}" destId="{8E684D6E-11C3-4B12-9F8D-C4EFE8E11051}" srcOrd="4" destOrd="0" parTransId="{C361DA13-2DF6-42AC-BBA2-1035973931A4}" sibTransId="{AE2F6570-6F6E-4DB5-B54B-3D1128B15C0C}"/>
    <dgm:cxn modelId="{81429ECE-9E44-40E2-BB32-9EB0D16E6587}" srcId="{6DE2EF44-91CB-4285-8F67-635E674D5369}" destId="{50479D24-450E-42B8-916E-1D6A9DCD54F5}" srcOrd="8" destOrd="0" parTransId="{1292F34C-6F99-4EF8-BCEB-ED7465446741}" sibTransId="{A8D8AD09-3F65-493D-8998-30E2EBCB7F7B}"/>
    <dgm:cxn modelId="{503B69DE-5475-4773-BCC2-F19E62321B05}" srcId="{6DE2EF44-91CB-4285-8F67-635E674D5369}" destId="{A34D3A57-76A3-48BD-8CFC-F4E07C2104DC}" srcOrd="1" destOrd="0" parTransId="{5A18D28F-6079-4C40-8B3B-D66D316F9669}" sibTransId="{094D56FD-D1C7-4320-8969-B1A41C52E699}"/>
    <dgm:cxn modelId="{F5F3C8EC-3622-C940-A479-577FDAF17912}" type="presOf" srcId="{3DF3BD1F-29D8-4C17-AC7A-8D68A9C6B001}" destId="{54F0221D-6782-784A-A000-78DE383E59D4}" srcOrd="0" destOrd="0" presId="urn:microsoft.com/office/officeart/2005/8/layout/default"/>
    <dgm:cxn modelId="{B5CBB33B-7DBD-CD4C-B411-2B73866DD9C1}" type="presParOf" srcId="{30EB25E9-B01E-C043-BE02-208D4BECE917}" destId="{517F2F7A-A9B6-3449-A645-1590648DD9E1}" srcOrd="0" destOrd="0" presId="urn:microsoft.com/office/officeart/2005/8/layout/default"/>
    <dgm:cxn modelId="{6BB902C3-8A4C-1749-AE3F-E8CA99439EEF}" type="presParOf" srcId="{30EB25E9-B01E-C043-BE02-208D4BECE917}" destId="{08C777C5-1000-DC43-A487-145D3E9533F7}" srcOrd="1" destOrd="0" presId="urn:microsoft.com/office/officeart/2005/8/layout/default"/>
    <dgm:cxn modelId="{4E42CE6E-0DC0-6A41-BFCA-90A0B563219B}" type="presParOf" srcId="{30EB25E9-B01E-C043-BE02-208D4BECE917}" destId="{6E4E4BE8-7044-594A-860C-089B529F5AD4}" srcOrd="2" destOrd="0" presId="urn:microsoft.com/office/officeart/2005/8/layout/default"/>
    <dgm:cxn modelId="{7987E25D-5F30-974F-A32F-C5A93BCBDEA1}" type="presParOf" srcId="{30EB25E9-B01E-C043-BE02-208D4BECE917}" destId="{774D9949-FE6B-F14A-8DD8-5B01E5C6A099}" srcOrd="3" destOrd="0" presId="urn:microsoft.com/office/officeart/2005/8/layout/default"/>
    <dgm:cxn modelId="{BA83496F-FFFF-FC44-8496-3064496F0249}" type="presParOf" srcId="{30EB25E9-B01E-C043-BE02-208D4BECE917}" destId="{AC6184EA-AEF2-4B4B-9512-55165574DD52}" srcOrd="4" destOrd="0" presId="urn:microsoft.com/office/officeart/2005/8/layout/default"/>
    <dgm:cxn modelId="{E21203C2-69AF-8F45-9140-0645AFAF8FC1}" type="presParOf" srcId="{30EB25E9-B01E-C043-BE02-208D4BECE917}" destId="{9EE99C53-C2C4-944A-9A13-0408862281A5}" srcOrd="5" destOrd="0" presId="urn:microsoft.com/office/officeart/2005/8/layout/default"/>
    <dgm:cxn modelId="{25CEF9D4-E1D4-F64A-978E-B92797EE2264}" type="presParOf" srcId="{30EB25E9-B01E-C043-BE02-208D4BECE917}" destId="{54A7D113-8533-724D-A75D-2182E0FC3800}" srcOrd="6" destOrd="0" presId="urn:microsoft.com/office/officeart/2005/8/layout/default"/>
    <dgm:cxn modelId="{6CE4D33A-88C2-5C44-A044-5ED48976DD53}" type="presParOf" srcId="{30EB25E9-B01E-C043-BE02-208D4BECE917}" destId="{7F594787-8EBB-FC43-9169-44643EE87317}" srcOrd="7" destOrd="0" presId="urn:microsoft.com/office/officeart/2005/8/layout/default"/>
    <dgm:cxn modelId="{6B6065A0-F781-4942-BC91-821F0416A096}" type="presParOf" srcId="{30EB25E9-B01E-C043-BE02-208D4BECE917}" destId="{5E732295-AC62-1145-9587-9BD40E11D954}" srcOrd="8" destOrd="0" presId="urn:microsoft.com/office/officeart/2005/8/layout/default"/>
    <dgm:cxn modelId="{A8FC1079-EDBE-344C-B9B1-C77DA9FC6EF9}" type="presParOf" srcId="{30EB25E9-B01E-C043-BE02-208D4BECE917}" destId="{25E5CF5A-18EE-1D47-AEBB-3DB6CCF4CA5E}" srcOrd="9" destOrd="0" presId="urn:microsoft.com/office/officeart/2005/8/layout/default"/>
    <dgm:cxn modelId="{061DB8F8-366A-4946-B919-BDDD3577E35C}" type="presParOf" srcId="{30EB25E9-B01E-C043-BE02-208D4BECE917}" destId="{54F0221D-6782-784A-A000-78DE383E59D4}" srcOrd="10" destOrd="0" presId="urn:microsoft.com/office/officeart/2005/8/layout/default"/>
    <dgm:cxn modelId="{54FD53CF-23FE-5A43-9E94-E6FA9588D93A}" type="presParOf" srcId="{30EB25E9-B01E-C043-BE02-208D4BECE917}" destId="{950CDF71-28EB-E24D-9C20-EBCD677BBDF5}" srcOrd="11" destOrd="0" presId="urn:microsoft.com/office/officeart/2005/8/layout/default"/>
    <dgm:cxn modelId="{FC997B96-DBFA-E146-A399-92115AC86604}" type="presParOf" srcId="{30EB25E9-B01E-C043-BE02-208D4BECE917}" destId="{2A4AA708-92C7-6C4D-AA8A-8D69633E21AC}" srcOrd="12" destOrd="0" presId="urn:microsoft.com/office/officeart/2005/8/layout/default"/>
    <dgm:cxn modelId="{8DB2AF5B-EE31-6148-8196-5F02DA72EF74}" type="presParOf" srcId="{30EB25E9-B01E-C043-BE02-208D4BECE917}" destId="{901E6F90-48F3-264A-8432-A8219683512E}" srcOrd="13" destOrd="0" presId="urn:microsoft.com/office/officeart/2005/8/layout/default"/>
    <dgm:cxn modelId="{EB91C190-06FA-B64B-9A1D-00E991269EBE}" type="presParOf" srcId="{30EB25E9-B01E-C043-BE02-208D4BECE917}" destId="{A86BAAC2-7364-EC4A-B3A4-36AD2BB2EDA6}" srcOrd="14" destOrd="0" presId="urn:microsoft.com/office/officeart/2005/8/layout/default"/>
    <dgm:cxn modelId="{312DEA86-069E-3B4C-A5B6-61633CB19992}" type="presParOf" srcId="{30EB25E9-B01E-C043-BE02-208D4BECE917}" destId="{D534D48F-988E-9640-AD10-74089B73EC61}" srcOrd="15" destOrd="0" presId="urn:microsoft.com/office/officeart/2005/8/layout/default"/>
    <dgm:cxn modelId="{54E7C958-D50F-0143-8C30-528BADA9F0F1}" type="presParOf" srcId="{30EB25E9-B01E-C043-BE02-208D4BECE917}" destId="{90CF38CB-8A34-6845-9E23-52DA425AC813}" srcOrd="16" destOrd="0" presId="urn:microsoft.com/office/officeart/2005/8/layout/default"/>
    <dgm:cxn modelId="{39C3C114-EA3D-AE46-98BC-F90D8AC41A25}" type="presParOf" srcId="{30EB25E9-B01E-C043-BE02-208D4BECE917}" destId="{0588AB29-8073-A947-B9D5-45C7664D5A4E}" srcOrd="17" destOrd="0" presId="urn:microsoft.com/office/officeart/2005/8/layout/default"/>
    <dgm:cxn modelId="{639CE648-7239-B544-82B9-4C41F01F9D41}" type="presParOf" srcId="{30EB25E9-B01E-C043-BE02-208D4BECE917}" destId="{6A9AF54D-EE7E-774E-8998-120825D1B962}"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237FBD-465C-430D-9D63-8508DA28E2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7B7CF9-11D7-4ACA-8E14-539767D9626B}">
      <dgm:prSet/>
      <dgm:spPr/>
      <dgm:t>
        <a:bodyPr/>
        <a:lstStyle/>
        <a:p>
          <a:r>
            <a:rPr lang="en-US" baseline="0" dirty="0"/>
            <a:t>WIOA-</a:t>
          </a:r>
          <a:r>
            <a:rPr lang="en-US" baseline="0"/>
            <a:t>-workforce </a:t>
          </a:r>
          <a:endParaRPr lang="en-US"/>
        </a:p>
      </dgm:t>
    </dgm:pt>
    <dgm:pt modelId="{D295F332-007A-4866-9229-30F1F9A9E111}" type="parTrans" cxnId="{F9F95B8C-82BD-4A94-A54C-65A9818D93F8}">
      <dgm:prSet/>
      <dgm:spPr/>
      <dgm:t>
        <a:bodyPr/>
        <a:lstStyle/>
        <a:p>
          <a:endParaRPr lang="en-US"/>
        </a:p>
      </dgm:t>
    </dgm:pt>
    <dgm:pt modelId="{F147F794-2084-414E-BBC2-C5C5231FF8D4}" type="sibTrans" cxnId="{F9F95B8C-82BD-4A94-A54C-65A9818D93F8}">
      <dgm:prSet/>
      <dgm:spPr/>
      <dgm:t>
        <a:bodyPr/>
        <a:lstStyle/>
        <a:p>
          <a:endParaRPr lang="en-US"/>
        </a:p>
      </dgm:t>
    </dgm:pt>
    <dgm:pt modelId="{2A5FC479-E573-4D17-A208-D05828EDAB49}">
      <dgm:prSet/>
      <dgm:spPr/>
      <dgm:t>
        <a:bodyPr/>
        <a:lstStyle/>
        <a:p>
          <a:r>
            <a:rPr lang="en-US" baseline="0" dirty="0"/>
            <a:t>Perkins V--education</a:t>
          </a:r>
          <a:endParaRPr lang="en-US" dirty="0"/>
        </a:p>
      </dgm:t>
    </dgm:pt>
    <dgm:pt modelId="{E0F319F9-79B5-44AC-8E66-438D00451484}" type="parTrans" cxnId="{6FB99956-7484-477A-9A55-8C6802CC4C79}">
      <dgm:prSet/>
      <dgm:spPr/>
      <dgm:t>
        <a:bodyPr/>
        <a:lstStyle/>
        <a:p>
          <a:endParaRPr lang="en-US"/>
        </a:p>
      </dgm:t>
    </dgm:pt>
    <dgm:pt modelId="{206A4EEE-A120-4558-A80E-239A2EB80F85}" type="sibTrans" cxnId="{6FB99956-7484-477A-9A55-8C6802CC4C79}">
      <dgm:prSet/>
      <dgm:spPr/>
      <dgm:t>
        <a:bodyPr/>
        <a:lstStyle/>
        <a:p>
          <a:endParaRPr lang="en-US"/>
        </a:p>
      </dgm:t>
    </dgm:pt>
    <dgm:pt modelId="{021E6C36-8CFD-472A-83A2-91E0455BCA5A}">
      <dgm:prSet/>
      <dgm:spPr/>
      <dgm:t>
        <a:bodyPr/>
        <a:lstStyle/>
        <a:p>
          <a:r>
            <a:rPr lang="en-US" baseline="0" dirty="0"/>
            <a:t>Basic State Grants for Special Populations</a:t>
          </a:r>
          <a:endParaRPr lang="en-US" dirty="0"/>
        </a:p>
      </dgm:t>
    </dgm:pt>
    <dgm:pt modelId="{F7331AD2-6469-4886-80EF-54BC218564D6}" type="parTrans" cxnId="{449D0761-3230-4564-9867-5D18F00DA05E}">
      <dgm:prSet/>
      <dgm:spPr/>
      <dgm:t>
        <a:bodyPr/>
        <a:lstStyle/>
        <a:p>
          <a:endParaRPr lang="en-US"/>
        </a:p>
      </dgm:t>
    </dgm:pt>
    <dgm:pt modelId="{29F50727-0C20-4B36-A5E6-CCFC1ECF1A9D}" type="sibTrans" cxnId="{449D0761-3230-4564-9867-5D18F00DA05E}">
      <dgm:prSet/>
      <dgm:spPr/>
      <dgm:t>
        <a:bodyPr/>
        <a:lstStyle/>
        <a:p>
          <a:endParaRPr lang="en-US"/>
        </a:p>
      </dgm:t>
    </dgm:pt>
    <dgm:pt modelId="{A61B6EF1-25D5-4257-BA6D-3F7BC8FB3BB6}" type="pres">
      <dgm:prSet presAssocID="{EB237FBD-465C-430D-9D63-8508DA28E275}" presName="root" presStyleCnt="0">
        <dgm:presLayoutVars>
          <dgm:dir/>
          <dgm:resizeHandles val="exact"/>
        </dgm:presLayoutVars>
      </dgm:prSet>
      <dgm:spPr/>
    </dgm:pt>
    <dgm:pt modelId="{293CD2BD-1F5A-4A85-ACF9-5F2B9F595F3B}" type="pres">
      <dgm:prSet presAssocID="{DC7B7CF9-11D7-4ACA-8E14-539767D9626B}" presName="compNode" presStyleCnt="0"/>
      <dgm:spPr/>
    </dgm:pt>
    <dgm:pt modelId="{3611F753-93EC-47AF-9E14-0D0F7BE7E02B}" type="pres">
      <dgm:prSet presAssocID="{DC7B7CF9-11D7-4ACA-8E14-539767D9626B}" presName="bgRect" presStyleLbl="bgShp" presStyleIdx="0" presStyleCnt="3"/>
      <dgm:spPr/>
    </dgm:pt>
    <dgm:pt modelId="{4FA4F6C9-89EF-435B-B06C-ABDF77072F16}" type="pres">
      <dgm:prSet presAssocID="{DC7B7CF9-11D7-4ACA-8E14-539767D962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AA1EDF1C-359B-494D-83F1-B8C4A4E464E8}" type="pres">
      <dgm:prSet presAssocID="{DC7B7CF9-11D7-4ACA-8E14-539767D9626B}" presName="spaceRect" presStyleCnt="0"/>
      <dgm:spPr/>
    </dgm:pt>
    <dgm:pt modelId="{36F690B3-5C72-4A98-840C-8897EF82F110}" type="pres">
      <dgm:prSet presAssocID="{DC7B7CF9-11D7-4ACA-8E14-539767D9626B}" presName="parTx" presStyleLbl="revTx" presStyleIdx="0" presStyleCnt="3">
        <dgm:presLayoutVars>
          <dgm:chMax val="0"/>
          <dgm:chPref val="0"/>
        </dgm:presLayoutVars>
      </dgm:prSet>
      <dgm:spPr/>
    </dgm:pt>
    <dgm:pt modelId="{86207137-9C51-492A-A3B4-937CAD5A6C40}" type="pres">
      <dgm:prSet presAssocID="{F147F794-2084-414E-BBC2-C5C5231FF8D4}" presName="sibTrans" presStyleCnt="0"/>
      <dgm:spPr/>
    </dgm:pt>
    <dgm:pt modelId="{73711929-2669-4BA2-86ED-BB87D32D8764}" type="pres">
      <dgm:prSet presAssocID="{2A5FC479-E573-4D17-A208-D05828EDAB49}" presName="compNode" presStyleCnt="0"/>
      <dgm:spPr/>
    </dgm:pt>
    <dgm:pt modelId="{ECA6855C-87E8-4203-A9C8-F5F24E87E073}" type="pres">
      <dgm:prSet presAssocID="{2A5FC479-E573-4D17-A208-D05828EDAB49}" presName="bgRect" presStyleLbl="bgShp" presStyleIdx="1" presStyleCnt="3"/>
      <dgm:spPr/>
    </dgm:pt>
    <dgm:pt modelId="{DEC57CB2-CD53-4D1D-8621-8651A6B34B53}" type="pres">
      <dgm:prSet presAssocID="{2A5FC479-E573-4D17-A208-D05828EDAB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692AE9C6-FB9E-4DA9-B4DD-1AA6031292C2}" type="pres">
      <dgm:prSet presAssocID="{2A5FC479-E573-4D17-A208-D05828EDAB49}" presName="spaceRect" presStyleCnt="0"/>
      <dgm:spPr/>
    </dgm:pt>
    <dgm:pt modelId="{0D135556-D6BF-40A1-BFD7-CD5486BD1232}" type="pres">
      <dgm:prSet presAssocID="{2A5FC479-E573-4D17-A208-D05828EDAB49}" presName="parTx" presStyleLbl="revTx" presStyleIdx="1" presStyleCnt="3">
        <dgm:presLayoutVars>
          <dgm:chMax val="0"/>
          <dgm:chPref val="0"/>
        </dgm:presLayoutVars>
      </dgm:prSet>
      <dgm:spPr/>
    </dgm:pt>
    <dgm:pt modelId="{18E6C0EE-4761-419E-8C15-CAE61DA9E4F0}" type="pres">
      <dgm:prSet presAssocID="{206A4EEE-A120-4558-A80E-239A2EB80F85}" presName="sibTrans" presStyleCnt="0"/>
      <dgm:spPr/>
    </dgm:pt>
    <dgm:pt modelId="{B80F62A3-9CC1-418C-A3FA-9CF2159FA4D3}" type="pres">
      <dgm:prSet presAssocID="{021E6C36-8CFD-472A-83A2-91E0455BCA5A}" presName="compNode" presStyleCnt="0"/>
      <dgm:spPr/>
    </dgm:pt>
    <dgm:pt modelId="{5C1A3503-5639-46E9-959F-E2CD97713C52}" type="pres">
      <dgm:prSet presAssocID="{021E6C36-8CFD-472A-83A2-91E0455BCA5A}" presName="bgRect" presStyleLbl="bgShp" presStyleIdx="2" presStyleCnt="3"/>
      <dgm:spPr/>
    </dgm:pt>
    <dgm:pt modelId="{074D23C0-9D30-4A90-B41B-CC4BC404D93F}" type="pres">
      <dgm:prSet presAssocID="{021E6C36-8CFD-472A-83A2-91E0455BCA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36D2F03B-1A77-4934-AF3F-1551D184C4AE}" type="pres">
      <dgm:prSet presAssocID="{021E6C36-8CFD-472A-83A2-91E0455BCA5A}" presName="spaceRect" presStyleCnt="0"/>
      <dgm:spPr/>
    </dgm:pt>
    <dgm:pt modelId="{4065701E-E37A-47EC-9591-8DD1B49F8DEB}" type="pres">
      <dgm:prSet presAssocID="{021E6C36-8CFD-472A-83A2-91E0455BCA5A}" presName="parTx" presStyleLbl="revTx" presStyleIdx="2" presStyleCnt="3">
        <dgm:presLayoutVars>
          <dgm:chMax val="0"/>
          <dgm:chPref val="0"/>
        </dgm:presLayoutVars>
      </dgm:prSet>
      <dgm:spPr/>
    </dgm:pt>
  </dgm:ptLst>
  <dgm:cxnLst>
    <dgm:cxn modelId="{69D58435-6B05-440A-8065-B8B68D6F9B7F}" type="presOf" srcId="{021E6C36-8CFD-472A-83A2-91E0455BCA5A}" destId="{4065701E-E37A-47EC-9591-8DD1B49F8DEB}" srcOrd="0" destOrd="0" presId="urn:microsoft.com/office/officeart/2018/2/layout/IconVerticalSolidList"/>
    <dgm:cxn modelId="{6FB99956-7484-477A-9A55-8C6802CC4C79}" srcId="{EB237FBD-465C-430D-9D63-8508DA28E275}" destId="{2A5FC479-E573-4D17-A208-D05828EDAB49}" srcOrd="1" destOrd="0" parTransId="{E0F319F9-79B5-44AC-8E66-438D00451484}" sibTransId="{206A4EEE-A120-4558-A80E-239A2EB80F85}"/>
    <dgm:cxn modelId="{F40E7B5E-57E0-4853-B259-2392C6FBC804}" type="presOf" srcId="{2A5FC479-E573-4D17-A208-D05828EDAB49}" destId="{0D135556-D6BF-40A1-BFD7-CD5486BD1232}" srcOrd="0" destOrd="0" presId="urn:microsoft.com/office/officeart/2018/2/layout/IconVerticalSolidList"/>
    <dgm:cxn modelId="{449D0761-3230-4564-9867-5D18F00DA05E}" srcId="{EB237FBD-465C-430D-9D63-8508DA28E275}" destId="{021E6C36-8CFD-472A-83A2-91E0455BCA5A}" srcOrd="2" destOrd="0" parTransId="{F7331AD2-6469-4886-80EF-54BC218564D6}" sibTransId="{29F50727-0C20-4B36-A5E6-CCFC1ECF1A9D}"/>
    <dgm:cxn modelId="{F9F95B8C-82BD-4A94-A54C-65A9818D93F8}" srcId="{EB237FBD-465C-430D-9D63-8508DA28E275}" destId="{DC7B7CF9-11D7-4ACA-8E14-539767D9626B}" srcOrd="0" destOrd="0" parTransId="{D295F332-007A-4866-9229-30F1F9A9E111}" sibTransId="{F147F794-2084-414E-BBC2-C5C5231FF8D4}"/>
    <dgm:cxn modelId="{03A5C398-C9F3-46AE-877D-C12197186DF2}" type="presOf" srcId="{EB237FBD-465C-430D-9D63-8508DA28E275}" destId="{A61B6EF1-25D5-4257-BA6D-3F7BC8FB3BB6}" srcOrd="0" destOrd="0" presId="urn:microsoft.com/office/officeart/2018/2/layout/IconVerticalSolidList"/>
    <dgm:cxn modelId="{19B07FB3-8B21-4A8E-B979-12E23155D903}" type="presOf" srcId="{DC7B7CF9-11D7-4ACA-8E14-539767D9626B}" destId="{36F690B3-5C72-4A98-840C-8897EF82F110}" srcOrd="0" destOrd="0" presId="urn:microsoft.com/office/officeart/2018/2/layout/IconVerticalSolidList"/>
    <dgm:cxn modelId="{BDFE7241-AED7-4587-A0CE-ABCA29734041}" type="presParOf" srcId="{A61B6EF1-25D5-4257-BA6D-3F7BC8FB3BB6}" destId="{293CD2BD-1F5A-4A85-ACF9-5F2B9F595F3B}" srcOrd="0" destOrd="0" presId="urn:microsoft.com/office/officeart/2018/2/layout/IconVerticalSolidList"/>
    <dgm:cxn modelId="{11DCB7C4-8829-423D-B535-1F4B5BC57B0E}" type="presParOf" srcId="{293CD2BD-1F5A-4A85-ACF9-5F2B9F595F3B}" destId="{3611F753-93EC-47AF-9E14-0D0F7BE7E02B}" srcOrd="0" destOrd="0" presId="urn:microsoft.com/office/officeart/2018/2/layout/IconVerticalSolidList"/>
    <dgm:cxn modelId="{D874B721-2B68-42C6-BC93-0DF1E001384D}" type="presParOf" srcId="{293CD2BD-1F5A-4A85-ACF9-5F2B9F595F3B}" destId="{4FA4F6C9-89EF-435B-B06C-ABDF77072F16}" srcOrd="1" destOrd="0" presId="urn:microsoft.com/office/officeart/2018/2/layout/IconVerticalSolidList"/>
    <dgm:cxn modelId="{9D9118C4-E5E2-4D21-AFF8-522AE94F15CF}" type="presParOf" srcId="{293CD2BD-1F5A-4A85-ACF9-5F2B9F595F3B}" destId="{AA1EDF1C-359B-494D-83F1-B8C4A4E464E8}" srcOrd="2" destOrd="0" presId="urn:microsoft.com/office/officeart/2018/2/layout/IconVerticalSolidList"/>
    <dgm:cxn modelId="{A3BE90EA-9864-40AD-8511-9804A44DE9C6}" type="presParOf" srcId="{293CD2BD-1F5A-4A85-ACF9-5F2B9F595F3B}" destId="{36F690B3-5C72-4A98-840C-8897EF82F110}" srcOrd="3" destOrd="0" presId="urn:microsoft.com/office/officeart/2018/2/layout/IconVerticalSolidList"/>
    <dgm:cxn modelId="{12F3A895-06CB-4222-A51F-C1087B334713}" type="presParOf" srcId="{A61B6EF1-25D5-4257-BA6D-3F7BC8FB3BB6}" destId="{86207137-9C51-492A-A3B4-937CAD5A6C40}" srcOrd="1" destOrd="0" presId="urn:microsoft.com/office/officeart/2018/2/layout/IconVerticalSolidList"/>
    <dgm:cxn modelId="{80B383D3-429B-431E-B054-A00D58A9D92D}" type="presParOf" srcId="{A61B6EF1-25D5-4257-BA6D-3F7BC8FB3BB6}" destId="{73711929-2669-4BA2-86ED-BB87D32D8764}" srcOrd="2" destOrd="0" presId="urn:microsoft.com/office/officeart/2018/2/layout/IconVerticalSolidList"/>
    <dgm:cxn modelId="{FBB6CAB5-3387-4BA5-8AFA-855323623E12}" type="presParOf" srcId="{73711929-2669-4BA2-86ED-BB87D32D8764}" destId="{ECA6855C-87E8-4203-A9C8-F5F24E87E073}" srcOrd="0" destOrd="0" presId="urn:microsoft.com/office/officeart/2018/2/layout/IconVerticalSolidList"/>
    <dgm:cxn modelId="{56856AFE-7A07-41C7-BDC6-F2BEEF7C9734}" type="presParOf" srcId="{73711929-2669-4BA2-86ED-BB87D32D8764}" destId="{DEC57CB2-CD53-4D1D-8621-8651A6B34B53}" srcOrd="1" destOrd="0" presId="urn:microsoft.com/office/officeart/2018/2/layout/IconVerticalSolidList"/>
    <dgm:cxn modelId="{9F546F16-7C53-41CB-9E44-8CCF37D48D92}" type="presParOf" srcId="{73711929-2669-4BA2-86ED-BB87D32D8764}" destId="{692AE9C6-FB9E-4DA9-B4DD-1AA6031292C2}" srcOrd="2" destOrd="0" presId="urn:microsoft.com/office/officeart/2018/2/layout/IconVerticalSolidList"/>
    <dgm:cxn modelId="{F4E0D199-D9A8-4E5C-AA70-6CCAFE1CACBB}" type="presParOf" srcId="{73711929-2669-4BA2-86ED-BB87D32D8764}" destId="{0D135556-D6BF-40A1-BFD7-CD5486BD1232}" srcOrd="3" destOrd="0" presId="urn:microsoft.com/office/officeart/2018/2/layout/IconVerticalSolidList"/>
    <dgm:cxn modelId="{18FA601F-9BD3-4758-988A-6DD67C0CACA8}" type="presParOf" srcId="{A61B6EF1-25D5-4257-BA6D-3F7BC8FB3BB6}" destId="{18E6C0EE-4761-419E-8C15-CAE61DA9E4F0}" srcOrd="3" destOrd="0" presId="urn:microsoft.com/office/officeart/2018/2/layout/IconVerticalSolidList"/>
    <dgm:cxn modelId="{FFEFC270-13D8-467B-83A7-BDD877181D22}" type="presParOf" srcId="{A61B6EF1-25D5-4257-BA6D-3F7BC8FB3BB6}" destId="{B80F62A3-9CC1-418C-A3FA-9CF2159FA4D3}" srcOrd="4" destOrd="0" presId="urn:microsoft.com/office/officeart/2018/2/layout/IconVerticalSolidList"/>
    <dgm:cxn modelId="{3DA1AC97-8EE2-4104-93BC-AB0521C2441B}" type="presParOf" srcId="{B80F62A3-9CC1-418C-A3FA-9CF2159FA4D3}" destId="{5C1A3503-5639-46E9-959F-E2CD97713C52}" srcOrd="0" destOrd="0" presId="urn:microsoft.com/office/officeart/2018/2/layout/IconVerticalSolidList"/>
    <dgm:cxn modelId="{A1B4DEF3-B17F-4DCF-95FA-E2466E6080B6}" type="presParOf" srcId="{B80F62A3-9CC1-418C-A3FA-9CF2159FA4D3}" destId="{074D23C0-9D30-4A90-B41B-CC4BC404D93F}" srcOrd="1" destOrd="0" presId="urn:microsoft.com/office/officeart/2018/2/layout/IconVerticalSolidList"/>
    <dgm:cxn modelId="{3ABAAA3B-DAF7-4F60-9553-B8D21A29945B}" type="presParOf" srcId="{B80F62A3-9CC1-418C-A3FA-9CF2159FA4D3}" destId="{36D2F03B-1A77-4934-AF3F-1551D184C4AE}" srcOrd="2" destOrd="0" presId="urn:microsoft.com/office/officeart/2018/2/layout/IconVerticalSolidList"/>
    <dgm:cxn modelId="{C1AF1931-2F05-4F72-B850-C3355EF0BA82}" type="presParOf" srcId="{B80F62A3-9CC1-418C-A3FA-9CF2159FA4D3}" destId="{4065701E-E37A-47EC-9591-8DD1B49F8DE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5FD3F7-3D71-476F-853E-284E6393BAEA}" type="doc">
      <dgm:prSet loTypeId="urn:microsoft.com/office/officeart/2018/5/layout/IconLeaf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6F42057-0054-4ACB-9F0C-A71FE6ECDAE0}">
      <dgm:prSet/>
      <dgm:spPr/>
      <dgm:t>
        <a:bodyPr/>
        <a:lstStyle/>
        <a:p>
          <a:pPr>
            <a:defRPr cap="all"/>
          </a:pPr>
          <a:r>
            <a:rPr lang="en-US"/>
            <a:t>Collaboration with Departments of Commerce, Labor, and Education</a:t>
          </a:r>
        </a:p>
      </dgm:t>
    </dgm:pt>
    <dgm:pt modelId="{A32A611D-102D-4792-9DF7-AEBC82FF267B}" type="parTrans" cxnId="{03EA47FA-FF9D-45C5-9BA1-7713CDF62BDE}">
      <dgm:prSet/>
      <dgm:spPr/>
      <dgm:t>
        <a:bodyPr/>
        <a:lstStyle/>
        <a:p>
          <a:endParaRPr lang="en-US"/>
        </a:p>
      </dgm:t>
    </dgm:pt>
    <dgm:pt modelId="{9A2A51EB-472C-4232-9B5D-33B1F19FFA0D}" type="sibTrans" cxnId="{03EA47FA-FF9D-45C5-9BA1-7713CDF62BDE}">
      <dgm:prSet/>
      <dgm:spPr/>
      <dgm:t>
        <a:bodyPr/>
        <a:lstStyle/>
        <a:p>
          <a:endParaRPr lang="en-US"/>
        </a:p>
      </dgm:t>
    </dgm:pt>
    <dgm:pt modelId="{0CD4E513-7260-4165-ABF4-33A93740C37E}">
      <dgm:prSet/>
      <dgm:spPr/>
      <dgm:t>
        <a:bodyPr/>
        <a:lstStyle/>
        <a:p>
          <a:pPr>
            <a:defRPr cap="all"/>
          </a:pPr>
          <a:r>
            <a:rPr lang="en-US"/>
            <a:t>Reliance on DATA of state economic needs</a:t>
          </a:r>
        </a:p>
      </dgm:t>
    </dgm:pt>
    <dgm:pt modelId="{AE202E18-54AE-452C-91DD-E6A1E7505BAC}" type="parTrans" cxnId="{9393F7FA-448B-4DDD-A540-17DE97BA6A4B}">
      <dgm:prSet/>
      <dgm:spPr/>
      <dgm:t>
        <a:bodyPr/>
        <a:lstStyle/>
        <a:p>
          <a:endParaRPr lang="en-US"/>
        </a:p>
      </dgm:t>
    </dgm:pt>
    <dgm:pt modelId="{C96C09EF-3FEB-469F-BD68-1EF1374D230B}" type="sibTrans" cxnId="{9393F7FA-448B-4DDD-A540-17DE97BA6A4B}">
      <dgm:prSet/>
      <dgm:spPr/>
      <dgm:t>
        <a:bodyPr/>
        <a:lstStyle/>
        <a:p>
          <a:endParaRPr lang="en-US"/>
        </a:p>
      </dgm:t>
    </dgm:pt>
    <dgm:pt modelId="{79BAF9DC-B25F-4F35-956F-4E1D7F0884AF}">
      <dgm:prSet/>
      <dgm:spPr/>
      <dgm:t>
        <a:bodyPr/>
        <a:lstStyle/>
        <a:p>
          <a:pPr>
            <a:defRPr cap="all"/>
          </a:pPr>
          <a:r>
            <a:rPr lang="en-US"/>
            <a:t>Partnerships with Industry for in-demand jobs</a:t>
          </a:r>
        </a:p>
      </dgm:t>
    </dgm:pt>
    <dgm:pt modelId="{80CA3929-E59B-42B6-B2BA-364E2B8833E4}" type="parTrans" cxnId="{48F50B29-26C2-4C4A-AC26-D258401AE042}">
      <dgm:prSet/>
      <dgm:spPr/>
      <dgm:t>
        <a:bodyPr/>
        <a:lstStyle/>
        <a:p>
          <a:endParaRPr lang="en-US"/>
        </a:p>
      </dgm:t>
    </dgm:pt>
    <dgm:pt modelId="{0891F2FC-E70D-41C2-A8F0-75ABF1FE7976}" type="sibTrans" cxnId="{48F50B29-26C2-4C4A-AC26-D258401AE042}">
      <dgm:prSet/>
      <dgm:spPr/>
      <dgm:t>
        <a:bodyPr/>
        <a:lstStyle/>
        <a:p>
          <a:endParaRPr lang="en-US"/>
        </a:p>
      </dgm:t>
    </dgm:pt>
    <dgm:pt modelId="{36CC069E-4A18-4116-9BAD-53327F4E0928}">
      <dgm:prSet/>
      <dgm:spPr/>
      <dgm:t>
        <a:bodyPr/>
        <a:lstStyle/>
        <a:p>
          <a:pPr>
            <a:defRPr cap="all"/>
          </a:pPr>
          <a:r>
            <a:rPr lang="en-US"/>
            <a:t>Innovation in Career Pathways based on these jobs</a:t>
          </a:r>
        </a:p>
      </dgm:t>
    </dgm:pt>
    <dgm:pt modelId="{35831CD9-254B-4DFF-BE92-AB30DC8D6693}" type="parTrans" cxnId="{1DD289FB-2CF9-479A-9D6D-B6145320EB7A}">
      <dgm:prSet/>
      <dgm:spPr/>
      <dgm:t>
        <a:bodyPr/>
        <a:lstStyle/>
        <a:p>
          <a:endParaRPr lang="en-US"/>
        </a:p>
      </dgm:t>
    </dgm:pt>
    <dgm:pt modelId="{007F2BE3-1FB0-403A-8C66-0D80316B6F42}" type="sibTrans" cxnId="{1DD289FB-2CF9-479A-9D6D-B6145320EB7A}">
      <dgm:prSet/>
      <dgm:spPr/>
      <dgm:t>
        <a:bodyPr/>
        <a:lstStyle/>
        <a:p>
          <a:endParaRPr lang="en-US"/>
        </a:p>
      </dgm:t>
    </dgm:pt>
    <dgm:pt modelId="{4214FC29-5A38-42C1-BB58-14CD834A64F0}">
      <dgm:prSet/>
      <dgm:spPr/>
      <dgm:t>
        <a:bodyPr/>
        <a:lstStyle/>
        <a:p>
          <a:pPr>
            <a:defRPr cap="all"/>
          </a:pPr>
          <a:r>
            <a:rPr lang="en-US"/>
            <a:t>Appropriate funding to various areas </a:t>
          </a:r>
        </a:p>
      </dgm:t>
    </dgm:pt>
    <dgm:pt modelId="{AB8ECAC7-752F-447C-BBFA-B8FF6453ABAF}" type="parTrans" cxnId="{8795930C-AA43-4430-854C-499981B1764E}">
      <dgm:prSet/>
      <dgm:spPr/>
      <dgm:t>
        <a:bodyPr/>
        <a:lstStyle/>
        <a:p>
          <a:endParaRPr lang="en-US"/>
        </a:p>
      </dgm:t>
    </dgm:pt>
    <dgm:pt modelId="{EF848DC9-BAFD-4E53-8108-A876345F3461}" type="sibTrans" cxnId="{8795930C-AA43-4430-854C-499981B1764E}">
      <dgm:prSet/>
      <dgm:spPr/>
      <dgm:t>
        <a:bodyPr/>
        <a:lstStyle/>
        <a:p>
          <a:endParaRPr lang="en-US"/>
        </a:p>
      </dgm:t>
    </dgm:pt>
    <dgm:pt modelId="{BA448851-428F-45DE-81DC-E4649C6E1240}">
      <dgm:prSet/>
      <dgm:spPr/>
      <dgm:t>
        <a:bodyPr/>
        <a:lstStyle/>
        <a:p>
          <a:pPr>
            <a:defRPr cap="all"/>
          </a:pPr>
          <a:r>
            <a:rPr lang="en-US"/>
            <a:t>Engage Stakeholders</a:t>
          </a:r>
        </a:p>
      </dgm:t>
    </dgm:pt>
    <dgm:pt modelId="{B215D63A-483D-4EE3-B285-B9DB15F98C37}" type="parTrans" cxnId="{9CCBFE7A-3519-43C0-ABA1-F52D5726BB10}">
      <dgm:prSet/>
      <dgm:spPr/>
      <dgm:t>
        <a:bodyPr/>
        <a:lstStyle/>
        <a:p>
          <a:endParaRPr lang="en-US"/>
        </a:p>
      </dgm:t>
    </dgm:pt>
    <dgm:pt modelId="{B8379158-5393-4737-A0F5-250FAC3D9225}" type="sibTrans" cxnId="{9CCBFE7A-3519-43C0-ABA1-F52D5726BB10}">
      <dgm:prSet/>
      <dgm:spPr/>
      <dgm:t>
        <a:bodyPr/>
        <a:lstStyle/>
        <a:p>
          <a:endParaRPr lang="en-US"/>
        </a:p>
      </dgm:t>
    </dgm:pt>
    <dgm:pt modelId="{F0C55CD0-00CB-4576-892A-420019E56F8C}" type="pres">
      <dgm:prSet presAssocID="{8D5FD3F7-3D71-476F-853E-284E6393BAEA}" presName="root" presStyleCnt="0">
        <dgm:presLayoutVars>
          <dgm:dir/>
          <dgm:resizeHandles val="exact"/>
        </dgm:presLayoutVars>
      </dgm:prSet>
      <dgm:spPr/>
    </dgm:pt>
    <dgm:pt modelId="{F412AE39-D2B3-419A-943E-BE2DD2072462}" type="pres">
      <dgm:prSet presAssocID="{36F42057-0054-4ACB-9F0C-A71FE6ECDAE0}" presName="compNode" presStyleCnt="0"/>
      <dgm:spPr/>
    </dgm:pt>
    <dgm:pt modelId="{87D33585-E800-4B52-A130-16D2FB6C423D}" type="pres">
      <dgm:prSet presAssocID="{36F42057-0054-4ACB-9F0C-A71FE6ECDAE0}" presName="iconBgRect" presStyleLbl="bgShp" presStyleIdx="0" presStyleCnt="6"/>
      <dgm:spPr>
        <a:prstGeom prst="round2DiagRect">
          <a:avLst>
            <a:gd name="adj1" fmla="val 29727"/>
            <a:gd name="adj2" fmla="val 0"/>
          </a:avLst>
        </a:prstGeom>
      </dgm:spPr>
    </dgm:pt>
    <dgm:pt modelId="{AF0971C0-6E89-4301-933F-ABAB3997EBFA}" type="pres">
      <dgm:prSet presAssocID="{36F42057-0054-4ACB-9F0C-A71FE6ECDAE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4B378CC4-4BE0-46C2-81AC-4131B6318037}" type="pres">
      <dgm:prSet presAssocID="{36F42057-0054-4ACB-9F0C-A71FE6ECDAE0}" presName="spaceRect" presStyleCnt="0"/>
      <dgm:spPr/>
    </dgm:pt>
    <dgm:pt modelId="{46D4FC16-44E2-411B-BDA2-CAC51D1B2643}" type="pres">
      <dgm:prSet presAssocID="{36F42057-0054-4ACB-9F0C-A71FE6ECDAE0}" presName="textRect" presStyleLbl="revTx" presStyleIdx="0" presStyleCnt="6">
        <dgm:presLayoutVars>
          <dgm:chMax val="1"/>
          <dgm:chPref val="1"/>
        </dgm:presLayoutVars>
      </dgm:prSet>
      <dgm:spPr/>
    </dgm:pt>
    <dgm:pt modelId="{B48D9FF5-E09E-45B7-BB1A-7A13E2997895}" type="pres">
      <dgm:prSet presAssocID="{9A2A51EB-472C-4232-9B5D-33B1F19FFA0D}" presName="sibTrans" presStyleCnt="0"/>
      <dgm:spPr/>
    </dgm:pt>
    <dgm:pt modelId="{F19FC410-177D-460E-B6F7-199834BC2CC1}" type="pres">
      <dgm:prSet presAssocID="{0CD4E513-7260-4165-ABF4-33A93740C37E}" presName="compNode" presStyleCnt="0"/>
      <dgm:spPr/>
    </dgm:pt>
    <dgm:pt modelId="{5B619EFA-2197-4CE2-9DCC-2A316D923283}" type="pres">
      <dgm:prSet presAssocID="{0CD4E513-7260-4165-ABF4-33A93740C37E}" presName="iconBgRect" presStyleLbl="bgShp" presStyleIdx="1" presStyleCnt="6"/>
      <dgm:spPr>
        <a:prstGeom prst="round2DiagRect">
          <a:avLst>
            <a:gd name="adj1" fmla="val 29727"/>
            <a:gd name="adj2" fmla="val 0"/>
          </a:avLst>
        </a:prstGeom>
      </dgm:spPr>
    </dgm:pt>
    <dgm:pt modelId="{AFA84219-BA6E-4ACE-926E-17857E8809B1}" type="pres">
      <dgm:prSet presAssocID="{0CD4E513-7260-4165-ABF4-33A93740C37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AE646D1-3D08-4B07-BB2A-0D69282490EF}" type="pres">
      <dgm:prSet presAssocID="{0CD4E513-7260-4165-ABF4-33A93740C37E}" presName="spaceRect" presStyleCnt="0"/>
      <dgm:spPr/>
    </dgm:pt>
    <dgm:pt modelId="{B52E8249-6F47-40F2-A260-E76BF3098B7C}" type="pres">
      <dgm:prSet presAssocID="{0CD4E513-7260-4165-ABF4-33A93740C37E}" presName="textRect" presStyleLbl="revTx" presStyleIdx="1" presStyleCnt="6">
        <dgm:presLayoutVars>
          <dgm:chMax val="1"/>
          <dgm:chPref val="1"/>
        </dgm:presLayoutVars>
      </dgm:prSet>
      <dgm:spPr/>
    </dgm:pt>
    <dgm:pt modelId="{C5DC676B-CD4B-4A59-ADFA-25AEC4B0D9B0}" type="pres">
      <dgm:prSet presAssocID="{C96C09EF-3FEB-469F-BD68-1EF1374D230B}" presName="sibTrans" presStyleCnt="0"/>
      <dgm:spPr/>
    </dgm:pt>
    <dgm:pt modelId="{2C934D6C-064B-4E50-A8EF-F2B58A4736C9}" type="pres">
      <dgm:prSet presAssocID="{79BAF9DC-B25F-4F35-956F-4E1D7F0884AF}" presName="compNode" presStyleCnt="0"/>
      <dgm:spPr/>
    </dgm:pt>
    <dgm:pt modelId="{4E0E2F2B-57EA-42D7-AE00-78D697514E12}" type="pres">
      <dgm:prSet presAssocID="{79BAF9DC-B25F-4F35-956F-4E1D7F0884AF}" presName="iconBgRect" presStyleLbl="bgShp" presStyleIdx="2" presStyleCnt="6"/>
      <dgm:spPr>
        <a:prstGeom prst="round2DiagRect">
          <a:avLst>
            <a:gd name="adj1" fmla="val 29727"/>
            <a:gd name="adj2" fmla="val 0"/>
          </a:avLst>
        </a:prstGeom>
      </dgm:spPr>
    </dgm:pt>
    <dgm:pt modelId="{E0F0506D-DED7-406F-A55F-DD8886AC981D}" type="pres">
      <dgm:prSet presAssocID="{79BAF9DC-B25F-4F35-956F-4E1D7F0884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E2613D20-4C87-4496-9F97-76A839BEAE2C}" type="pres">
      <dgm:prSet presAssocID="{79BAF9DC-B25F-4F35-956F-4E1D7F0884AF}" presName="spaceRect" presStyleCnt="0"/>
      <dgm:spPr/>
    </dgm:pt>
    <dgm:pt modelId="{C2BAB4DC-840A-4A88-B890-A2786C01117F}" type="pres">
      <dgm:prSet presAssocID="{79BAF9DC-B25F-4F35-956F-4E1D7F0884AF}" presName="textRect" presStyleLbl="revTx" presStyleIdx="2" presStyleCnt="6">
        <dgm:presLayoutVars>
          <dgm:chMax val="1"/>
          <dgm:chPref val="1"/>
        </dgm:presLayoutVars>
      </dgm:prSet>
      <dgm:spPr/>
    </dgm:pt>
    <dgm:pt modelId="{66687025-C98A-4536-95F0-9DAE17518571}" type="pres">
      <dgm:prSet presAssocID="{0891F2FC-E70D-41C2-A8F0-75ABF1FE7976}" presName="sibTrans" presStyleCnt="0"/>
      <dgm:spPr/>
    </dgm:pt>
    <dgm:pt modelId="{5125C13C-776B-4C2A-8232-E2239D2D72B2}" type="pres">
      <dgm:prSet presAssocID="{36CC069E-4A18-4116-9BAD-53327F4E0928}" presName="compNode" presStyleCnt="0"/>
      <dgm:spPr/>
    </dgm:pt>
    <dgm:pt modelId="{C6479B58-6C68-46D4-88F2-7EB460019F3D}" type="pres">
      <dgm:prSet presAssocID="{36CC069E-4A18-4116-9BAD-53327F4E0928}" presName="iconBgRect" presStyleLbl="bgShp" presStyleIdx="3" presStyleCnt="6"/>
      <dgm:spPr>
        <a:prstGeom prst="round2DiagRect">
          <a:avLst>
            <a:gd name="adj1" fmla="val 29727"/>
            <a:gd name="adj2" fmla="val 0"/>
          </a:avLst>
        </a:prstGeom>
      </dgm:spPr>
    </dgm:pt>
    <dgm:pt modelId="{C6971FA5-7C98-4274-84B1-96E4A05B3EB1}" type="pres">
      <dgm:prSet presAssocID="{36CC069E-4A18-4116-9BAD-53327F4E092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220A2683-DD85-4174-B9A2-5800B2FFC753}" type="pres">
      <dgm:prSet presAssocID="{36CC069E-4A18-4116-9BAD-53327F4E0928}" presName="spaceRect" presStyleCnt="0"/>
      <dgm:spPr/>
    </dgm:pt>
    <dgm:pt modelId="{A359415B-ED8D-4105-9672-5B7D6324059C}" type="pres">
      <dgm:prSet presAssocID="{36CC069E-4A18-4116-9BAD-53327F4E0928}" presName="textRect" presStyleLbl="revTx" presStyleIdx="3" presStyleCnt="6">
        <dgm:presLayoutVars>
          <dgm:chMax val="1"/>
          <dgm:chPref val="1"/>
        </dgm:presLayoutVars>
      </dgm:prSet>
      <dgm:spPr/>
    </dgm:pt>
    <dgm:pt modelId="{3BC3FE3F-FAA2-4D0A-AA73-D7ED4E71D223}" type="pres">
      <dgm:prSet presAssocID="{007F2BE3-1FB0-403A-8C66-0D80316B6F42}" presName="sibTrans" presStyleCnt="0"/>
      <dgm:spPr/>
    </dgm:pt>
    <dgm:pt modelId="{D547C8ED-5E65-46F2-BBD1-44256AEAFC60}" type="pres">
      <dgm:prSet presAssocID="{4214FC29-5A38-42C1-BB58-14CD834A64F0}" presName="compNode" presStyleCnt="0"/>
      <dgm:spPr/>
    </dgm:pt>
    <dgm:pt modelId="{76E2361D-030A-47D6-AD80-3CF522E7BB66}" type="pres">
      <dgm:prSet presAssocID="{4214FC29-5A38-42C1-BB58-14CD834A64F0}" presName="iconBgRect" presStyleLbl="bgShp" presStyleIdx="4" presStyleCnt="6"/>
      <dgm:spPr>
        <a:prstGeom prst="round2DiagRect">
          <a:avLst>
            <a:gd name="adj1" fmla="val 29727"/>
            <a:gd name="adj2" fmla="val 0"/>
          </a:avLst>
        </a:prstGeom>
      </dgm:spPr>
    </dgm:pt>
    <dgm:pt modelId="{FB7E4D1B-ABFB-4E21-92A9-F0F833099F59}" type="pres">
      <dgm:prSet presAssocID="{4214FC29-5A38-42C1-BB58-14CD834A64F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D45027DD-6433-42A4-AE5E-15E837634466}" type="pres">
      <dgm:prSet presAssocID="{4214FC29-5A38-42C1-BB58-14CD834A64F0}" presName="spaceRect" presStyleCnt="0"/>
      <dgm:spPr/>
    </dgm:pt>
    <dgm:pt modelId="{1160822B-E02D-44E4-AC16-026AC98A1480}" type="pres">
      <dgm:prSet presAssocID="{4214FC29-5A38-42C1-BB58-14CD834A64F0}" presName="textRect" presStyleLbl="revTx" presStyleIdx="4" presStyleCnt="6">
        <dgm:presLayoutVars>
          <dgm:chMax val="1"/>
          <dgm:chPref val="1"/>
        </dgm:presLayoutVars>
      </dgm:prSet>
      <dgm:spPr/>
    </dgm:pt>
    <dgm:pt modelId="{C65B5103-1BAB-468E-91B5-CBA7D17F5E30}" type="pres">
      <dgm:prSet presAssocID="{EF848DC9-BAFD-4E53-8108-A876345F3461}" presName="sibTrans" presStyleCnt="0"/>
      <dgm:spPr/>
    </dgm:pt>
    <dgm:pt modelId="{007E7F4C-54D9-4AB6-A805-1349D4A2DD23}" type="pres">
      <dgm:prSet presAssocID="{BA448851-428F-45DE-81DC-E4649C6E1240}" presName="compNode" presStyleCnt="0"/>
      <dgm:spPr/>
    </dgm:pt>
    <dgm:pt modelId="{347F7F34-FFC3-476B-90C1-5A7439BA121C}" type="pres">
      <dgm:prSet presAssocID="{BA448851-428F-45DE-81DC-E4649C6E1240}" presName="iconBgRect" presStyleLbl="bgShp" presStyleIdx="5" presStyleCnt="6"/>
      <dgm:spPr>
        <a:prstGeom prst="round2DiagRect">
          <a:avLst>
            <a:gd name="adj1" fmla="val 29727"/>
            <a:gd name="adj2" fmla="val 0"/>
          </a:avLst>
        </a:prstGeom>
      </dgm:spPr>
    </dgm:pt>
    <dgm:pt modelId="{9C4E515E-4F9E-4D2D-995C-4F9272F0A9AE}" type="pres">
      <dgm:prSet presAssocID="{BA448851-428F-45DE-81DC-E4649C6E124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BA591594-9817-4C1A-A59E-F18EBE5F7BDC}" type="pres">
      <dgm:prSet presAssocID="{BA448851-428F-45DE-81DC-E4649C6E1240}" presName="spaceRect" presStyleCnt="0"/>
      <dgm:spPr/>
    </dgm:pt>
    <dgm:pt modelId="{5CB833F2-009C-4B96-BBF2-D7243EE57441}" type="pres">
      <dgm:prSet presAssocID="{BA448851-428F-45DE-81DC-E4649C6E1240}" presName="textRect" presStyleLbl="revTx" presStyleIdx="5" presStyleCnt="6">
        <dgm:presLayoutVars>
          <dgm:chMax val="1"/>
          <dgm:chPref val="1"/>
        </dgm:presLayoutVars>
      </dgm:prSet>
      <dgm:spPr/>
    </dgm:pt>
  </dgm:ptLst>
  <dgm:cxnLst>
    <dgm:cxn modelId="{8795930C-AA43-4430-854C-499981B1764E}" srcId="{8D5FD3F7-3D71-476F-853E-284E6393BAEA}" destId="{4214FC29-5A38-42C1-BB58-14CD834A64F0}" srcOrd="4" destOrd="0" parTransId="{AB8ECAC7-752F-447C-BBFA-B8FF6453ABAF}" sibTransId="{EF848DC9-BAFD-4E53-8108-A876345F3461}"/>
    <dgm:cxn modelId="{48F50B29-26C2-4C4A-AC26-D258401AE042}" srcId="{8D5FD3F7-3D71-476F-853E-284E6393BAEA}" destId="{79BAF9DC-B25F-4F35-956F-4E1D7F0884AF}" srcOrd="2" destOrd="0" parTransId="{80CA3929-E59B-42B6-B2BA-364E2B8833E4}" sibTransId="{0891F2FC-E70D-41C2-A8F0-75ABF1FE7976}"/>
    <dgm:cxn modelId="{999F4D29-ADF7-449C-ABDA-D96469182063}" type="presOf" srcId="{4214FC29-5A38-42C1-BB58-14CD834A64F0}" destId="{1160822B-E02D-44E4-AC16-026AC98A1480}" srcOrd="0" destOrd="0" presId="urn:microsoft.com/office/officeart/2018/5/layout/IconLeafLabelList"/>
    <dgm:cxn modelId="{5B5CA050-BD13-4134-8136-FFC65F79697C}" type="presOf" srcId="{8D5FD3F7-3D71-476F-853E-284E6393BAEA}" destId="{F0C55CD0-00CB-4576-892A-420019E56F8C}" srcOrd="0" destOrd="0" presId="urn:microsoft.com/office/officeart/2018/5/layout/IconLeafLabelList"/>
    <dgm:cxn modelId="{9CCBFE7A-3519-43C0-ABA1-F52D5726BB10}" srcId="{8D5FD3F7-3D71-476F-853E-284E6393BAEA}" destId="{BA448851-428F-45DE-81DC-E4649C6E1240}" srcOrd="5" destOrd="0" parTransId="{B215D63A-483D-4EE3-B285-B9DB15F98C37}" sibTransId="{B8379158-5393-4737-A0F5-250FAC3D9225}"/>
    <dgm:cxn modelId="{12A05480-69CD-49DC-864F-66193D834296}" type="presOf" srcId="{0CD4E513-7260-4165-ABF4-33A93740C37E}" destId="{B52E8249-6F47-40F2-A260-E76BF3098B7C}" srcOrd="0" destOrd="0" presId="urn:microsoft.com/office/officeart/2018/5/layout/IconLeafLabelList"/>
    <dgm:cxn modelId="{919A7F8E-9393-4B0C-AA4B-43FB00DDECE8}" type="presOf" srcId="{36CC069E-4A18-4116-9BAD-53327F4E0928}" destId="{A359415B-ED8D-4105-9672-5B7D6324059C}" srcOrd="0" destOrd="0" presId="urn:microsoft.com/office/officeart/2018/5/layout/IconLeafLabelList"/>
    <dgm:cxn modelId="{0C6AB3EA-A6B9-4F90-BC0B-617E119E797E}" type="presOf" srcId="{BA448851-428F-45DE-81DC-E4649C6E1240}" destId="{5CB833F2-009C-4B96-BBF2-D7243EE57441}" srcOrd="0" destOrd="0" presId="urn:microsoft.com/office/officeart/2018/5/layout/IconLeafLabelList"/>
    <dgm:cxn modelId="{8D5F3BEC-FEB9-4CAB-B180-81FAE04B807E}" type="presOf" srcId="{79BAF9DC-B25F-4F35-956F-4E1D7F0884AF}" destId="{C2BAB4DC-840A-4A88-B890-A2786C01117F}" srcOrd="0" destOrd="0" presId="urn:microsoft.com/office/officeart/2018/5/layout/IconLeafLabelList"/>
    <dgm:cxn modelId="{F44DC6ED-645F-4E66-AA32-C33CF5184A1A}" type="presOf" srcId="{36F42057-0054-4ACB-9F0C-A71FE6ECDAE0}" destId="{46D4FC16-44E2-411B-BDA2-CAC51D1B2643}" srcOrd="0" destOrd="0" presId="urn:microsoft.com/office/officeart/2018/5/layout/IconLeafLabelList"/>
    <dgm:cxn modelId="{03EA47FA-FF9D-45C5-9BA1-7713CDF62BDE}" srcId="{8D5FD3F7-3D71-476F-853E-284E6393BAEA}" destId="{36F42057-0054-4ACB-9F0C-A71FE6ECDAE0}" srcOrd="0" destOrd="0" parTransId="{A32A611D-102D-4792-9DF7-AEBC82FF267B}" sibTransId="{9A2A51EB-472C-4232-9B5D-33B1F19FFA0D}"/>
    <dgm:cxn modelId="{9393F7FA-448B-4DDD-A540-17DE97BA6A4B}" srcId="{8D5FD3F7-3D71-476F-853E-284E6393BAEA}" destId="{0CD4E513-7260-4165-ABF4-33A93740C37E}" srcOrd="1" destOrd="0" parTransId="{AE202E18-54AE-452C-91DD-E6A1E7505BAC}" sibTransId="{C96C09EF-3FEB-469F-BD68-1EF1374D230B}"/>
    <dgm:cxn modelId="{1DD289FB-2CF9-479A-9D6D-B6145320EB7A}" srcId="{8D5FD3F7-3D71-476F-853E-284E6393BAEA}" destId="{36CC069E-4A18-4116-9BAD-53327F4E0928}" srcOrd="3" destOrd="0" parTransId="{35831CD9-254B-4DFF-BE92-AB30DC8D6693}" sibTransId="{007F2BE3-1FB0-403A-8C66-0D80316B6F42}"/>
    <dgm:cxn modelId="{7F5E8F32-7875-427C-AA89-56D6C35B6DB6}" type="presParOf" srcId="{F0C55CD0-00CB-4576-892A-420019E56F8C}" destId="{F412AE39-D2B3-419A-943E-BE2DD2072462}" srcOrd="0" destOrd="0" presId="urn:microsoft.com/office/officeart/2018/5/layout/IconLeafLabelList"/>
    <dgm:cxn modelId="{7B772091-4DF1-4255-805C-9EFD41D3C469}" type="presParOf" srcId="{F412AE39-D2B3-419A-943E-BE2DD2072462}" destId="{87D33585-E800-4B52-A130-16D2FB6C423D}" srcOrd="0" destOrd="0" presId="urn:microsoft.com/office/officeart/2018/5/layout/IconLeafLabelList"/>
    <dgm:cxn modelId="{365CF971-EE56-43EF-B7CE-C15A4247F837}" type="presParOf" srcId="{F412AE39-D2B3-419A-943E-BE2DD2072462}" destId="{AF0971C0-6E89-4301-933F-ABAB3997EBFA}" srcOrd="1" destOrd="0" presId="urn:microsoft.com/office/officeart/2018/5/layout/IconLeafLabelList"/>
    <dgm:cxn modelId="{8DAD222F-E8DE-4BDE-ADE1-16261D1AFDCE}" type="presParOf" srcId="{F412AE39-D2B3-419A-943E-BE2DD2072462}" destId="{4B378CC4-4BE0-46C2-81AC-4131B6318037}" srcOrd="2" destOrd="0" presId="urn:microsoft.com/office/officeart/2018/5/layout/IconLeafLabelList"/>
    <dgm:cxn modelId="{F8D8782F-7C36-43DB-A7F3-41D509AEBCE0}" type="presParOf" srcId="{F412AE39-D2B3-419A-943E-BE2DD2072462}" destId="{46D4FC16-44E2-411B-BDA2-CAC51D1B2643}" srcOrd="3" destOrd="0" presId="urn:microsoft.com/office/officeart/2018/5/layout/IconLeafLabelList"/>
    <dgm:cxn modelId="{422B8140-CF5E-4472-A05A-D6D130A1EDD6}" type="presParOf" srcId="{F0C55CD0-00CB-4576-892A-420019E56F8C}" destId="{B48D9FF5-E09E-45B7-BB1A-7A13E2997895}" srcOrd="1" destOrd="0" presId="urn:microsoft.com/office/officeart/2018/5/layout/IconLeafLabelList"/>
    <dgm:cxn modelId="{49FA4FFD-0361-443B-8C1A-7C9FA36407F9}" type="presParOf" srcId="{F0C55CD0-00CB-4576-892A-420019E56F8C}" destId="{F19FC410-177D-460E-B6F7-199834BC2CC1}" srcOrd="2" destOrd="0" presId="urn:microsoft.com/office/officeart/2018/5/layout/IconLeafLabelList"/>
    <dgm:cxn modelId="{AD14324C-2ED7-404E-9C90-8009B8A82EE3}" type="presParOf" srcId="{F19FC410-177D-460E-B6F7-199834BC2CC1}" destId="{5B619EFA-2197-4CE2-9DCC-2A316D923283}" srcOrd="0" destOrd="0" presId="urn:microsoft.com/office/officeart/2018/5/layout/IconLeafLabelList"/>
    <dgm:cxn modelId="{CEB50DD6-B6E2-420B-B740-EC5049A7D3C6}" type="presParOf" srcId="{F19FC410-177D-460E-B6F7-199834BC2CC1}" destId="{AFA84219-BA6E-4ACE-926E-17857E8809B1}" srcOrd="1" destOrd="0" presId="urn:microsoft.com/office/officeart/2018/5/layout/IconLeafLabelList"/>
    <dgm:cxn modelId="{586D023D-9EFF-4E6D-BF86-2A8C0C77A2A8}" type="presParOf" srcId="{F19FC410-177D-460E-B6F7-199834BC2CC1}" destId="{7AE646D1-3D08-4B07-BB2A-0D69282490EF}" srcOrd="2" destOrd="0" presId="urn:microsoft.com/office/officeart/2018/5/layout/IconLeafLabelList"/>
    <dgm:cxn modelId="{2BE399A8-0579-48CD-8C4E-C0F96EFCB509}" type="presParOf" srcId="{F19FC410-177D-460E-B6F7-199834BC2CC1}" destId="{B52E8249-6F47-40F2-A260-E76BF3098B7C}" srcOrd="3" destOrd="0" presId="urn:microsoft.com/office/officeart/2018/5/layout/IconLeafLabelList"/>
    <dgm:cxn modelId="{6BE9352F-761B-454B-B23F-EA7DCEC8E784}" type="presParOf" srcId="{F0C55CD0-00CB-4576-892A-420019E56F8C}" destId="{C5DC676B-CD4B-4A59-ADFA-25AEC4B0D9B0}" srcOrd="3" destOrd="0" presId="urn:microsoft.com/office/officeart/2018/5/layout/IconLeafLabelList"/>
    <dgm:cxn modelId="{3789E4B3-C477-4385-A661-3F6A779A749F}" type="presParOf" srcId="{F0C55CD0-00CB-4576-892A-420019E56F8C}" destId="{2C934D6C-064B-4E50-A8EF-F2B58A4736C9}" srcOrd="4" destOrd="0" presId="urn:microsoft.com/office/officeart/2018/5/layout/IconLeafLabelList"/>
    <dgm:cxn modelId="{38B2392D-BFBB-495F-8803-8C1380014962}" type="presParOf" srcId="{2C934D6C-064B-4E50-A8EF-F2B58A4736C9}" destId="{4E0E2F2B-57EA-42D7-AE00-78D697514E12}" srcOrd="0" destOrd="0" presId="urn:microsoft.com/office/officeart/2018/5/layout/IconLeafLabelList"/>
    <dgm:cxn modelId="{86B4A46B-854B-4384-928F-AEB86D1D6287}" type="presParOf" srcId="{2C934D6C-064B-4E50-A8EF-F2B58A4736C9}" destId="{E0F0506D-DED7-406F-A55F-DD8886AC981D}" srcOrd="1" destOrd="0" presId="urn:microsoft.com/office/officeart/2018/5/layout/IconLeafLabelList"/>
    <dgm:cxn modelId="{9A547018-AAE9-45D4-8A60-B45242E48F1D}" type="presParOf" srcId="{2C934D6C-064B-4E50-A8EF-F2B58A4736C9}" destId="{E2613D20-4C87-4496-9F97-76A839BEAE2C}" srcOrd="2" destOrd="0" presId="urn:microsoft.com/office/officeart/2018/5/layout/IconLeafLabelList"/>
    <dgm:cxn modelId="{2E8CBB10-FAF1-4C0D-9BA7-67A87BA70B0D}" type="presParOf" srcId="{2C934D6C-064B-4E50-A8EF-F2B58A4736C9}" destId="{C2BAB4DC-840A-4A88-B890-A2786C01117F}" srcOrd="3" destOrd="0" presId="urn:microsoft.com/office/officeart/2018/5/layout/IconLeafLabelList"/>
    <dgm:cxn modelId="{590C10D8-040A-47BD-8259-C92B44D30DDD}" type="presParOf" srcId="{F0C55CD0-00CB-4576-892A-420019E56F8C}" destId="{66687025-C98A-4536-95F0-9DAE17518571}" srcOrd="5" destOrd="0" presId="urn:microsoft.com/office/officeart/2018/5/layout/IconLeafLabelList"/>
    <dgm:cxn modelId="{2007EA4E-F370-417E-BF63-DB0E39BC5C4F}" type="presParOf" srcId="{F0C55CD0-00CB-4576-892A-420019E56F8C}" destId="{5125C13C-776B-4C2A-8232-E2239D2D72B2}" srcOrd="6" destOrd="0" presId="urn:microsoft.com/office/officeart/2018/5/layout/IconLeafLabelList"/>
    <dgm:cxn modelId="{0A8C4EB4-F121-4210-865D-AE7709D709F5}" type="presParOf" srcId="{5125C13C-776B-4C2A-8232-E2239D2D72B2}" destId="{C6479B58-6C68-46D4-88F2-7EB460019F3D}" srcOrd="0" destOrd="0" presId="urn:microsoft.com/office/officeart/2018/5/layout/IconLeafLabelList"/>
    <dgm:cxn modelId="{441E4450-5E00-40F2-ABF6-EADD0CF82E2C}" type="presParOf" srcId="{5125C13C-776B-4C2A-8232-E2239D2D72B2}" destId="{C6971FA5-7C98-4274-84B1-96E4A05B3EB1}" srcOrd="1" destOrd="0" presId="urn:microsoft.com/office/officeart/2018/5/layout/IconLeafLabelList"/>
    <dgm:cxn modelId="{40E619AE-901D-4964-8364-AD09595DD780}" type="presParOf" srcId="{5125C13C-776B-4C2A-8232-E2239D2D72B2}" destId="{220A2683-DD85-4174-B9A2-5800B2FFC753}" srcOrd="2" destOrd="0" presId="urn:microsoft.com/office/officeart/2018/5/layout/IconLeafLabelList"/>
    <dgm:cxn modelId="{8A52A1D3-2CFA-4BF8-A62F-B345A90A159D}" type="presParOf" srcId="{5125C13C-776B-4C2A-8232-E2239D2D72B2}" destId="{A359415B-ED8D-4105-9672-5B7D6324059C}" srcOrd="3" destOrd="0" presId="urn:microsoft.com/office/officeart/2018/5/layout/IconLeafLabelList"/>
    <dgm:cxn modelId="{6CEB44F7-B37E-4A71-9318-221BA0340D94}" type="presParOf" srcId="{F0C55CD0-00CB-4576-892A-420019E56F8C}" destId="{3BC3FE3F-FAA2-4D0A-AA73-D7ED4E71D223}" srcOrd="7" destOrd="0" presId="urn:microsoft.com/office/officeart/2018/5/layout/IconLeafLabelList"/>
    <dgm:cxn modelId="{FBA0C6C1-1888-4B3F-9CAE-5B43A792EC39}" type="presParOf" srcId="{F0C55CD0-00CB-4576-892A-420019E56F8C}" destId="{D547C8ED-5E65-46F2-BBD1-44256AEAFC60}" srcOrd="8" destOrd="0" presId="urn:microsoft.com/office/officeart/2018/5/layout/IconLeafLabelList"/>
    <dgm:cxn modelId="{0C579620-5B27-42A2-887C-38C4E3A8A689}" type="presParOf" srcId="{D547C8ED-5E65-46F2-BBD1-44256AEAFC60}" destId="{76E2361D-030A-47D6-AD80-3CF522E7BB66}" srcOrd="0" destOrd="0" presId="urn:microsoft.com/office/officeart/2018/5/layout/IconLeafLabelList"/>
    <dgm:cxn modelId="{84EF4128-2A36-4C4A-A2FD-072E1B4562F6}" type="presParOf" srcId="{D547C8ED-5E65-46F2-BBD1-44256AEAFC60}" destId="{FB7E4D1B-ABFB-4E21-92A9-F0F833099F59}" srcOrd="1" destOrd="0" presId="urn:microsoft.com/office/officeart/2018/5/layout/IconLeafLabelList"/>
    <dgm:cxn modelId="{6E1FC712-1ECC-41DC-9987-C96A2B942689}" type="presParOf" srcId="{D547C8ED-5E65-46F2-BBD1-44256AEAFC60}" destId="{D45027DD-6433-42A4-AE5E-15E837634466}" srcOrd="2" destOrd="0" presId="urn:microsoft.com/office/officeart/2018/5/layout/IconLeafLabelList"/>
    <dgm:cxn modelId="{B56EAD24-01CC-4724-A0CE-B46ED732DADA}" type="presParOf" srcId="{D547C8ED-5E65-46F2-BBD1-44256AEAFC60}" destId="{1160822B-E02D-44E4-AC16-026AC98A1480}" srcOrd="3" destOrd="0" presId="urn:microsoft.com/office/officeart/2018/5/layout/IconLeafLabelList"/>
    <dgm:cxn modelId="{5CEE0BA4-0873-4495-9440-B9E953691638}" type="presParOf" srcId="{F0C55CD0-00CB-4576-892A-420019E56F8C}" destId="{C65B5103-1BAB-468E-91B5-CBA7D17F5E30}" srcOrd="9" destOrd="0" presId="urn:microsoft.com/office/officeart/2018/5/layout/IconLeafLabelList"/>
    <dgm:cxn modelId="{15636DCD-86A3-4035-8CF6-29B42370B231}" type="presParOf" srcId="{F0C55CD0-00CB-4576-892A-420019E56F8C}" destId="{007E7F4C-54D9-4AB6-A805-1349D4A2DD23}" srcOrd="10" destOrd="0" presId="urn:microsoft.com/office/officeart/2018/5/layout/IconLeafLabelList"/>
    <dgm:cxn modelId="{17648DEB-75B7-4B2A-B786-57F59AB8A0A1}" type="presParOf" srcId="{007E7F4C-54D9-4AB6-A805-1349D4A2DD23}" destId="{347F7F34-FFC3-476B-90C1-5A7439BA121C}" srcOrd="0" destOrd="0" presId="urn:microsoft.com/office/officeart/2018/5/layout/IconLeafLabelList"/>
    <dgm:cxn modelId="{7725E126-9600-4350-ABA2-04F83B25C9A9}" type="presParOf" srcId="{007E7F4C-54D9-4AB6-A805-1349D4A2DD23}" destId="{9C4E515E-4F9E-4D2D-995C-4F9272F0A9AE}" srcOrd="1" destOrd="0" presId="urn:microsoft.com/office/officeart/2018/5/layout/IconLeafLabelList"/>
    <dgm:cxn modelId="{AD09BEEA-95A1-4378-8ACA-3FEDBBE9ABD6}" type="presParOf" srcId="{007E7F4C-54D9-4AB6-A805-1349D4A2DD23}" destId="{BA591594-9817-4C1A-A59E-F18EBE5F7BDC}" srcOrd="2" destOrd="0" presId="urn:microsoft.com/office/officeart/2018/5/layout/IconLeafLabelList"/>
    <dgm:cxn modelId="{746AB5BB-C303-420C-87AB-1C2506A58F21}" type="presParOf" srcId="{007E7F4C-54D9-4AB6-A805-1349D4A2DD23}" destId="{5CB833F2-009C-4B96-BBF2-D7243EE5744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8212E-C1F6-974C-B9EC-F53AA659976A}">
      <dsp:nvSpPr>
        <dsp:cNvPr id="0" name=""/>
        <dsp:cNvSpPr/>
      </dsp:nvSpPr>
      <dsp:spPr>
        <a:xfrm>
          <a:off x="1033010" y="828"/>
          <a:ext cx="2099910" cy="1259946"/>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Workforce Initiative Task Force</a:t>
          </a:r>
          <a:endParaRPr lang="en-US" sz="1600" kern="1200" dirty="0"/>
        </a:p>
      </dsp:txBody>
      <dsp:txXfrm>
        <a:off x="1033010" y="828"/>
        <a:ext cx="2099910" cy="1259946"/>
      </dsp:txXfrm>
    </dsp:sp>
    <dsp:sp modelId="{49523756-E44A-8144-806F-532C8422E28E}">
      <dsp:nvSpPr>
        <dsp:cNvPr id="0" name=""/>
        <dsp:cNvSpPr/>
      </dsp:nvSpPr>
      <dsp:spPr>
        <a:xfrm>
          <a:off x="3342912" y="828"/>
          <a:ext cx="2099910" cy="1259946"/>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Executive Order on Apprenticeship Expansion</a:t>
          </a:r>
          <a:endParaRPr lang="en-US" sz="1600" kern="1200" dirty="0"/>
        </a:p>
      </dsp:txBody>
      <dsp:txXfrm>
        <a:off x="3342912" y="828"/>
        <a:ext cx="2099910" cy="1259946"/>
      </dsp:txXfrm>
    </dsp:sp>
    <dsp:sp modelId="{910A8738-545D-AF40-9EAC-BAAA016041CE}">
      <dsp:nvSpPr>
        <dsp:cNvPr id="0" name=""/>
        <dsp:cNvSpPr/>
      </dsp:nvSpPr>
      <dsp:spPr>
        <a:xfrm>
          <a:off x="5652813" y="828"/>
          <a:ext cx="2099910" cy="1259946"/>
        </a:xfrm>
        <a:prstGeom prst="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Expanding Workforce Incentives in all States</a:t>
          </a:r>
          <a:endParaRPr lang="en-US" sz="1600" kern="1200" dirty="0"/>
        </a:p>
      </dsp:txBody>
      <dsp:txXfrm>
        <a:off x="5652813" y="828"/>
        <a:ext cx="2099910" cy="1259946"/>
      </dsp:txXfrm>
    </dsp:sp>
    <dsp:sp modelId="{696A3D15-2A33-8C4A-BEF6-A1ED937A1747}">
      <dsp:nvSpPr>
        <dsp:cNvPr id="0" name=""/>
        <dsp:cNvSpPr/>
      </dsp:nvSpPr>
      <dsp:spPr>
        <a:xfrm>
          <a:off x="1033010" y="1470765"/>
          <a:ext cx="2099910" cy="1259946"/>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dirty="0"/>
            <a:t>State Integration of Industry-Recognized Apprenticeship Programs</a:t>
          </a:r>
          <a:endParaRPr lang="en-US" sz="1600" kern="1200" dirty="0"/>
        </a:p>
      </dsp:txBody>
      <dsp:txXfrm>
        <a:off x="1033010" y="1470765"/>
        <a:ext cx="2099910" cy="1259946"/>
      </dsp:txXfrm>
    </dsp:sp>
    <dsp:sp modelId="{0C1B2F52-4FE8-D342-8AD1-C510A3B225B1}">
      <dsp:nvSpPr>
        <dsp:cNvPr id="0" name=""/>
        <dsp:cNvSpPr/>
      </dsp:nvSpPr>
      <dsp:spPr>
        <a:xfrm>
          <a:off x="3342912" y="1470765"/>
          <a:ext cx="2099910" cy="1259946"/>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Blending Federal Workforce Development Funding Streams</a:t>
          </a:r>
          <a:endParaRPr lang="en-US" sz="1600" kern="1200"/>
        </a:p>
      </dsp:txBody>
      <dsp:txXfrm>
        <a:off x="3342912" y="1470765"/>
        <a:ext cx="2099910" cy="1259946"/>
      </dsp:txXfrm>
    </dsp:sp>
    <dsp:sp modelId="{E293C6B9-7F59-DC47-BC9E-31C76186CC42}">
      <dsp:nvSpPr>
        <dsp:cNvPr id="0" name=""/>
        <dsp:cNvSpPr/>
      </dsp:nvSpPr>
      <dsp:spPr>
        <a:xfrm>
          <a:off x="5652813" y="1470765"/>
          <a:ext cx="2099910" cy="1259946"/>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Special Populations are given better access to workforce incentives</a:t>
          </a:r>
          <a:endParaRPr lang="en-US" sz="1600" kern="1200" dirty="0"/>
        </a:p>
      </dsp:txBody>
      <dsp:txXfrm>
        <a:off x="5652813" y="1470765"/>
        <a:ext cx="2099910" cy="1259946"/>
      </dsp:txXfrm>
    </dsp:sp>
    <dsp:sp modelId="{DB6A3057-06D2-9140-9176-26A9F0D8742B}">
      <dsp:nvSpPr>
        <dsp:cNvPr id="0" name=""/>
        <dsp:cNvSpPr/>
      </dsp:nvSpPr>
      <dsp:spPr>
        <a:xfrm>
          <a:off x="1033010" y="2940703"/>
          <a:ext cx="2099910" cy="1259946"/>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Department of Labor</a:t>
          </a:r>
        </a:p>
      </dsp:txBody>
      <dsp:txXfrm>
        <a:off x="1033010" y="2940703"/>
        <a:ext cx="2099910" cy="1259946"/>
      </dsp:txXfrm>
    </dsp:sp>
    <dsp:sp modelId="{13F443D1-9577-AF4B-B65E-CA211A705026}">
      <dsp:nvSpPr>
        <dsp:cNvPr id="0" name=""/>
        <dsp:cNvSpPr/>
      </dsp:nvSpPr>
      <dsp:spPr>
        <a:xfrm>
          <a:off x="3342912" y="2940703"/>
          <a:ext cx="2099910" cy="1259946"/>
        </a:xfrm>
        <a:prstGeom prst="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Department of Commerce</a:t>
          </a:r>
        </a:p>
      </dsp:txBody>
      <dsp:txXfrm>
        <a:off x="3342912" y="2940703"/>
        <a:ext cx="2099910" cy="1259946"/>
      </dsp:txXfrm>
    </dsp:sp>
    <dsp:sp modelId="{B3652863-9C9C-B941-AA4B-801AF2C2A2FF}">
      <dsp:nvSpPr>
        <dsp:cNvPr id="0" name=""/>
        <dsp:cNvSpPr/>
      </dsp:nvSpPr>
      <dsp:spPr>
        <a:xfrm>
          <a:off x="5652813" y="2940703"/>
          <a:ext cx="2099910" cy="1259946"/>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Education</a:t>
          </a:r>
        </a:p>
        <a:p>
          <a:pPr marL="0" lvl="0" indent="0" algn="ctr" defTabSz="711200">
            <a:lnSpc>
              <a:spcPct val="90000"/>
            </a:lnSpc>
            <a:spcBef>
              <a:spcPct val="0"/>
            </a:spcBef>
            <a:spcAft>
              <a:spcPct val="35000"/>
            </a:spcAft>
            <a:buNone/>
          </a:pPr>
          <a:r>
            <a:rPr lang="en-US" sz="1600" kern="1200" dirty="0"/>
            <a:t>(Secondary, Postsecondary, and Adult)</a:t>
          </a:r>
        </a:p>
      </dsp:txBody>
      <dsp:txXfrm>
        <a:off x="5652813" y="2940703"/>
        <a:ext cx="2099910" cy="12599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8D65A-B986-0C49-A810-0B8286256443}">
      <dsp:nvSpPr>
        <dsp:cNvPr id="0" name=""/>
        <dsp:cNvSpPr/>
      </dsp:nvSpPr>
      <dsp:spPr>
        <a:xfrm>
          <a:off x="0" y="534027"/>
          <a:ext cx="5990135" cy="99450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Does the program align to data on state/regional workforce need?</a:t>
          </a:r>
        </a:p>
      </dsp:txBody>
      <dsp:txXfrm>
        <a:off x="48547" y="582574"/>
        <a:ext cx="5893041" cy="897406"/>
      </dsp:txXfrm>
    </dsp:sp>
    <dsp:sp modelId="{73E8B111-46E1-D344-9B07-BDB7E0F33BE3}">
      <dsp:nvSpPr>
        <dsp:cNvPr id="0" name=""/>
        <dsp:cNvSpPr/>
      </dsp:nvSpPr>
      <dsp:spPr>
        <a:xfrm>
          <a:off x="0" y="1600527"/>
          <a:ext cx="5990135" cy="994500"/>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Does the program offer secondary and postsecondary initiatives?</a:t>
          </a:r>
        </a:p>
      </dsp:txBody>
      <dsp:txXfrm>
        <a:off x="48547" y="1649074"/>
        <a:ext cx="5893041" cy="897406"/>
      </dsp:txXfrm>
    </dsp:sp>
    <dsp:sp modelId="{45F41A39-121C-2247-B042-DD256358DDDF}">
      <dsp:nvSpPr>
        <dsp:cNvPr id="0" name=""/>
        <dsp:cNvSpPr/>
      </dsp:nvSpPr>
      <dsp:spPr>
        <a:xfrm>
          <a:off x="0" y="2667027"/>
          <a:ext cx="5990135" cy="994500"/>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Does it appeal to ALL citizenry including those in special populations?</a:t>
          </a:r>
        </a:p>
      </dsp:txBody>
      <dsp:txXfrm>
        <a:off x="48547" y="2715574"/>
        <a:ext cx="5893041" cy="897406"/>
      </dsp:txXfrm>
    </dsp:sp>
    <dsp:sp modelId="{5DD88027-C1B5-C845-965D-6A8788C88A96}">
      <dsp:nvSpPr>
        <dsp:cNvPr id="0" name=""/>
        <dsp:cNvSpPr/>
      </dsp:nvSpPr>
      <dsp:spPr>
        <a:xfrm>
          <a:off x="0" y="3733527"/>
          <a:ext cx="5990135" cy="99450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Does it include up-to-date skills that will adapt easily to future jobs?</a:t>
          </a:r>
        </a:p>
      </dsp:txBody>
      <dsp:txXfrm>
        <a:off x="48547" y="3782074"/>
        <a:ext cx="5893041" cy="897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A4A9D-C239-F84E-9D78-67CB45AAA626}">
      <dsp:nvSpPr>
        <dsp:cNvPr id="0" name=""/>
        <dsp:cNvSpPr/>
      </dsp:nvSpPr>
      <dsp:spPr>
        <a:xfrm>
          <a:off x="0" y="777"/>
          <a:ext cx="5990135" cy="99450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Data basis for developing all career pathways </a:t>
          </a:r>
        </a:p>
      </dsp:txBody>
      <dsp:txXfrm>
        <a:off x="48547" y="49324"/>
        <a:ext cx="5893041" cy="897406"/>
      </dsp:txXfrm>
    </dsp:sp>
    <dsp:sp modelId="{74F6C590-3FA9-4F4D-9C59-FA7B0C71445B}">
      <dsp:nvSpPr>
        <dsp:cNvPr id="0" name=""/>
        <dsp:cNvSpPr/>
      </dsp:nvSpPr>
      <dsp:spPr>
        <a:xfrm>
          <a:off x="0" y="1067277"/>
          <a:ext cx="5990135" cy="994500"/>
        </a:xfrm>
        <a:prstGeom prst="roundRect">
          <a:avLst/>
        </a:prstGeom>
        <a:solidFill>
          <a:schemeClr val="accent2">
            <a:hueOff val="-1856167"/>
            <a:satOff val="606"/>
            <a:lumOff val="-5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Reports In-Demand Jobs in all areas of the state</a:t>
          </a:r>
        </a:p>
      </dsp:txBody>
      <dsp:txXfrm>
        <a:off x="48547" y="1115824"/>
        <a:ext cx="5893041" cy="897406"/>
      </dsp:txXfrm>
    </dsp:sp>
    <dsp:sp modelId="{AAFD3EF2-BA2C-3746-BD05-26A89E26BE9A}">
      <dsp:nvSpPr>
        <dsp:cNvPr id="0" name=""/>
        <dsp:cNvSpPr/>
      </dsp:nvSpPr>
      <dsp:spPr>
        <a:xfrm>
          <a:off x="0" y="2133777"/>
          <a:ext cx="5990135" cy="994500"/>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Focused on jobs requiring High Skill, High Demand, High Wage</a:t>
          </a:r>
        </a:p>
      </dsp:txBody>
      <dsp:txXfrm>
        <a:off x="48547" y="2182324"/>
        <a:ext cx="5893041" cy="897406"/>
      </dsp:txXfrm>
    </dsp:sp>
    <dsp:sp modelId="{1073CCBD-2108-2A45-A08B-0A00D8473896}">
      <dsp:nvSpPr>
        <dsp:cNvPr id="0" name=""/>
        <dsp:cNvSpPr/>
      </dsp:nvSpPr>
      <dsp:spPr>
        <a:xfrm>
          <a:off x="0" y="3200277"/>
          <a:ext cx="5990135" cy="994500"/>
        </a:xfrm>
        <a:prstGeom prst="roundRect">
          <a:avLst/>
        </a:prstGeom>
        <a:solidFill>
          <a:schemeClr val="accent2">
            <a:hueOff val="-5568501"/>
            <a:satOff val="1817"/>
            <a:lumOff val="-161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Serves as Alabama’s Credential Registry</a:t>
          </a:r>
        </a:p>
      </dsp:txBody>
      <dsp:txXfrm>
        <a:off x="48547" y="3248824"/>
        <a:ext cx="5893041" cy="897406"/>
      </dsp:txXfrm>
    </dsp:sp>
    <dsp:sp modelId="{37965ACF-9034-7146-B1AB-2B5DA324A850}">
      <dsp:nvSpPr>
        <dsp:cNvPr id="0" name=""/>
        <dsp:cNvSpPr/>
      </dsp:nvSpPr>
      <dsp:spPr>
        <a:xfrm>
          <a:off x="0" y="4266777"/>
          <a:ext cx="5990135" cy="994500"/>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Maintained and updated by Alabama P20W Council</a:t>
          </a:r>
        </a:p>
      </dsp:txBody>
      <dsp:txXfrm>
        <a:off x="48547" y="4315324"/>
        <a:ext cx="5893041" cy="8974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2A74-0A4C-BE48-8A64-04544E7B9C66}">
      <dsp:nvSpPr>
        <dsp:cNvPr id="0" name=""/>
        <dsp:cNvSpPr/>
      </dsp:nvSpPr>
      <dsp:spPr>
        <a:xfrm>
          <a:off x="0" y="70046"/>
          <a:ext cx="9858191" cy="407745"/>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Required by law, mandated by industry, or preferred by industry</a:t>
          </a:r>
        </a:p>
      </dsp:txBody>
      <dsp:txXfrm>
        <a:off x="19904" y="89950"/>
        <a:ext cx="9818383" cy="367937"/>
      </dsp:txXfrm>
    </dsp:sp>
    <dsp:sp modelId="{CA0247F8-6BDE-5D46-BBD2-7A71CB7E1835}">
      <dsp:nvSpPr>
        <dsp:cNvPr id="0" name=""/>
        <dsp:cNvSpPr/>
      </dsp:nvSpPr>
      <dsp:spPr>
        <a:xfrm>
          <a:off x="0" y="526751"/>
          <a:ext cx="9858191" cy="407745"/>
        </a:xfrm>
        <a:prstGeom prst="roundRect">
          <a:avLst/>
        </a:prstGeom>
        <a:solidFill>
          <a:schemeClr val="accent2">
            <a:hueOff val="-928083"/>
            <a:satOff val="303"/>
            <a:lumOff val="-27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Aligned to a regional or statewide in-demand career pathway</a:t>
          </a:r>
        </a:p>
      </dsp:txBody>
      <dsp:txXfrm>
        <a:off x="19904" y="546655"/>
        <a:ext cx="9818383" cy="367937"/>
      </dsp:txXfrm>
    </dsp:sp>
    <dsp:sp modelId="{CAFD6D52-7BD9-3244-BDAA-607CAA9C6EE9}">
      <dsp:nvSpPr>
        <dsp:cNvPr id="0" name=""/>
        <dsp:cNvSpPr/>
      </dsp:nvSpPr>
      <dsp:spPr>
        <a:xfrm>
          <a:off x="0" y="983456"/>
          <a:ext cx="9858191" cy="407745"/>
        </a:xfrm>
        <a:prstGeom prst="roundRect">
          <a:avLst/>
        </a:prstGeom>
        <a:solidFill>
          <a:schemeClr val="accent2">
            <a:hueOff val="-1856167"/>
            <a:satOff val="606"/>
            <a:lumOff val="-53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Endorsed by an industry association</a:t>
          </a:r>
        </a:p>
      </dsp:txBody>
      <dsp:txXfrm>
        <a:off x="19904" y="1003360"/>
        <a:ext cx="9818383" cy="367937"/>
      </dsp:txXfrm>
    </dsp:sp>
    <dsp:sp modelId="{1DB29F82-E068-2D4B-BB07-C5232C9BA93A}">
      <dsp:nvSpPr>
        <dsp:cNvPr id="0" name=""/>
        <dsp:cNvSpPr/>
      </dsp:nvSpPr>
      <dsp:spPr>
        <a:xfrm>
          <a:off x="0" y="1440161"/>
          <a:ext cx="9858191" cy="407745"/>
        </a:xfrm>
        <a:prstGeom prst="roundRect">
          <a:avLst/>
        </a:prstGeom>
        <a:solidFill>
          <a:schemeClr val="accent2">
            <a:hueOff val="-2784250"/>
            <a:satOff val="908"/>
            <a:lumOff val="-80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Achievable by secondary or postsecondary students</a:t>
          </a:r>
        </a:p>
      </dsp:txBody>
      <dsp:txXfrm>
        <a:off x="19904" y="1460065"/>
        <a:ext cx="9818383" cy="367937"/>
      </dsp:txXfrm>
    </dsp:sp>
    <dsp:sp modelId="{AC8F07D9-A9BB-D449-9B2F-9F56B33E26A0}">
      <dsp:nvSpPr>
        <dsp:cNvPr id="0" name=""/>
        <dsp:cNvSpPr/>
      </dsp:nvSpPr>
      <dsp:spPr>
        <a:xfrm>
          <a:off x="0" y="1896866"/>
          <a:ext cx="9858191" cy="407745"/>
        </a:xfrm>
        <a:prstGeom prst="roundRect">
          <a:avLst/>
        </a:prstGeom>
        <a:solidFill>
          <a:schemeClr val="accent2">
            <a:hueOff val="-3712334"/>
            <a:satOff val="1211"/>
            <a:lumOff val="-10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Determined by a level of competencies approved by industry guidance</a:t>
          </a:r>
        </a:p>
      </dsp:txBody>
      <dsp:txXfrm>
        <a:off x="19904" y="1916770"/>
        <a:ext cx="9818383" cy="367937"/>
      </dsp:txXfrm>
    </dsp:sp>
    <dsp:sp modelId="{13F9DB41-B536-B643-9204-BC3A1AD4A75C}">
      <dsp:nvSpPr>
        <dsp:cNvPr id="0" name=""/>
        <dsp:cNvSpPr/>
      </dsp:nvSpPr>
      <dsp:spPr>
        <a:xfrm>
          <a:off x="0" y="2353571"/>
          <a:ext cx="9858191" cy="407745"/>
        </a:xfrm>
        <a:prstGeom prst="roundRect">
          <a:avLst/>
        </a:prstGeom>
        <a:solidFill>
          <a:schemeClr val="accent2">
            <a:hueOff val="-4640417"/>
            <a:satOff val="1514"/>
            <a:lumOff val="-134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Stackable</a:t>
          </a:r>
        </a:p>
      </dsp:txBody>
      <dsp:txXfrm>
        <a:off x="19904" y="2373475"/>
        <a:ext cx="9818383" cy="367937"/>
      </dsp:txXfrm>
    </dsp:sp>
    <dsp:sp modelId="{40E814CB-6DF3-4B4A-90FA-41DB9C214C57}">
      <dsp:nvSpPr>
        <dsp:cNvPr id="0" name=""/>
        <dsp:cNvSpPr/>
      </dsp:nvSpPr>
      <dsp:spPr>
        <a:xfrm>
          <a:off x="0" y="2810276"/>
          <a:ext cx="9858191" cy="407745"/>
        </a:xfrm>
        <a:prstGeom prst="roundRect">
          <a:avLst/>
        </a:prstGeom>
        <a:solidFill>
          <a:schemeClr val="accent2">
            <a:hueOff val="-5568501"/>
            <a:satOff val="1817"/>
            <a:lumOff val="-161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Provide a wage premium over a high school diploma</a:t>
          </a:r>
        </a:p>
      </dsp:txBody>
      <dsp:txXfrm>
        <a:off x="19904" y="2830180"/>
        <a:ext cx="9818383" cy="367937"/>
      </dsp:txXfrm>
    </dsp:sp>
    <dsp:sp modelId="{1B258DF5-1D4C-C449-B8B3-A5F857E01EE8}">
      <dsp:nvSpPr>
        <dsp:cNvPr id="0" name=""/>
        <dsp:cNvSpPr/>
      </dsp:nvSpPr>
      <dsp:spPr>
        <a:xfrm>
          <a:off x="0" y="3266981"/>
          <a:ext cx="9858191" cy="407745"/>
        </a:xfrm>
        <a:prstGeom prst="roundRect">
          <a:avLst/>
        </a:prstGeom>
        <a:solidFill>
          <a:schemeClr val="accent2">
            <a:hueOff val="-6496584"/>
            <a:satOff val="2119"/>
            <a:lumOff val="-188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Trackable by ATLAS</a:t>
          </a:r>
        </a:p>
      </dsp:txBody>
      <dsp:txXfrm>
        <a:off x="19904" y="3286885"/>
        <a:ext cx="9818383" cy="367937"/>
      </dsp:txXfrm>
    </dsp:sp>
    <dsp:sp modelId="{FE89BA62-6C1D-E942-A435-453BCAB77504}">
      <dsp:nvSpPr>
        <dsp:cNvPr id="0" name=""/>
        <dsp:cNvSpPr/>
      </dsp:nvSpPr>
      <dsp:spPr>
        <a:xfrm>
          <a:off x="0" y="3723686"/>
          <a:ext cx="9858191" cy="407745"/>
        </a:xfrm>
        <a:prstGeom prst="round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Portable within and across industry sectors</a:t>
          </a:r>
        </a:p>
      </dsp:txBody>
      <dsp:txXfrm>
        <a:off x="19904" y="3743590"/>
        <a:ext cx="9818383" cy="3679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2BEEB-232B-414B-BEC9-6C98E87402BD}">
      <dsp:nvSpPr>
        <dsp:cNvPr id="0" name=""/>
        <dsp:cNvSpPr/>
      </dsp:nvSpPr>
      <dsp:spPr>
        <a:xfrm>
          <a:off x="416855" y="2022"/>
          <a:ext cx="2098716" cy="1259229"/>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Dual enrollment, competency-based education, credential attainment, and work-based learning for at-risk, in-school and out-of-school youth</a:t>
          </a:r>
          <a:endParaRPr lang="en-US" sz="1200" kern="1200"/>
        </a:p>
      </dsp:txBody>
      <dsp:txXfrm>
        <a:off x="416855" y="2022"/>
        <a:ext cx="2098716" cy="1259229"/>
      </dsp:txXfrm>
    </dsp:sp>
    <dsp:sp modelId="{AEDBDCDA-C9A8-4E41-A4A0-577588257A48}">
      <dsp:nvSpPr>
        <dsp:cNvPr id="0" name=""/>
        <dsp:cNvSpPr/>
      </dsp:nvSpPr>
      <dsp:spPr>
        <a:xfrm>
          <a:off x="2725443" y="2022"/>
          <a:ext cx="2098716" cy="1259229"/>
        </a:xfrm>
        <a:prstGeom prst="rect">
          <a:avLst/>
        </a:prstGeom>
        <a:solidFill>
          <a:schemeClr val="accent2">
            <a:hueOff val="-824963"/>
            <a:satOff val="269"/>
            <a:lumOff val="-24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WIOA individual training accounts for in-school and out-of-school youth apprenticeship participants</a:t>
          </a:r>
          <a:endParaRPr lang="en-US" sz="1200" kern="1200"/>
        </a:p>
      </dsp:txBody>
      <dsp:txXfrm>
        <a:off x="2725443" y="2022"/>
        <a:ext cx="2098716" cy="1259229"/>
      </dsp:txXfrm>
    </dsp:sp>
    <dsp:sp modelId="{B9EFAFDA-4284-F049-BE9B-46D2601E60EA}">
      <dsp:nvSpPr>
        <dsp:cNvPr id="0" name=""/>
        <dsp:cNvSpPr/>
      </dsp:nvSpPr>
      <dsp:spPr>
        <a:xfrm>
          <a:off x="5034031" y="2022"/>
          <a:ext cx="2098716" cy="1259229"/>
        </a:xfrm>
        <a:prstGeom prst="rect">
          <a:avLst/>
        </a:prstGeom>
        <a:solidFill>
          <a:schemeClr val="accent2">
            <a:hueOff val="-1649926"/>
            <a:satOff val="538"/>
            <a:lumOff val="-4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Re-entry programs for the incarcerated and support programs for the formerly incarcerated</a:t>
          </a:r>
          <a:endParaRPr lang="en-US" sz="1200" kern="1200"/>
        </a:p>
      </dsp:txBody>
      <dsp:txXfrm>
        <a:off x="5034031" y="2022"/>
        <a:ext cx="2098716" cy="1259229"/>
      </dsp:txXfrm>
    </dsp:sp>
    <dsp:sp modelId="{CDBA8635-5F23-AB43-A062-20217F39D53C}">
      <dsp:nvSpPr>
        <dsp:cNvPr id="0" name=""/>
        <dsp:cNvSpPr/>
      </dsp:nvSpPr>
      <dsp:spPr>
        <a:xfrm>
          <a:off x="7342619" y="2022"/>
          <a:ext cx="2098716" cy="1259229"/>
        </a:xfrm>
        <a:prstGeom prst="rect">
          <a:avLst/>
        </a:prstGeom>
        <a:solidFill>
          <a:schemeClr val="accent2">
            <a:hueOff val="-2474889"/>
            <a:satOff val="807"/>
            <a:lumOff val="-71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Using CTE centers for adult learners at night and promoting co-enrollment in basic education and postsecondary CTE to help close skills gap</a:t>
          </a:r>
          <a:endParaRPr lang="en-US" sz="1200" kern="1200"/>
        </a:p>
      </dsp:txBody>
      <dsp:txXfrm>
        <a:off x="7342619" y="2022"/>
        <a:ext cx="2098716" cy="1259229"/>
      </dsp:txXfrm>
    </dsp:sp>
    <dsp:sp modelId="{AB64A9C4-2821-8A4E-BBA5-A2597D006C2E}">
      <dsp:nvSpPr>
        <dsp:cNvPr id="0" name=""/>
        <dsp:cNvSpPr/>
      </dsp:nvSpPr>
      <dsp:spPr>
        <a:xfrm>
          <a:off x="416855" y="1471124"/>
          <a:ext cx="2098716" cy="1259229"/>
        </a:xfrm>
        <a:prstGeom prst="rect">
          <a:avLst/>
        </a:prstGeom>
        <a:solidFill>
          <a:schemeClr val="accent2">
            <a:hueOff val="-3299852"/>
            <a:satOff val="1076"/>
            <a:lumOff val="-95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Integrating SNAP and TANF clients into workforce training programs</a:t>
          </a:r>
          <a:endParaRPr lang="en-US" sz="1200" kern="1200"/>
        </a:p>
      </dsp:txBody>
      <dsp:txXfrm>
        <a:off x="416855" y="1471124"/>
        <a:ext cx="2098716" cy="1259229"/>
      </dsp:txXfrm>
    </dsp:sp>
    <dsp:sp modelId="{A92AE819-B3C4-F142-8375-862325BC81D9}">
      <dsp:nvSpPr>
        <dsp:cNvPr id="0" name=""/>
        <dsp:cNvSpPr/>
      </dsp:nvSpPr>
      <dsp:spPr>
        <a:xfrm>
          <a:off x="2725443" y="1471124"/>
          <a:ext cx="2098716" cy="1259229"/>
        </a:xfrm>
        <a:prstGeom prst="rect">
          <a:avLst/>
        </a:prstGeom>
        <a:solidFill>
          <a:schemeClr val="accent2">
            <a:hueOff val="-4124816"/>
            <a:satOff val="1346"/>
            <a:lumOff val="-119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Use WIOA Title IV funding to support apprenticeships for students with IEPs</a:t>
          </a:r>
          <a:endParaRPr lang="en-US" sz="1200" kern="1200"/>
        </a:p>
      </dsp:txBody>
      <dsp:txXfrm>
        <a:off x="2725443" y="1471124"/>
        <a:ext cx="2098716" cy="1259229"/>
      </dsp:txXfrm>
    </dsp:sp>
    <dsp:sp modelId="{2F995599-1835-3A45-97FD-63B31AA4BADE}">
      <dsp:nvSpPr>
        <dsp:cNvPr id="0" name=""/>
        <dsp:cNvSpPr/>
      </dsp:nvSpPr>
      <dsp:spPr>
        <a:xfrm>
          <a:off x="5034031" y="1471124"/>
          <a:ext cx="2098716" cy="1259229"/>
        </a:xfrm>
        <a:prstGeom prst="rect">
          <a:avLst/>
        </a:prstGeom>
        <a:solidFill>
          <a:schemeClr val="accent2">
            <a:hueOff val="-4949778"/>
            <a:satOff val="1615"/>
            <a:lumOff val="-143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Using Trade Adjustment Authority funds to support apprenticeship</a:t>
          </a:r>
          <a:endParaRPr lang="en-US" sz="1200" kern="1200"/>
        </a:p>
      </dsp:txBody>
      <dsp:txXfrm>
        <a:off x="5034031" y="1471124"/>
        <a:ext cx="2098716" cy="1259229"/>
      </dsp:txXfrm>
    </dsp:sp>
    <dsp:sp modelId="{2963698C-8293-5344-AFD1-1DD218FDDD39}">
      <dsp:nvSpPr>
        <dsp:cNvPr id="0" name=""/>
        <dsp:cNvSpPr/>
      </dsp:nvSpPr>
      <dsp:spPr>
        <a:xfrm>
          <a:off x="7342619" y="1471124"/>
          <a:ext cx="2098716" cy="1259229"/>
        </a:xfrm>
        <a:prstGeom prst="rect">
          <a:avLst/>
        </a:prstGeom>
        <a:solidFill>
          <a:schemeClr val="accent2">
            <a:hueOff val="-5774742"/>
            <a:satOff val="1884"/>
            <a:lumOff val="-167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Addressing childcare or transportation needs</a:t>
          </a:r>
          <a:endParaRPr lang="en-US" sz="1200" kern="1200"/>
        </a:p>
      </dsp:txBody>
      <dsp:txXfrm>
        <a:off x="7342619" y="1471124"/>
        <a:ext cx="2098716" cy="1259229"/>
      </dsp:txXfrm>
    </dsp:sp>
    <dsp:sp modelId="{22A491AE-B475-3342-9F9A-1FE8BFF3CB67}">
      <dsp:nvSpPr>
        <dsp:cNvPr id="0" name=""/>
        <dsp:cNvSpPr/>
      </dsp:nvSpPr>
      <dsp:spPr>
        <a:xfrm>
          <a:off x="2725443" y="2940225"/>
          <a:ext cx="2098716" cy="1259229"/>
        </a:xfrm>
        <a:prstGeom prst="rect">
          <a:avLst/>
        </a:prstGeom>
        <a:solidFill>
          <a:schemeClr val="accent2">
            <a:hueOff val="-6599705"/>
            <a:satOff val="2153"/>
            <a:lumOff val="-191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Free FASFA completion</a:t>
          </a:r>
          <a:endParaRPr lang="en-US" sz="1200" kern="1200"/>
        </a:p>
      </dsp:txBody>
      <dsp:txXfrm>
        <a:off x="2725443" y="2940225"/>
        <a:ext cx="2098716" cy="1259229"/>
      </dsp:txXfrm>
    </dsp:sp>
    <dsp:sp modelId="{F11B164D-1714-CE46-9163-EF562F2126B0}">
      <dsp:nvSpPr>
        <dsp:cNvPr id="0" name=""/>
        <dsp:cNvSpPr/>
      </dsp:nvSpPr>
      <dsp:spPr>
        <a:xfrm>
          <a:off x="5034031" y="2940225"/>
          <a:ext cx="2098716" cy="1259229"/>
        </a:xfrm>
        <a:prstGeom prst="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a:t>Using tax credits to hire apprentices</a:t>
          </a:r>
          <a:endParaRPr lang="en-US" sz="1200" kern="1200"/>
        </a:p>
      </dsp:txBody>
      <dsp:txXfrm>
        <a:off x="5034031" y="2940225"/>
        <a:ext cx="2098716" cy="12592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9406D-03C8-4310-B592-CF0C62F06770}">
      <dsp:nvSpPr>
        <dsp:cNvPr id="0" name=""/>
        <dsp:cNvSpPr/>
      </dsp:nvSpPr>
      <dsp:spPr>
        <a:xfrm>
          <a:off x="77997" y="577925"/>
          <a:ext cx="772368" cy="7723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618DF-7489-4111-9078-C4CDC16B0901}">
      <dsp:nvSpPr>
        <dsp:cNvPr id="0" name=""/>
        <dsp:cNvSpPr/>
      </dsp:nvSpPr>
      <dsp:spPr>
        <a:xfrm>
          <a:off x="240195" y="740122"/>
          <a:ext cx="447973" cy="447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A6338-318E-4038-B040-86E5F3310788}">
      <dsp:nvSpPr>
        <dsp:cNvPr id="0" name=""/>
        <dsp:cNvSpPr/>
      </dsp:nvSpPr>
      <dsp:spPr>
        <a:xfrm>
          <a:off x="1015873" y="577925"/>
          <a:ext cx="1820582" cy="77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WIOA with a focus on Out-of-School Youth (75% of Title I funding)</a:t>
          </a:r>
        </a:p>
      </dsp:txBody>
      <dsp:txXfrm>
        <a:off x="1015873" y="577925"/>
        <a:ext cx="1820582" cy="772368"/>
      </dsp:txXfrm>
    </dsp:sp>
    <dsp:sp modelId="{9480BA55-305D-48F0-80ED-A43BB61FFE90}">
      <dsp:nvSpPr>
        <dsp:cNvPr id="0" name=""/>
        <dsp:cNvSpPr/>
      </dsp:nvSpPr>
      <dsp:spPr>
        <a:xfrm>
          <a:off x="3153679" y="577925"/>
          <a:ext cx="772368" cy="7723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0F7DA-3DF9-4F66-A094-2E890753C099}">
      <dsp:nvSpPr>
        <dsp:cNvPr id="0" name=""/>
        <dsp:cNvSpPr/>
      </dsp:nvSpPr>
      <dsp:spPr>
        <a:xfrm>
          <a:off x="3315876" y="740122"/>
          <a:ext cx="447973" cy="447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73392F-2262-4FB4-9360-F0194D2DB374}">
      <dsp:nvSpPr>
        <dsp:cNvPr id="0" name=""/>
        <dsp:cNvSpPr/>
      </dsp:nvSpPr>
      <dsp:spPr>
        <a:xfrm>
          <a:off x="4091555" y="577925"/>
          <a:ext cx="1820582" cy="77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Perkins V--Secondary and Postsecondary CTE Plans</a:t>
          </a:r>
        </a:p>
      </dsp:txBody>
      <dsp:txXfrm>
        <a:off x="4091555" y="577925"/>
        <a:ext cx="1820582" cy="772368"/>
      </dsp:txXfrm>
    </dsp:sp>
    <dsp:sp modelId="{33F957AF-17E3-44D5-8349-602C51F6453A}">
      <dsp:nvSpPr>
        <dsp:cNvPr id="0" name=""/>
        <dsp:cNvSpPr/>
      </dsp:nvSpPr>
      <dsp:spPr>
        <a:xfrm>
          <a:off x="77997" y="2244842"/>
          <a:ext cx="772368" cy="7723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108AB-56D8-49C8-BA7F-E737F4DBBE58}">
      <dsp:nvSpPr>
        <dsp:cNvPr id="0" name=""/>
        <dsp:cNvSpPr/>
      </dsp:nvSpPr>
      <dsp:spPr>
        <a:xfrm>
          <a:off x="240195" y="2407040"/>
          <a:ext cx="447973" cy="4479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EFEBB6-3CF8-424A-B44E-D8910385DFEF}">
      <dsp:nvSpPr>
        <dsp:cNvPr id="0" name=""/>
        <dsp:cNvSpPr/>
      </dsp:nvSpPr>
      <dsp:spPr>
        <a:xfrm>
          <a:off x="1015873" y="2244842"/>
          <a:ext cx="1820582" cy="77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TANF--Temporary Assistance for Needy Families</a:t>
          </a:r>
        </a:p>
      </dsp:txBody>
      <dsp:txXfrm>
        <a:off x="1015873" y="2244842"/>
        <a:ext cx="1820582" cy="772368"/>
      </dsp:txXfrm>
    </dsp:sp>
    <dsp:sp modelId="{6B255604-4B58-4CD2-830C-43CC468F69A1}">
      <dsp:nvSpPr>
        <dsp:cNvPr id="0" name=""/>
        <dsp:cNvSpPr/>
      </dsp:nvSpPr>
      <dsp:spPr>
        <a:xfrm>
          <a:off x="3153679" y="2244842"/>
          <a:ext cx="772368" cy="7723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82AE4-0157-4AB6-BCCE-6D07A845EF1D}">
      <dsp:nvSpPr>
        <dsp:cNvPr id="0" name=""/>
        <dsp:cNvSpPr/>
      </dsp:nvSpPr>
      <dsp:spPr>
        <a:xfrm>
          <a:off x="3315876" y="2407040"/>
          <a:ext cx="447973" cy="4479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3883DD-F575-4DFE-8A16-CDF1D4C19F5F}">
      <dsp:nvSpPr>
        <dsp:cNvPr id="0" name=""/>
        <dsp:cNvSpPr/>
      </dsp:nvSpPr>
      <dsp:spPr>
        <a:xfrm>
          <a:off x="4091555" y="2244842"/>
          <a:ext cx="1820582" cy="77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Veteran’s Administrative Workforce Programs</a:t>
          </a:r>
        </a:p>
      </dsp:txBody>
      <dsp:txXfrm>
        <a:off x="4091555" y="2244842"/>
        <a:ext cx="1820582" cy="772368"/>
      </dsp:txXfrm>
    </dsp:sp>
    <dsp:sp modelId="{A65B69F8-0B5A-4B0C-A0E5-7AA7DB00F861}">
      <dsp:nvSpPr>
        <dsp:cNvPr id="0" name=""/>
        <dsp:cNvSpPr/>
      </dsp:nvSpPr>
      <dsp:spPr>
        <a:xfrm>
          <a:off x="77997" y="3911760"/>
          <a:ext cx="772368" cy="7723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ADB6C-D6D3-473C-8437-EBB28FA321A7}">
      <dsp:nvSpPr>
        <dsp:cNvPr id="0" name=""/>
        <dsp:cNvSpPr/>
      </dsp:nvSpPr>
      <dsp:spPr>
        <a:xfrm>
          <a:off x="240195" y="4073957"/>
          <a:ext cx="447973" cy="4479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76FB8B-7219-4E90-872B-1719CBAFD993}">
      <dsp:nvSpPr>
        <dsp:cNvPr id="0" name=""/>
        <dsp:cNvSpPr/>
      </dsp:nvSpPr>
      <dsp:spPr>
        <a:xfrm>
          <a:off x="1015873" y="3911760"/>
          <a:ext cx="1820582" cy="77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SNAP--Supplemental Nutrition Assistance Program </a:t>
          </a:r>
        </a:p>
      </dsp:txBody>
      <dsp:txXfrm>
        <a:off x="1015873" y="3911760"/>
        <a:ext cx="1820582" cy="772368"/>
      </dsp:txXfrm>
    </dsp:sp>
    <dsp:sp modelId="{94D667CE-33CF-4BC6-B458-5957BA356493}">
      <dsp:nvSpPr>
        <dsp:cNvPr id="0" name=""/>
        <dsp:cNvSpPr/>
      </dsp:nvSpPr>
      <dsp:spPr>
        <a:xfrm>
          <a:off x="3153679" y="3911760"/>
          <a:ext cx="772368" cy="7723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21CBD-242C-4A65-AF38-E4BA0EA78D06}">
      <dsp:nvSpPr>
        <dsp:cNvPr id="0" name=""/>
        <dsp:cNvSpPr/>
      </dsp:nvSpPr>
      <dsp:spPr>
        <a:xfrm>
          <a:off x="3315876" y="4073957"/>
          <a:ext cx="447973" cy="4479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4D7DDA-C0FB-4558-9823-74B47E2850D0}">
      <dsp:nvSpPr>
        <dsp:cNvPr id="0" name=""/>
        <dsp:cNvSpPr/>
      </dsp:nvSpPr>
      <dsp:spPr>
        <a:xfrm>
          <a:off x="4091555" y="3911760"/>
          <a:ext cx="1820582" cy="772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Senior Community Service Employee Program</a:t>
          </a:r>
        </a:p>
      </dsp:txBody>
      <dsp:txXfrm>
        <a:off x="4091555" y="3911760"/>
        <a:ext cx="1820582" cy="7723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71873-BDBF-E14D-B26B-33D813248FDF}">
      <dsp:nvSpPr>
        <dsp:cNvPr id="0" name=""/>
        <dsp:cNvSpPr/>
      </dsp:nvSpPr>
      <dsp:spPr>
        <a:xfrm>
          <a:off x="0" y="3446122"/>
          <a:ext cx="2196433" cy="75392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210" tIns="184912" rIns="156210" bIns="184912" numCol="1" spcCol="1270" anchor="ctr" anchorCtr="0">
          <a:noAutofit/>
        </a:bodyPr>
        <a:lstStyle/>
        <a:p>
          <a:pPr marL="0" lvl="0" indent="0" algn="ctr" defTabSz="1155700">
            <a:lnSpc>
              <a:spcPct val="90000"/>
            </a:lnSpc>
            <a:spcBef>
              <a:spcPct val="0"/>
            </a:spcBef>
            <a:spcAft>
              <a:spcPct val="35000"/>
            </a:spcAft>
            <a:buNone/>
          </a:pPr>
          <a:r>
            <a:rPr lang="en-US" sz="2600" kern="1200"/>
            <a:t>Fund</a:t>
          </a:r>
        </a:p>
      </dsp:txBody>
      <dsp:txXfrm>
        <a:off x="0" y="3446122"/>
        <a:ext cx="2196433" cy="753927"/>
      </dsp:txXfrm>
    </dsp:sp>
    <dsp:sp modelId="{5F1C649D-9F3E-F948-9C94-380285B97C90}">
      <dsp:nvSpPr>
        <dsp:cNvPr id="0" name=""/>
        <dsp:cNvSpPr/>
      </dsp:nvSpPr>
      <dsp:spPr>
        <a:xfrm>
          <a:off x="2196433" y="3446122"/>
          <a:ext cx="6589301" cy="753927"/>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662" tIns="139700" rIns="133662" bIns="139700" numCol="1" spcCol="1270" anchor="t" anchorCtr="0">
          <a:noAutofit/>
        </a:bodyPr>
        <a:lstStyle/>
        <a:p>
          <a:pPr marL="0" lvl="0" indent="0" algn="l" defTabSz="488950">
            <a:lnSpc>
              <a:spcPct val="90000"/>
            </a:lnSpc>
            <a:spcBef>
              <a:spcPct val="0"/>
            </a:spcBef>
            <a:spcAft>
              <a:spcPct val="35000"/>
            </a:spcAft>
            <a:buNone/>
          </a:pPr>
          <a:r>
            <a:rPr lang="en-US" sz="1100" kern="1200"/>
            <a:t>Fund Local Programs </a:t>
          </a:r>
        </a:p>
        <a:p>
          <a:pPr marL="57150" lvl="1" indent="-57150" algn="l" defTabSz="400050">
            <a:lnSpc>
              <a:spcPct val="90000"/>
            </a:lnSpc>
            <a:spcBef>
              <a:spcPct val="0"/>
            </a:spcBef>
            <a:spcAft>
              <a:spcPct val="15000"/>
            </a:spcAft>
            <a:buChar char="•"/>
          </a:pPr>
          <a:r>
            <a:rPr lang="en-US" sz="900" kern="1200"/>
            <a:t>Make sure ALL student populations are given the same opportunities</a:t>
          </a:r>
        </a:p>
        <a:p>
          <a:pPr marL="57150" lvl="1" indent="-57150" algn="l" defTabSz="400050">
            <a:lnSpc>
              <a:spcPct val="90000"/>
            </a:lnSpc>
            <a:spcBef>
              <a:spcPct val="0"/>
            </a:spcBef>
            <a:spcAft>
              <a:spcPct val="15000"/>
            </a:spcAft>
            <a:buChar char="•"/>
          </a:pPr>
          <a:r>
            <a:rPr lang="en-US" sz="900" kern="1200"/>
            <a:t>Find funding streams that will serve a local population</a:t>
          </a:r>
        </a:p>
        <a:p>
          <a:pPr marL="57150" lvl="1" indent="-57150" algn="l" defTabSz="400050">
            <a:lnSpc>
              <a:spcPct val="90000"/>
            </a:lnSpc>
            <a:spcBef>
              <a:spcPct val="0"/>
            </a:spcBef>
            <a:spcAft>
              <a:spcPct val="15000"/>
            </a:spcAft>
            <a:buChar char="•"/>
          </a:pPr>
          <a:r>
            <a:rPr lang="en-US" sz="900" kern="1200"/>
            <a:t>Support College Presidents in developing CNA for all programs</a:t>
          </a:r>
        </a:p>
      </dsp:txBody>
      <dsp:txXfrm>
        <a:off x="2196433" y="3446122"/>
        <a:ext cx="6589301" cy="753927"/>
      </dsp:txXfrm>
    </dsp:sp>
    <dsp:sp modelId="{9C330521-7030-7E47-897F-D524AF4706E3}">
      <dsp:nvSpPr>
        <dsp:cNvPr id="0" name=""/>
        <dsp:cNvSpPr/>
      </dsp:nvSpPr>
      <dsp:spPr>
        <a:xfrm rot="10800000">
          <a:off x="0" y="2297890"/>
          <a:ext cx="2196433" cy="1159540"/>
        </a:xfrm>
        <a:prstGeom prst="upArrowCallout">
          <a:avLst>
            <a:gd name="adj1" fmla="val 5000"/>
            <a:gd name="adj2" fmla="val 10000"/>
            <a:gd name="adj3" fmla="val 15000"/>
            <a:gd name="adj4" fmla="val 64977"/>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210" tIns="184912" rIns="156210" bIns="184912" numCol="1" spcCol="1270" anchor="ctr" anchorCtr="0">
          <a:noAutofit/>
        </a:bodyPr>
        <a:lstStyle/>
        <a:p>
          <a:pPr marL="0" lvl="0" indent="0" algn="ctr" defTabSz="1155700">
            <a:lnSpc>
              <a:spcPct val="90000"/>
            </a:lnSpc>
            <a:spcBef>
              <a:spcPct val="0"/>
            </a:spcBef>
            <a:spcAft>
              <a:spcPct val="35000"/>
            </a:spcAft>
            <a:buNone/>
          </a:pPr>
          <a:r>
            <a:rPr lang="en-US" sz="2600" kern="1200"/>
            <a:t>Support</a:t>
          </a:r>
        </a:p>
      </dsp:txBody>
      <dsp:txXfrm rot="-10800000">
        <a:off x="0" y="2297890"/>
        <a:ext cx="2196433" cy="753701"/>
      </dsp:txXfrm>
    </dsp:sp>
    <dsp:sp modelId="{00F94C03-1D56-954C-9305-8D8B67910F3B}">
      <dsp:nvSpPr>
        <dsp:cNvPr id="0" name=""/>
        <dsp:cNvSpPr/>
      </dsp:nvSpPr>
      <dsp:spPr>
        <a:xfrm>
          <a:off x="2196433" y="2297890"/>
          <a:ext cx="6589301" cy="753701"/>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662" tIns="139700" rIns="133662" bIns="139700" numCol="1" spcCol="1270" anchor="t" anchorCtr="0">
          <a:noAutofit/>
        </a:bodyPr>
        <a:lstStyle/>
        <a:p>
          <a:pPr marL="0" lvl="0" indent="0" algn="l" defTabSz="488950">
            <a:lnSpc>
              <a:spcPct val="90000"/>
            </a:lnSpc>
            <a:spcBef>
              <a:spcPct val="0"/>
            </a:spcBef>
            <a:spcAft>
              <a:spcPct val="35000"/>
            </a:spcAft>
            <a:buNone/>
          </a:pPr>
          <a:r>
            <a:rPr lang="en-US" sz="1100" kern="1200"/>
            <a:t>Support Industries as they expand into education</a:t>
          </a:r>
        </a:p>
        <a:p>
          <a:pPr marL="57150" lvl="1" indent="-57150" algn="l" defTabSz="400050">
            <a:lnSpc>
              <a:spcPct val="90000"/>
            </a:lnSpc>
            <a:spcBef>
              <a:spcPct val="0"/>
            </a:spcBef>
            <a:spcAft>
              <a:spcPct val="15000"/>
            </a:spcAft>
            <a:buChar char="•"/>
          </a:pPr>
          <a:r>
            <a:rPr lang="en-US" sz="900" kern="1200"/>
            <a:t>Provide Technical assistance to on-the-job-training</a:t>
          </a:r>
        </a:p>
        <a:p>
          <a:pPr marL="57150" lvl="1" indent="-57150" algn="l" defTabSz="400050">
            <a:lnSpc>
              <a:spcPct val="90000"/>
            </a:lnSpc>
            <a:spcBef>
              <a:spcPct val="0"/>
            </a:spcBef>
            <a:spcAft>
              <a:spcPct val="15000"/>
            </a:spcAft>
            <a:buChar char="•"/>
          </a:pPr>
          <a:r>
            <a:rPr lang="en-US" sz="900" kern="1200" dirty="0"/>
            <a:t>Work with Career Counsellors to invite industry leaders into classrooms</a:t>
          </a:r>
        </a:p>
        <a:p>
          <a:pPr marL="57150" lvl="1" indent="-57150" algn="l" defTabSz="400050">
            <a:lnSpc>
              <a:spcPct val="90000"/>
            </a:lnSpc>
            <a:spcBef>
              <a:spcPct val="0"/>
            </a:spcBef>
            <a:spcAft>
              <a:spcPct val="15000"/>
            </a:spcAft>
            <a:buChar char="•"/>
          </a:pPr>
          <a:r>
            <a:rPr lang="en-US" sz="900" kern="1200" dirty="0"/>
            <a:t>Maximize Placement Opportunity for programs to exist in multiple regions</a:t>
          </a:r>
        </a:p>
        <a:p>
          <a:pPr marL="57150" lvl="1" indent="-57150" algn="l" defTabSz="400050">
            <a:lnSpc>
              <a:spcPct val="90000"/>
            </a:lnSpc>
            <a:spcBef>
              <a:spcPct val="0"/>
            </a:spcBef>
            <a:spcAft>
              <a:spcPct val="15000"/>
            </a:spcAft>
            <a:buChar char="•"/>
          </a:pPr>
          <a:r>
            <a:rPr lang="en-US" sz="900" kern="1200" dirty="0"/>
            <a:t>Ensure programs can support apprenticed work-based learning experiences</a:t>
          </a:r>
        </a:p>
      </dsp:txBody>
      <dsp:txXfrm>
        <a:off x="2196433" y="2297890"/>
        <a:ext cx="6589301" cy="753701"/>
      </dsp:txXfrm>
    </dsp:sp>
    <dsp:sp modelId="{C2CD9BEA-2568-9B4E-80E5-ABC83CBBE998}">
      <dsp:nvSpPr>
        <dsp:cNvPr id="0" name=""/>
        <dsp:cNvSpPr/>
      </dsp:nvSpPr>
      <dsp:spPr>
        <a:xfrm rot="10800000">
          <a:off x="0" y="1149659"/>
          <a:ext cx="2196433" cy="1159540"/>
        </a:xfrm>
        <a:prstGeom prst="upArrowCallout">
          <a:avLst>
            <a:gd name="adj1" fmla="val 5000"/>
            <a:gd name="adj2" fmla="val 10000"/>
            <a:gd name="adj3" fmla="val 15000"/>
            <a:gd name="adj4" fmla="val 64977"/>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210" tIns="184912" rIns="156210" bIns="184912" numCol="1" spcCol="1270" anchor="ctr" anchorCtr="0">
          <a:noAutofit/>
        </a:bodyPr>
        <a:lstStyle/>
        <a:p>
          <a:pPr marL="0" lvl="0" indent="0" algn="ctr" defTabSz="1155700">
            <a:lnSpc>
              <a:spcPct val="90000"/>
            </a:lnSpc>
            <a:spcBef>
              <a:spcPct val="0"/>
            </a:spcBef>
            <a:spcAft>
              <a:spcPct val="35000"/>
            </a:spcAft>
            <a:buNone/>
          </a:pPr>
          <a:r>
            <a:rPr lang="en-US" sz="2600" kern="1200"/>
            <a:t>Build</a:t>
          </a:r>
        </a:p>
      </dsp:txBody>
      <dsp:txXfrm rot="-10800000">
        <a:off x="0" y="1149659"/>
        <a:ext cx="2196433" cy="753701"/>
      </dsp:txXfrm>
    </dsp:sp>
    <dsp:sp modelId="{2E3DA1A0-7684-FC4F-A059-37422FB17B40}">
      <dsp:nvSpPr>
        <dsp:cNvPr id="0" name=""/>
        <dsp:cNvSpPr/>
      </dsp:nvSpPr>
      <dsp:spPr>
        <a:xfrm>
          <a:off x="2196433" y="1149659"/>
          <a:ext cx="6589301" cy="753701"/>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662" tIns="139700" rIns="133662" bIns="139700" numCol="1" spcCol="1270" anchor="t" anchorCtr="0">
          <a:noAutofit/>
        </a:bodyPr>
        <a:lstStyle/>
        <a:p>
          <a:pPr marL="0" lvl="0" indent="0" algn="l" defTabSz="488950">
            <a:lnSpc>
              <a:spcPct val="90000"/>
            </a:lnSpc>
            <a:spcBef>
              <a:spcPct val="0"/>
            </a:spcBef>
            <a:spcAft>
              <a:spcPct val="35000"/>
            </a:spcAft>
            <a:buNone/>
          </a:pPr>
          <a:r>
            <a:rPr lang="en-US" sz="1100" kern="1200"/>
            <a:t>Build upon Career Pathways created by ACCCP</a:t>
          </a:r>
        </a:p>
        <a:p>
          <a:pPr marL="57150" lvl="1" indent="-57150" algn="l" defTabSz="400050">
            <a:lnSpc>
              <a:spcPct val="90000"/>
            </a:lnSpc>
            <a:spcBef>
              <a:spcPct val="0"/>
            </a:spcBef>
            <a:spcAft>
              <a:spcPct val="15000"/>
            </a:spcAft>
            <a:buChar char="•"/>
          </a:pPr>
          <a:r>
            <a:rPr lang="en-US" sz="900" kern="1200"/>
            <a:t>Include Secondary Schools in program expansion</a:t>
          </a:r>
        </a:p>
        <a:p>
          <a:pPr marL="57150" lvl="1" indent="-57150" algn="l" defTabSz="400050">
            <a:lnSpc>
              <a:spcPct val="90000"/>
            </a:lnSpc>
            <a:spcBef>
              <a:spcPct val="0"/>
            </a:spcBef>
            <a:spcAft>
              <a:spcPct val="15000"/>
            </a:spcAft>
            <a:buChar char="•"/>
          </a:pPr>
          <a:r>
            <a:rPr lang="en-US" sz="900" kern="1200"/>
            <a:t>Include Adult Education in program expansion </a:t>
          </a:r>
        </a:p>
      </dsp:txBody>
      <dsp:txXfrm>
        <a:off x="2196433" y="1149659"/>
        <a:ext cx="6589301" cy="753701"/>
      </dsp:txXfrm>
    </dsp:sp>
    <dsp:sp modelId="{D9AB9B8A-09F1-5247-B895-FA975DEFBC57}">
      <dsp:nvSpPr>
        <dsp:cNvPr id="0" name=""/>
        <dsp:cNvSpPr/>
      </dsp:nvSpPr>
      <dsp:spPr>
        <a:xfrm rot="10800000">
          <a:off x="0" y="1428"/>
          <a:ext cx="2196433" cy="1159540"/>
        </a:xfrm>
        <a:prstGeom prst="upArrowCallout">
          <a:avLst>
            <a:gd name="adj1" fmla="val 5000"/>
            <a:gd name="adj2" fmla="val 10000"/>
            <a:gd name="adj3" fmla="val 15000"/>
            <a:gd name="adj4" fmla="val 64977"/>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210" tIns="184912" rIns="156210" bIns="184912" numCol="1" spcCol="1270" anchor="ctr" anchorCtr="0">
          <a:noAutofit/>
        </a:bodyPr>
        <a:lstStyle/>
        <a:p>
          <a:pPr marL="0" lvl="0" indent="0" algn="ctr" defTabSz="1155700">
            <a:lnSpc>
              <a:spcPct val="90000"/>
            </a:lnSpc>
            <a:spcBef>
              <a:spcPct val="0"/>
            </a:spcBef>
            <a:spcAft>
              <a:spcPct val="35000"/>
            </a:spcAft>
            <a:buNone/>
          </a:pPr>
          <a:r>
            <a:rPr lang="en-US" sz="2600" kern="1200"/>
            <a:t>Use</a:t>
          </a:r>
        </a:p>
      </dsp:txBody>
      <dsp:txXfrm rot="-10800000">
        <a:off x="0" y="1428"/>
        <a:ext cx="2196433" cy="753701"/>
      </dsp:txXfrm>
    </dsp:sp>
    <dsp:sp modelId="{87E5AF12-3FEF-5241-9F56-1A9DCB15B6F1}">
      <dsp:nvSpPr>
        <dsp:cNvPr id="0" name=""/>
        <dsp:cNvSpPr/>
      </dsp:nvSpPr>
      <dsp:spPr>
        <a:xfrm>
          <a:off x="2196433" y="1428"/>
          <a:ext cx="6589301" cy="753701"/>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662" tIns="139700" rIns="133662" bIns="139700" numCol="1" spcCol="1270" anchor="t" anchorCtr="0">
          <a:noAutofit/>
        </a:bodyPr>
        <a:lstStyle/>
        <a:p>
          <a:pPr marL="0" lvl="0" indent="0" algn="l" defTabSz="488950">
            <a:lnSpc>
              <a:spcPct val="90000"/>
            </a:lnSpc>
            <a:spcBef>
              <a:spcPct val="0"/>
            </a:spcBef>
            <a:spcAft>
              <a:spcPct val="35000"/>
            </a:spcAft>
            <a:buNone/>
          </a:pPr>
          <a:r>
            <a:rPr lang="en-US" sz="1100" kern="1200"/>
            <a:t>Use ATLAS data to support programs of study</a:t>
          </a:r>
        </a:p>
        <a:p>
          <a:pPr marL="57150" lvl="1" indent="-57150" algn="l" defTabSz="400050">
            <a:lnSpc>
              <a:spcPct val="90000"/>
            </a:lnSpc>
            <a:spcBef>
              <a:spcPct val="0"/>
            </a:spcBef>
            <a:spcAft>
              <a:spcPct val="15000"/>
            </a:spcAft>
            <a:buChar char="•"/>
          </a:pPr>
          <a:r>
            <a:rPr lang="en-US" sz="900" kern="1200"/>
            <a:t>Ensure all programs offered are aligned to in-demand jobs</a:t>
          </a:r>
        </a:p>
        <a:p>
          <a:pPr marL="57150" lvl="1" indent="-57150" algn="l" defTabSz="400050">
            <a:lnSpc>
              <a:spcPct val="90000"/>
            </a:lnSpc>
            <a:spcBef>
              <a:spcPct val="0"/>
            </a:spcBef>
            <a:spcAft>
              <a:spcPct val="15000"/>
            </a:spcAft>
            <a:buChar char="•"/>
          </a:pPr>
          <a:r>
            <a:rPr lang="en-US" sz="900" kern="1200"/>
            <a:t>Ensure all programs offered end with job attainment</a:t>
          </a:r>
        </a:p>
      </dsp:txBody>
      <dsp:txXfrm>
        <a:off x="2196433" y="1428"/>
        <a:ext cx="6589301" cy="7537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07347-6A4C-44A5-A64C-D15981FA7A79}">
      <dsp:nvSpPr>
        <dsp:cNvPr id="0" name=""/>
        <dsp:cNvSpPr/>
      </dsp:nvSpPr>
      <dsp:spPr>
        <a:xfrm>
          <a:off x="0" y="1359"/>
          <a:ext cx="9858191" cy="579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C07FC-D4B5-42DD-95B6-C8962DB67597}">
      <dsp:nvSpPr>
        <dsp:cNvPr id="0" name=""/>
        <dsp:cNvSpPr/>
      </dsp:nvSpPr>
      <dsp:spPr>
        <a:xfrm>
          <a:off x="175189" y="131665"/>
          <a:ext cx="318526" cy="3185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C621FE-7AA3-449F-B888-946236941470}">
      <dsp:nvSpPr>
        <dsp:cNvPr id="0" name=""/>
        <dsp:cNvSpPr/>
      </dsp:nvSpPr>
      <dsp:spPr>
        <a:xfrm>
          <a:off x="668905" y="1359"/>
          <a:ext cx="9189285"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622300">
            <a:lnSpc>
              <a:spcPct val="100000"/>
            </a:lnSpc>
            <a:spcBef>
              <a:spcPct val="0"/>
            </a:spcBef>
            <a:spcAft>
              <a:spcPct val="35000"/>
            </a:spcAft>
            <a:buNone/>
          </a:pPr>
          <a:r>
            <a:rPr lang="en-US" sz="1400" kern="1200" dirty="0"/>
            <a:t>ATLAS on Career Pathways Longitudinal database created by GOEWT Division of Education and Workforce </a:t>
          </a:r>
          <a:r>
            <a:rPr lang="en-US" sz="1400" kern="1200" dirty="0" err="1"/>
            <a:t>Statisitcs</a:t>
          </a:r>
          <a:r>
            <a:rPr lang="en-US" sz="1400" kern="1200" dirty="0"/>
            <a:t> and maintained by Dept. of Labor)</a:t>
          </a:r>
        </a:p>
      </dsp:txBody>
      <dsp:txXfrm>
        <a:off x="668905" y="1359"/>
        <a:ext cx="9189285" cy="579139"/>
      </dsp:txXfrm>
    </dsp:sp>
    <dsp:sp modelId="{1B10911D-FBC7-4660-A460-71C6881DD78A}">
      <dsp:nvSpPr>
        <dsp:cNvPr id="0" name=""/>
        <dsp:cNvSpPr/>
      </dsp:nvSpPr>
      <dsp:spPr>
        <a:xfrm>
          <a:off x="0" y="725283"/>
          <a:ext cx="9858191" cy="579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D061A-3E23-4463-AF47-46F1C4CE9E5A}">
      <dsp:nvSpPr>
        <dsp:cNvPr id="0" name=""/>
        <dsp:cNvSpPr/>
      </dsp:nvSpPr>
      <dsp:spPr>
        <a:xfrm>
          <a:off x="175189" y="855589"/>
          <a:ext cx="318526" cy="3185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921CE4-148B-4D91-92D0-415FF3F312BA}">
      <dsp:nvSpPr>
        <dsp:cNvPr id="0" name=""/>
        <dsp:cNvSpPr/>
      </dsp:nvSpPr>
      <dsp:spPr>
        <a:xfrm>
          <a:off x="668905" y="725283"/>
          <a:ext cx="9189285"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622300">
            <a:lnSpc>
              <a:spcPct val="100000"/>
            </a:lnSpc>
            <a:spcBef>
              <a:spcPct val="0"/>
            </a:spcBef>
            <a:spcAft>
              <a:spcPct val="35000"/>
            </a:spcAft>
            <a:buNone/>
          </a:pPr>
          <a:r>
            <a:rPr lang="en-US" sz="1400" kern="1200" dirty="0"/>
            <a:t>Competency models assigned to particular career pathways (created by ACCCP)</a:t>
          </a:r>
        </a:p>
      </dsp:txBody>
      <dsp:txXfrm>
        <a:off x="668905" y="725283"/>
        <a:ext cx="9189285" cy="579139"/>
      </dsp:txXfrm>
    </dsp:sp>
    <dsp:sp modelId="{F2B618A2-D309-485D-ABCA-46B2D10CA13E}">
      <dsp:nvSpPr>
        <dsp:cNvPr id="0" name=""/>
        <dsp:cNvSpPr/>
      </dsp:nvSpPr>
      <dsp:spPr>
        <a:xfrm>
          <a:off x="0" y="1449207"/>
          <a:ext cx="9858191" cy="579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17FD9-49A7-4610-88DC-5283A50E74F5}">
      <dsp:nvSpPr>
        <dsp:cNvPr id="0" name=""/>
        <dsp:cNvSpPr/>
      </dsp:nvSpPr>
      <dsp:spPr>
        <a:xfrm>
          <a:off x="175189" y="1579513"/>
          <a:ext cx="318526" cy="3185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573983-1E6E-4C63-8E5E-14ED1D242067}">
      <dsp:nvSpPr>
        <dsp:cNvPr id="0" name=""/>
        <dsp:cNvSpPr/>
      </dsp:nvSpPr>
      <dsp:spPr>
        <a:xfrm>
          <a:off x="668905" y="1449207"/>
          <a:ext cx="9189285"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622300">
            <a:lnSpc>
              <a:spcPct val="100000"/>
            </a:lnSpc>
            <a:spcBef>
              <a:spcPct val="0"/>
            </a:spcBef>
            <a:spcAft>
              <a:spcPct val="35000"/>
            </a:spcAft>
            <a:buNone/>
          </a:pPr>
          <a:r>
            <a:rPr lang="en-US" sz="1400" kern="1200" dirty="0"/>
            <a:t>Registered or industry-recognized apprenticeship programs (certified by AOA)</a:t>
          </a:r>
        </a:p>
      </dsp:txBody>
      <dsp:txXfrm>
        <a:off x="668905" y="1449207"/>
        <a:ext cx="9189285" cy="579139"/>
      </dsp:txXfrm>
    </dsp:sp>
    <dsp:sp modelId="{22E39E05-9B49-4B8E-8D54-00D7BEC39EA2}">
      <dsp:nvSpPr>
        <dsp:cNvPr id="0" name=""/>
        <dsp:cNvSpPr/>
      </dsp:nvSpPr>
      <dsp:spPr>
        <a:xfrm>
          <a:off x="0" y="2173131"/>
          <a:ext cx="9858191" cy="57913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EA47B-E244-4FB2-9D9A-CFA1AD18AB07}">
      <dsp:nvSpPr>
        <dsp:cNvPr id="0" name=""/>
        <dsp:cNvSpPr/>
      </dsp:nvSpPr>
      <dsp:spPr>
        <a:xfrm>
          <a:off x="175189" y="2303437"/>
          <a:ext cx="318526" cy="3185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B01E4B-1585-4861-B3A1-DF5E54B9353C}">
      <dsp:nvSpPr>
        <dsp:cNvPr id="0" name=""/>
        <dsp:cNvSpPr/>
      </dsp:nvSpPr>
      <dsp:spPr>
        <a:xfrm>
          <a:off x="668905" y="2173131"/>
          <a:ext cx="9189285"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622300">
            <a:lnSpc>
              <a:spcPct val="100000"/>
            </a:lnSpc>
            <a:spcBef>
              <a:spcPct val="0"/>
            </a:spcBef>
            <a:spcAft>
              <a:spcPct val="35000"/>
            </a:spcAft>
            <a:buNone/>
          </a:pPr>
          <a:r>
            <a:rPr lang="en-US" sz="1400" kern="1200" dirty="0"/>
            <a:t>Funding streams promoting human capital development (WIOA, SNAP E&amp;T, local, and special population funds</a:t>
          </a:r>
        </a:p>
      </dsp:txBody>
      <dsp:txXfrm>
        <a:off x="668905" y="2173131"/>
        <a:ext cx="9189285" cy="579139"/>
      </dsp:txXfrm>
    </dsp:sp>
    <dsp:sp modelId="{803CCD10-D78B-44B0-8FC5-FEB8AD1ADF4C}">
      <dsp:nvSpPr>
        <dsp:cNvPr id="0" name=""/>
        <dsp:cNvSpPr/>
      </dsp:nvSpPr>
      <dsp:spPr>
        <a:xfrm>
          <a:off x="0" y="2897055"/>
          <a:ext cx="9858191" cy="57913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C62DBC-81C9-4EC3-98CC-0A7082AEF620}">
      <dsp:nvSpPr>
        <dsp:cNvPr id="0" name=""/>
        <dsp:cNvSpPr/>
      </dsp:nvSpPr>
      <dsp:spPr>
        <a:xfrm>
          <a:off x="175189" y="3027361"/>
          <a:ext cx="318526" cy="3185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955609-C242-46C6-8E87-80D462AD2D1C}">
      <dsp:nvSpPr>
        <dsp:cNvPr id="0" name=""/>
        <dsp:cNvSpPr/>
      </dsp:nvSpPr>
      <dsp:spPr>
        <a:xfrm>
          <a:off x="668905" y="2897055"/>
          <a:ext cx="9189285"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622300">
            <a:lnSpc>
              <a:spcPct val="100000"/>
            </a:lnSpc>
            <a:spcBef>
              <a:spcPct val="0"/>
            </a:spcBef>
            <a:spcAft>
              <a:spcPct val="35000"/>
            </a:spcAft>
            <a:buNone/>
          </a:pPr>
          <a:r>
            <a:rPr lang="en-US" sz="1400" kern="1200" dirty="0"/>
            <a:t>Compendium of value credentials and lists of regional and statewide in-demand career pathways (provided by Regional TAC)</a:t>
          </a:r>
        </a:p>
      </dsp:txBody>
      <dsp:txXfrm>
        <a:off x="668905" y="2897055"/>
        <a:ext cx="9189285" cy="579139"/>
      </dsp:txXfrm>
    </dsp:sp>
    <dsp:sp modelId="{923F5924-D634-4A7D-880D-FBBEA6605FBC}">
      <dsp:nvSpPr>
        <dsp:cNvPr id="0" name=""/>
        <dsp:cNvSpPr/>
      </dsp:nvSpPr>
      <dsp:spPr>
        <a:xfrm>
          <a:off x="0" y="3620979"/>
          <a:ext cx="9858191" cy="579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9272E-761B-4CEB-AFE6-DCFDAAA9EDD9}">
      <dsp:nvSpPr>
        <dsp:cNvPr id="0" name=""/>
        <dsp:cNvSpPr/>
      </dsp:nvSpPr>
      <dsp:spPr>
        <a:xfrm>
          <a:off x="175189" y="3751285"/>
          <a:ext cx="318526" cy="3185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8C9964-0934-437D-AB61-0537C9B379B8}">
      <dsp:nvSpPr>
        <dsp:cNvPr id="0" name=""/>
        <dsp:cNvSpPr/>
      </dsp:nvSpPr>
      <dsp:spPr>
        <a:xfrm>
          <a:off x="668905" y="3620979"/>
          <a:ext cx="9189285" cy="57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92" tIns="61292" rIns="61292" bIns="61292" numCol="1" spcCol="1270" anchor="ctr" anchorCtr="0">
          <a:noAutofit/>
        </a:bodyPr>
        <a:lstStyle/>
        <a:p>
          <a:pPr marL="0" lvl="0" indent="0" algn="l" defTabSz="622300">
            <a:lnSpc>
              <a:spcPct val="100000"/>
            </a:lnSpc>
            <a:spcBef>
              <a:spcPct val="0"/>
            </a:spcBef>
            <a:spcAft>
              <a:spcPct val="35000"/>
            </a:spcAft>
            <a:buNone/>
          </a:pPr>
          <a:r>
            <a:rPr lang="en-US" sz="1400" kern="1200" dirty="0"/>
            <a:t>ACCET digital backpack for career exploration (provided and maintained by GOEWT Division of Education and Workforce Statistics) </a:t>
          </a:r>
        </a:p>
      </dsp:txBody>
      <dsp:txXfrm>
        <a:off x="668905" y="3620979"/>
        <a:ext cx="9189285" cy="5791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D1BEB-2C48-9C43-B38C-AF60FDD877C2}">
      <dsp:nvSpPr>
        <dsp:cNvPr id="0" name=""/>
        <dsp:cNvSpPr/>
      </dsp:nvSpPr>
      <dsp:spPr>
        <a:xfrm>
          <a:off x="0" y="338018"/>
          <a:ext cx="5990135" cy="1476832"/>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Creating the database from which to build workforce programs</a:t>
          </a:r>
        </a:p>
      </dsp:txBody>
      <dsp:txXfrm>
        <a:off x="72093" y="410111"/>
        <a:ext cx="5845949" cy="1332646"/>
      </dsp:txXfrm>
    </dsp:sp>
    <dsp:sp modelId="{0FD64254-D076-5143-90FF-36379438B257}">
      <dsp:nvSpPr>
        <dsp:cNvPr id="0" name=""/>
        <dsp:cNvSpPr/>
      </dsp:nvSpPr>
      <dsp:spPr>
        <a:xfrm>
          <a:off x="0" y="1892610"/>
          <a:ext cx="5990135" cy="1476832"/>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Creating the competency models associated with Industry credential sequences and career pathways</a:t>
          </a:r>
        </a:p>
      </dsp:txBody>
      <dsp:txXfrm>
        <a:off x="72093" y="1964703"/>
        <a:ext cx="5845949" cy="1332646"/>
      </dsp:txXfrm>
    </dsp:sp>
    <dsp:sp modelId="{709FD49F-5027-7244-9963-2C04A7E478C7}">
      <dsp:nvSpPr>
        <dsp:cNvPr id="0" name=""/>
        <dsp:cNvSpPr/>
      </dsp:nvSpPr>
      <dsp:spPr>
        <a:xfrm>
          <a:off x="0" y="3447203"/>
          <a:ext cx="5990135" cy="1476832"/>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Certifying an apprenticeship program</a:t>
          </a:r>
        </a:p>
      </dsp:txBody>
      <dsp:txXfrm>
        <a:off x="72093" y="3519296"/>
        <a:ext cx="5845949" cy="133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E191B-176C-F346-8D41-5EF79B8F8763}">
      <dsp:nvSpPr>
        <dsp:cNvPr id="0" name=""/>
        <dsp:cNvSpPr/>
      </dsp:nvSpPr>
      <dsp:spPr>
        <a:xfrm>
          <a:off x="0" y="512"/>
          <a:ext cx="8777329"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43EE50A-35BB-5E41-AC67-33BEEE445A5F}">
      <dsp:nvSpPr>
        <dsp:cNvPr id="0" name=""/>
        <dsp:cNvSpPr/>
      </dsp:nvSpPr>
      <dsp:spPr>
        <a:xfrm>
          <a:off x="0" y="512"/>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Secretary of Education (Betsy DeVos)</a:t>
          </a:r>
        </a:p>
      </dsp:txBody>
      <dsp:txXfrm>
        <a:off x="0" y="512"/>
        <a:ext cx="8777329" cy="600064"/>
      </dsp:txXfrm>
    </dsp:sp>
    <dsp:sp modelId="{54AF8898-1169-304C-B819-13244A480156}">
      <dsp:nvSpPr>
        <dsp:cNvPr id="0" name=""/>
        <dsp:cNvSpPr/>
      </dsp:nvSpPr>
      <dsp:spPr>
        <a:xfrm>
          <a:off x="0" y="600577"/>
          <a:ext cx="8777329" cy="0"/>
        </a:xfrm>
        <a:prstGeom prst="line">
          <a:avLst/>
        </a:prstGeom>
        <a:solidFill>
          <a:schemeClr val="accent2">
            <a:hueOff val="-1237445"/>
            <a:satOff val="404"/>
            <a:lumOff val="-360"/>
            <a:alphaOff val="0"/>
          </a:schemeClr>
        </a:solidFill>
        <a:ln w="13970" cap="flat" cmpd="sng" algn="ctr">
          <a:solidFill>
            <a:schemeClr val="accent2">
              <a:hueOff val="-1237445"/>
              <a:satOff val="404"/>
              <a:lumOff val="-36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0BF9E3-DF7F-7045-81B9-98DDAD0460E8}">
      <dsp:nvSpPr>
        <dsp:cNvPr id="0" name=""/>
        <dsp:cNvSpPr/>
      </dsp:nvSpPr>
      <dsp:spPr>
        <a:xfrm>
          <a:off x="0" y="600577"/>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Secretary of Labor (Alexander Acosta) </a:t>
          </a:r>
        </a:p>
      </dsp:txBody>
      <dsp:txXfrm>
        <a:off x="0" y="600577"/>
        <a:ext cx="8777329" cy="600064"/>
      </dsp:txXfrm>
    </dsp:sp>
    <dsp:sp modelId="{B33BA759-8352-344C-A7BC-019E575BC36D}">
      <dsp:nvSpPr>
        <dsp:cNvPr id="0" name=""/>
        <dsp:cNvSpPr/>
      </dsp:nvSpPr>
      <dsp:spPr>
        <a:xfrm>
          <a:off x="0" y="1200642"/>
          <a:ext cx="8777329" cy="0"/>
        </a:xfrm>
        <a:prstGeom prst="line">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1CD56F5-46D4-4246-BD16-51AA11AAD8E8}">
      <dsp:nvSpPr>
        <dsp:cNvPr id="0" name=""/>
        <dsp:cNvSpPr/>
      </dsp:nvSpPr>
      <dsp:spPr>
        <a:xfrm>
          <a:off x="0" y="1200642"/>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Secretary of Commerce (Wilbur Ross)</a:t>
          </a:r>
        </a:p>
      </dsp:txBody>
      <dsp:txXfrm>
        <a:off x="0" y="1200642"/>
        <a:ext cx="8777329" cy="600064"/>
      </dsp:txXfrm>
    </dsp:sp>
    <dsp:sp modelId="{E5F5A11C-736B-9C47-AC69-3B2A06432463}">
      <dsp:nvSpPr>
        <dsp:cNvPr id="0" name=""/>
        <dsp:cNvSpPr/>
      </dsp:nvSpPr>
      <dsp:spPr>
        <a:xfrm>
          <a:off x="0" y="1800707"/>
          <a:ext cx="8777329" cy="0"/>
        </a:xfrm>
        <a:prstGeom prst="line">
          <a:avLst/>
        </a:prstGeom>
        <a:solidFill>
          <a:schemeClr val="accent2">
            <a:hueOff val="-3712334"/>
            <a:satOff val="1211"/>
            <a:lumOff val="-1079"/>
            <a:alphaOff val="0"/>
          </a:schemeClr>
        </a:solidFill>
        <a:ln w="13970" cap="flat" cmpd="sng" algn="ctr">
          <a:solidFill>
            <a:schemeClr val="accent2">
              <a:hueOff val="-3712334"/>
              <a:satOff val="1211"/>
              <a:lumOff val="-107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CB3CB81-3537-E444-9BAD-5BBF2A9AE48B}">
      <dsp:nvSpPr>
        <dsp:cNvPr id="0" name=""/>
        <dsp:cNvSpPr/>
      </dsp:nvSpPr>
      <dsp:spPr>
        <a:xfrm>
          <a:off x="0" y="1800707"/>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Special Advisor to President Trump (Ivanka Trump)</a:t>
          </a:r>
        </a:p>
      </dsp:txBody>
      <dsp:txXfrm>
        <a:off x="0" y="1800707"/>
        <a:ext cx="8777329" cy="600064"/>
      </dsp:txXfrm>
    </dsp:sp>
    <dsp:sp modelId="{96E5F85A-8959-2A43-962A-0A7D559F0B6B}">
      <dsp:nvSpPr>
        <dsp:cNvPr id="0" name=""/>
        <dsp:cNvSpPr/>
      </dsp:nvSpPr>
      <dsp:spPr>
        <a:xfrm>
          <a:off x="0" y="2400771"/>
          <a:ext cx="8777329" cy="0"/>
        </a:xfrm>
        <a:prstGeom prst="line">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FC746B7-2FC6-CA47-AA93-80BF4A39868E}">
      <dsp:nvSpPr>
        <dsp:cNvPr id="0" name=""/>
        <dsp:cNvSpPr/>
      </dsp:nvSpPr>
      <dsp:spPr>
        <a:xfrm>
          <a:off x="0" y="2400771"/>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American Association of Community Colleges (Walter Bumphus)</a:t>
          </a:r>
        </a:p>
      </dsp:txBody>
      <dsp:txXfrm>
        <a:off x="0" y="2400771"/>
        <a:ext cx="8777329" cy="600064"/>
      </dsp:txXfrm>
    </dsp:sp>
    <dsp:sp modelId="{15AE4564-5F0B-E141-96F7-CF7C952ED233}">
      <dsp:nvSpPr>
        <dsp:cNvPr id="0" name=""/>
        <dsp:cNvSpPr/>
      </dsp:nvSpPr>
      <dsp:spPr>
        <a:xfrm>
          <a:off x="0" y="3000836"/>
          <a:ext cx="8777329" cy="0"/>
        </a:xfrm>
        <a:prstGeom prst="line">
          <a:avLst/>
        </a:prstGeom>
        <a:solidFill>
          <a:schemeClr val="accent2">
            <a:hueOff val="-6187223"/>
            <a:satOff val="2018"/>
            <a:lumOff val="-1798"/>
            <a:alphaOff val="0"/>
          </a:schemeClr>
        </a:solidFill>
        <a:ln w="13970" cap="flat" cmpd="sng" algn="ctr">
          <a:solidFill>
            <a:schemeClr val="accent2">
              <a:hueOff val="-6187223"/>
              <a:satOff val="2018"/>
              <a:lumOff val="-17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8A9C0C8-69B6-5E4C-AD02-3AA74B85CB55}">
      <dsp:nvSpPr>
        <dsp:cNvPr id="0" name=""/>
        <dsp:cNvSpPr/>
      </dsp:nvSpPr>
      <dsp:spPr>
        <a:xfrm>
          <a:off x="0" y="3000836"/>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President of Florida International University (Mark Rosenberg)</a:t>
          </a:r>
        </a:p>
      </dsp:txBody>
      <dsp:txXfrm>
        <a:off x="0" y="3000836"/>
        <a:ext cx="8777329" cy="600064"/>
      </dsp:txXfrm>
    </dsp:sp>
    <dsp:sp modelId="{29DA6884-C3FB-D04E-8170-6FED5EAB39FB}">
      <dsp:nvSpPr>
        <dsp:cNvPr id="0" name=""/>
        <dsp:cNvSpPr/>
      </dsp:nvSpPr>
      <dsp:spPr>
        <a:xfrm>
          <a:off x="0" y="3600901"/>
          <a:ext cx="8777329" cy="0"/>
        </a:xfrm>
        <a:prstGeom prst="line">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D5AFAF6-1C40-3A43-BF9F-F1633510405E}">
      <dsp:nvSpPr>
        <dsp:cNvPr id="0" name=""/>
        <dsp:cNvSpPr/>
      </dsp:nvSpPr>
      <dsp:spPr>
        <a:xfrm>
          <a:off x="0" y="3600901"/>
          <a:ext cx="8777329" cy="60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6 members of Industry representing a vision for expanding Apprenticeships</a:t>
          </a:r>
        </a:p>
      </dsp:txBody>
      <dsp:txXfrm>
        <a:off x="0" y="3600901"/>
        <a:ext cx="8777329" cy="600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0874-B1D4-4DB9-8101-E1BDB1CB34FA}">
      <dsp:nvSpPr>
        <dsp:cNvPr id="0" name=""/>
        <dsp:cNvSpPr/>
      </dsp:nvSpPr>
      <dsp:spPr>
        <a:xfrm>
          <a:off x="100883" y="465221"/>
          <a:ext cx="1278391" cy="12783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65E5D-E5DB-4044-8A1D-E9859317E401}">
      <dsp:nvSpPr>
        <dsp:cNvPr id="0" name=""/>
        <dsp:cNvSpPr/>
      </dsp:nvSpPr>
      <dsp:spPr>
        <a:xfrm>
          <a:off x="369346" y="733683"/>
          <a:ext cx="741467" cy="741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629984-49B4-4F98-9D85-EFA499DB2013}">
      <dsp:nvSpPr>
        <dsp:cNvPr id="0" name=""/>
        <dsp:cNvSpPr/>
      </dsp:nvSpPr>
      <dsp:spPr>
        <a:xfrm>
          <a:off x="1653216" y="465221"/>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Laid out an expanded vision for states on expanding apprenticeships</a:t>
          </a:r>
        </a:p>
      </dsp:txBody>
      <dsp:txXfrm>
        <a:off x="1653216" y="465221"/>
        <a:ext cx="3013351" cy="1278391"/>
      </dsp:txXfrm>
    </dsp:sp>
    <dsp:sp modelId="{3928AD11-A681-4798-A147-DFD1BDC9782B}">
      <dsp:nvSpPr>
        <dsp:cNvPr id="0" name=""/>
        <dsp:cNvSpPr/>
      </dsp:nvSpPr>
      <dsp:spPr>
        <a:xfrm>
          <a:off x="5191622" y="465221"/>
          <a:ext cx="1278391" cy="12783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3E8CF4-6B5D-4242-BE6F-560EE826F38C}">
      <dsp:nvSpPr>
        <dsp:cNvPr id="0" name=""/>
        <dsp:cNvSpPr/>
      </dsp:nvSpPr>
      <dsp:spPr>
        <a:xfrm>
          <a:off x="5460084" y="733683"/>
          <a:ext cx="741467" cy="741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9D29F2-C237-4314-A746-9FDF40734DD1}">
      <dsp:nvSpPr>
        <dsp:cNvPr id="0" name=""/>
        <dsp:cNvSpPr/>
      </dsp:nvSpPr>
      <dsp:spPr>
        <a:xfrm>
          <a:off x="6743955" y="465221"/>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Provided an opportunity for states to submit plans to serve as a third-party certifier of Apprenticeships rather than rely on national certification</a:t>
          </a:r>
        </a:p>
      </dsp:txBody>
      <dsp:txXfrm>
        <a:off x="6743955" y="465221"/>
        <a:ext cx="3013351" cy="1278391"/>
      </dsp:txXfrm>
    </dsp:sp>
    <dsp:sp modelId="{36ECE499-9F75-433F-AE70-24BF5A605003}">
      <dsp:nvSpPr>
        <dsp:cNvPr id="0" name=""/>
        <dsp:cNvSpPr/>
      </dsp:nvSpPr>
      <dsp:spPr>
        <a:xfrm>
          <a:off x="100883" y="2457864"/>
          <a:ext cx="1278391" cy="127839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0C9CE-FD67-4A9D-B6A3-1B7DCD273726}">
      <dsp:nvSpPr>
        <dsp:cNvPr id="0" name=""/>
        <dsp:cNvSpPr/>
      </dsp:nvSpPr>
      <dsp:spPr>
        <a:xfrm>
          <a:off x="369346" y="2726326"/>
          <a:ext cx="741467" cy="741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AFC7E3-CEB3-4F6B-B4E9-3E0D6B12F4C4}">
      <dsp:nvSpPr>
        <dsp:cNvPr id="0" name=""/>
        <dsp:cNvSpPr/>
      </dsp:nvSpPr>
      <dsp:spPr>
        <a:xfrm>
          <a:off x="1653216" y="2457864"/>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Encouraged states to provide tax incentives for participating industries</a:t>
          </a:r>
        </a:p>
      </dsp:txBody>
      <dsp:txXfrm>
        <a:off x="1653216" y="2457864"/>
        <a:ext cx="3013351" cy="1278391"/>
      </dsp:txXfrm>
    </dsp:sp>
    <dsp:sp modelId="{65CFCB3E-7035-4836-91AE-353B6E656D0B}">
      <dsp:nvSpPr>
        <dsp:cNvPr id="0" name=""/>
        <dsp:cNvSpPr/>
      </dsp:nvSpPr>
      <dsp:spPr>
        <a:xfrm>
          <a:off x="5191622" y="2457864"/>
          <a:ext cx="1278391" cy="127839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6D5918-7F2C-4C53-B4E8-1F14BC310B45}">
      <dsp:nvSpPr>
        <dsp:cNvPr id="0" name=""/>
        <dsp:cNvSpPr/>
      </dsp:nvSpPr>
      <dsp:spPr>
        <a:xfrm>
          <a:off x="5460084" y="2726326"/>
          <a:ext cx="741467" cy="7414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DA4EFD-797C-48BA-BC6C-AE487420EABE}">
      <dsp:nvSpPr>
        <dsp:cNvPr id="0" name=""/>
        <dsp:cNvSpPr/>
      </dsp:nvSpPr>
      <dsp:spPr>
        <a:xfrm>
          <a:off x="6743955" y="2457864"/>
          <a:ext cx="3013351" cy="1278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Provided guidelines through the Department of Labor under </a:t>
          </a:r>
          <a:r>
            <a:rPr lang="en-US" sz="1400" i="1" kern="1200" dirty="0"/>
            <a:t>Training and Employment Notice </a:t>
          </a:r>
          <a:r>
            <a:rPr lang="en-US" sz="1400" kern="1200" dirty="0"/>
            <a:t>(TEN) 3-18 on how apprenticeships should be measured </a:t>
          </a:r>
        </a:p>
      </dsp:txBody>
      <dsp:txXfrm>
        <a:off x="6743955" y="2457864"/>
        <a:ext cx="3013351" cy="1278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8387-9C1A-B249-ADA5-9CB0A4C9B9B9}">
      <dsp:nvSpPr>
        <dsp:cNvPr id="0" name=""/>
        <dsp:cNvSpPr/>
      </dsp:nvSpPr>
      <dsp:spPr>
        <a:xfrm>
          <a:off x="0" y="29970"/>
          <a:ext cx="5990135" cy="711067"/>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President Trump reauthorized the Carl D. Perkins Career and Technical Education Act of 2006 to become </a:t>
          </a:r>
          <a:r>
            <a:rPr lang="en-US" sz="1300" b="1" kern="1200" dirty="0"/>
            <a:t>PERKINS V</a:t>
          </a:r>
        </a:p>
      </dsp:txBody>
      <dsp:txXfrm>
        <a:off x="34711" y="64681"/>
        <a:ext cx="5920713" cy="641645"/>
      </dsp:txXfrm>
    </dsp:sp>
    <dsp:sp modelId="{7DF5B8E9-F3DF-4C40-AAFA-19DB08AA2B78}">
      <dsp:nvSpPr>
        <dsp:cNvPr id="0" name=""/>
        <dsp:cNvSpPr/>
      </dsp:nvSpPr>
      <dsp:spPr>
        <a:xfrm>
          <a:off x="0" y="778478"/>
          <a:ext cx="5990135" cy="711067"/>
        </a:xfrm>
        <a:prstGeom prst="roundRect">
          <a:avLst/>
        </a:prstGeom>
        <a:solidFill>
          <a:schemeClr val="accent2">
            <a:hueOff val="-1237445"/>
            <a:satOff val="404"/>
            <a:lumOff val="-36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INDUSTRIES</a:t>
          </a:r>
          <a:r>
            <a:rPr lang="en-US" sz="1300" kern="1200" baseline="0" dirty="0"/>
            <a:t> participate by determining the competencies that employees will need to master along a career pathway</a:t>
          </a:r>
          <a:endParaRPr lang="en-US" sz="1300" kern="1200" dirty="0"/>
        </a:p>
      </dsp:txBody>
      <dsp:txXfrm>
        <a:off x="34711" y="813189"/>
        <a:ext cx="5920713" cy="641645"/>
      </dsp:txXfrm>
    </dsp:sp>
    <dsp:sp modelId="{468087C5-1CF9-9843-8BA7-7566EE75A097}">
      <dsp:nvSpPr>
        <dsp:cNvPr id="0" name=""/>
        <dsp:cNvSpPr/>
      </dsp:nvSpPr>
      <dsp:spPr>
        <a:xfrm>
          <a:off x="0" y="1526985"/>
          <a:ext cx="5990135" cy="711067"/>
        </a:xfrm>
        <a:prstGeom prst="roundRect">
          <a:avLst/>
        </a:prstGeom>
        <a:solidFill>
          <a:schemeClr val="accent2">
            <a:hueOff val="-2474889"/>
            <a:satOff val="807"/>
            <a:lumOff val="-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STATES</a:t>
          </a:r>
          <a:r>
            <a:rPr lang="en-US" sz="1300" kern="1200" baseline="0" dirty="0"/>
            <a:t> can regulate their own programs through the establishment of a state apprenticeship agency and by creating Industry Recognized Apprentice Programs</a:t>
          </a:r>
          <a:endParaRPr lang="en-US" sz="1300" kern="1200" dirty="0"/>
        </a:p>
      </dsp:txBody>
      <dsp:txXfrm>
        <a:off x="34711" y="1561696"/>
        <a:ext cx="5920713" cy="641645"/>
      </dsp:txXfrm>
    </dsp:sp>
    <dsp:sp modelId="{925AFDBA-E771-D241-A418-47770733FCD8}">
      <dsp:nvSpPr>
        <dsp:cNvPr id="0" name=""/>
        <dsp:cNvSpPr/>
      </dsp:nvSpPr>
      <dsp:spPr>
        <a:xfrm>
          <a:off x="0" y="2275493"/>
          <a:ext cx="5990135" cy="711067"/>
        </a:xfrm>
        <a:prstGeom prst="roundRect">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SECONDARY CTE</a:t>
          </a:r>
          <a:r>
            <a:rPr lang="en-US" sz="1300" kern="1200" baseline="0" dirty="0"/>
            <a:t> will expose careers to students as young as 5</a:t>
          </a:r>
          <a:r>
            <a:rPr lang="en-US" sz="1300" kern="1200" baseline="30000" dirty="0"/>
            <a:t>th</a:t>
          </a:r>
          <a:r>
            <a:rPr lang="en-US" sz="1300" kern="1200" baseline="0" dirty="0"/>
            <a:t> grade and offer Pre-Apprenticeship programs</a:t>
          </a:r>
          <a:endParaRPr lang="en-US" sz="1300" kern="1200" dirty="0"/>
        </a:p>
      </dsp:txBody>
      <dsp:txXfrm>
        <a:off x="34711" y="2310204"/>
        <a:ext cx="5920713" cy="641645"/>
      </dsp:txXfrm>
    </dsp:sp>
    <dsp:sp modelId="{F015E1B4-DE39-7949-939C-AA497C6ECEC0}">
      <dsp:nvSpPr>
        <dsp:cNvPr id="0" name=""/>
        <dsp:cNvSpPr/>
      </dsp:nvSpPr>
      <dsp:spPr>
        <a:xfrm>
          <a:off x="0" y="3024000"/>
          <a:ext cx="5990135" cy="711067"/>
        </a:xfrm>
        <a:prstGeom prst="roundRect">
          <a:avLst/>
        </a:prstGeom>
        <a:solidFill>
          <a:schemeClr val="accent2">
            <a:hueOff val="-4949778"/>
            <a:satOff val="1615"/>
            <a:lumOff val="-143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POSTSECONDARY CTE </a:t>
          </a:r>
          <a:r>
            <a:rPr lang="en-US" sz="1300" kern="1200" baseline="0" dirty="0"/>
            <a:t>will define career pathways with many entry and exit points for students of all ages</a:t>
          </a:r>
          <a:endParaRPr lang="en-US" sz="1300" kern="1200" dirty="0"/>
        </a:p>
      </dsp:txBody>
      <dsp:txXfrm>
        <a:off x="34711" y="3058711"/>
        <a:ext cx="5920713" cy="641645"/>
      </dsp:txXfrm>
    </dsp:sp>
    <dsp:sp modelId="{83BF3C96-0587-1D4B-A89C-CFD8759DC4A2}">
      <dsp:nvSpPr>
        <dsp:cNvPr id="0" name=""/>
        <dsp:cNvSpPr/>
      </dsp:nvSpPr>
      <dsp:spPr>
        <a:xfrm>
          <a:off x="0" y="3772508"/>
          <a:ext cx="5990135" cy="711067"/>
        </a:xfrm>
        <a:prstGeom prst="roundRect">
          <a:avLst/>
        </a:prstGeom>
        <a:solidFill>
          <a:schemeClr val="accent2">
            <a:hueOff val="-6187223"/>
            <a:satOff val="2018"/>
            <a:lumOff val="-179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a:t>ADULT ED</a:t>
          </a:r>
          <a:r>
            <a:rPr lang="en-US" sz="1300" kern="1200" baseline="0"/>
            <a:t> will participate in career pathways that close the skills gap between labor and education</a:t>
          </a:r>
          <a:endParaRPr lang="en-US" sz="1300" kern="1200"/>
        </a:p>
      </dsp:txBody>
      <dsp:txXfrm>
        <a:off x="34711" y="3807219"/>
        <a:ext cx="5920713" cy="641645"/>
      </dsp:txXfrm>
    </dsp:sp>
    <dsp:sp modelId="{C3720C1F-B9AE-F64E-A1CF-B197058C0DB8}">
      <dsp:nvSpPr>
        <dsp:cNvPr id="0" name=""/>
        <dsp:cNvSpPr/>
      </dsp:nvSpPr>
      <dsp:spPr>
        <a:xfrm>
          <a:off x="0" y="4521015"/>
          <a:ext cx="5990135" cy="711067"/>
        </a:xfrm>
        <a:prstGeom prst="roundRect">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baseline="0" dirty="0"/>
            <a:t>SPECIAL POPULATIONS </a:t>
          </a:r>
          <a:r>
            <a:rPr lang="en-US" sz="1300" kern="1200" baseline="0" dirty="0"/>
            <a:t>will be reached by way of grant opportunities from sources that fund an appropriate outreach</a:t>
          </a:r>
          <a:endParaRPr lang="en-US" sz="1300" kern="1200" dirty="0"/>
        </a:p>
      </dsp:txBody>
      <dsp:txXfrm>
        <a:off x="34711" y="4555726"/>
        <a:ext cx="5920713" cy="641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ADF93-A27F-4804-A83B-C4ADDF4F5BEC}">
      <dsp:nvSpPr>
        <dsp:cNvPr id="0" name=""/>
        <dsp:cNvSpPr/>
      </dsp:nvSpPr>
      <dsp:spPr>
        <a:xfrm>
          <a:off x="0" y="1743"/>
          <a:ext cx="9858191" cy="8837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FE10F4-6E15-4502-ADE2-23BA1CD690FA}">
      <dsp:nvSpPr>
        <dsp:cNvPr id="0" name=""/>
        <dsp:cNvSpPr/>
      </dsp:nvSpPr>
      <dsp:spPr>
        <a:xfrm>
          <a:off x="267345" y="200595"/>
          <a:ext cx="486083" cy="486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258078-55CA-493F-B5E1-F97629417AC4}">
      <dsp:nvSpPr>
        <dsp:cNvPr id="0" name=""/>
        <dsp:cNvSpPr/>
      </dsp:nvSpPr>
      <dsp:spPr>
        <a:xfrm>
          <a:off x="1020774" y="1743"/>
          <a:ext cx="883741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93534" rIns="93534" bIns="93534" numCol="1" spcCol="1270" anchor="ctr" anchorCtr="0">
          <a:noAutofit/>
        </a:bodyPr>
        <a:lstStyle/>
        <a:p>
          <a:pPr marL="0" lvl="0" indent="0" algn="l" defTabSz="889000">
            <a:lnSpc>
              <a:spcPct val="90000"/>
            </a:lnSpc>
            <a:spcBef>
              <a:spcPct val="0"/>
            </a:spcBef>
            <a:spcAft>
              <a:spcPct val="35000"/>
            </a:spcAft>
            <a:buNone/>
          </a:pPr>
          <a:r>
            <a:rPr lang="en-US" sz="2000" kern="1200"/>
            <a:t>Does not punish a state by removing funding previously received</a:t>
          </a:r>
        </a:p>
      </dsp:txBody>
      <dsp:txXfrm>
        <a:off x="1020774" y="1743"/>
        <a:ext cx="8837416" cy="883787"/>
      </dsp:txXfrm>
    </dsp:sp>
    <dsp:sp modelId="{0AA2ECF2-44C8-4C0C-9CD2-6C6EE1B9CDEA}">
      <dsp:nvSpPr>
        <dsp:cNvPr id="0" name=""/>
        <dsp:cNvSpPr/>
      </dsp:nvSpPr>
      <dsp:spPr>
        <a:xfrm>
          <a:off x="0" y="1106478"/>
          <a:ext cx="9858191" cy="8837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9F1E6-ECFB-4A0A-B10B-17A51CA30392}">
      <dsp:nvSpPr>
        <dsp:cNvPr id="0" name=""/>
        <dsp:cNvSpPr/>
      </dsp:nvSpPr>
      <dsp:spPr>
        <a:xfrm>
          <a:off x="267345" y="1305330"/>
          <a:ext cx="486083" cy="486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74D2D7-77A4-43A0-AB1C-0530936CCB46}">
      <dsp:nvSpPr>
        <dsp:cNvPr id="0" name=""/>
        <dsp:cNvSpPr/>
      </dsp:nvSpPr>
      <dsp:spPr>
        <a:xfrm>
          <a:off x="1020774" y="1106478"/>
          <a:ext cx="883741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93534" rIns="93534" bIns="93534" numCol="1" spcCol="1270" anchor="ctr" anchorCtr="0">
          <a:noAutofit/>
        </a:bodyPr>
        <a:lstStyle/>
        <a:p>
          <a:pPr marL="0" lvl="0" indent="0" algn="l" defTabSz="889000">
            <a:lnSpc>
              <a:spcPct val="90000"/>
            </a:lnSpc>
            <a:spcBef>
              <a:spcPct val="0"/>
            </a:spcBef>
            <a:spcAft>
              <a:spcPct val="35000"/>
            </a:spcAft>
            <a:buNone/>
          </a:pPr>
          <a:r>
            <a:rPr lang="en-US" sz="2000" kern="1200" dirty="0"/>
            <a:t>Allows for braiding of Federal funding to happen in order to support career pathway expansion</a:t>
          </a:r>
        </a:p>
      </dsp:txBody>
      <dsp:txXfrm>
        <a:off x="1020774" y="1106478"/>
        <a:ext cx="8837416" cy="883787"/>
      </dsp:txXfrm>
    </dsp:sp>
    <dsp:sp modelId="{FB0BBFF2-226A-442F-89B6-7769913B5137}">
      <dsp:nvSpPr>
        <dsp:cNvPr id="0" name=""/>
        <dsp:cNvSpPr/>
      </dsp:nvSpPr>
      <dsp:spPr>
        <a:xfrm>
          <a:off x="0" y="2211212"/>
          <a:ext cx="9858191" cy="8837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C0D45-0B4B-4659-AEFA-E44094AC1C43}">
      <dsp:nvSpPr>
        <dsp:cNvPr id="0" name=""/>
        <dsp:cNvSpPr/>
      </dsp:nvSpPr>
      <dsp:spPr>
        <a:xfrm>
          <a:off x="267345" y="2410064"/>
          <a:ext cx="486083" cy="486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98DC1-C47D-48FE-98B6-7399CFA1E0CB}">
      <dsp:nvSpPr>
        <dsp:cNvPr id="0" name=""/>
        <dsp:cNvSpPr/>
      </dsp:nvSpPr>
      <dsp:spPr>
        <a:xfrm>
          <a:off x="1020774" y="2211212"/>
          <a:ext cx="883741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93534" rIns="93534" bIns="93534" numCol="1" spcCol="1270" anchor="ctr" anchorCtr="0">
          <a:noAutofit/>
        </a:bodyPr>
        <a:lstStyle/>
        <a:p>
          <a:pPr marL="0" lvl="0" indent="0" algn="l" defTabSz="889000">
            <a:lnSpc>
              <a:spcPct val="90000"/>
            </a:lnSpc>
            <a:spcBef>
              <a:spcPct val="0"/>
            </a:spcBef>
            <a:spcAft>
              <a:spcPct val="35000"/>
            </a:spcAft>
            <a:buNone/>
          </a:pPr>
          <a:r>
            <a:rPr lang="en-US" sz="2000" kern="1200"/>
            <a:t>Allows Education, Labor, Commerce to function together rather than separately</a:t>
          </a:r>
        </a:p>
      </dsp:txBody>
      <dsp:txXfrm>
        <a:off x="1020774" y="2211212"/>
        <a:ext cx="8837416" cy="883787"/>
      </dsp:txXfrm>
    </dsp:sp>
    <dsp:sp modelId="{2603454A-61FF-45DE-8769-B48F60490E68}">
      <dsp:nvSpPr>
        <dsp:cNvPr id="0" name=""/>
        <dsp:cNvSpPr/>
      </dsp:nvSpPr>
      <dsp:spPr>
        <a:xfrm>
          <a:off x="0" y="3315946"/>
          <a:ext cx="9858191" cy="88378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9E5C7-8F12-4EEA-9F0C-8A9ACDC07724}">
      <dsp:nvSpPr>
        <dsp:cNvPr id="0" name=""/>
        <dsp:cNvSpPr/>
      </dsp:nvSpPr>
      <dsp:spPr>
        <a:xfrm>
          <a:off x="267345" y="3514798"/>
          <a:ext cx="486083" cy="486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B6EBA0-DD6C-46D9-830A-E4CA700505E9}">
      <dsp:nvSpPr>
        <dsp:cNvPr id="0" name=""/>
        <dsp:cNvSpPr/>
      </dsp:nvSpPr>
      <dsp:spPr>
        <a:xfrm>
          <a:off x="1020774" y="3315946"/>
          <a:ext cx="8837416" cy="883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34" tIns="93534" rIns="93534" bIns="93534" numCol="1" spcCol="1270" anchor="ctr" anchorCtr="0">
          <a:noAutofit/>
        </a:bodyPr>
        <a:lstStyle/>
        <a:p>
          <a:pPr marL="0" lvl="0" indent="0" algn="l" defTabSz="889000">
            <a:lnSpc>
              <a:spcPct val="90000"/>
            </a:lnSpc>
            <a:spcBef>
              <a:spcPct val="0"/>
            </a:spcBef>
            <a:spcAft>
              <a:spcPct val="35000"/>
            </a:spcAft>
            <a:buNone/>
          </a:pPr>
          <a:r>
            <a:rPr lang="en-US" sz="2000" kern="1200" dirty="0"/>
            <a:t>Allows Education an opportunity to re-assess programs currently under existence and make them stronger, and more focused on industry need</a:t>
          </a:r>
        </a:p>
      </dsp:txBody>
      <dsp:txXfrm>
        <a:off x="1020774" y="3315946"/>
        <a:ext cx="8837416" cy="883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D0384-B1A8-424C-92F0-15A2F657D326}">
      <dsp:nvSpPr>
        <dsp:cNvPr id="0" name=""/>
        <dsp:cNvSpPr/>
      </dsp:nvSpPr>
      <dsp:spPr>
        <a:xfrm>
          <a:off x="0" y="3175928"/>
          <a:ext cx="5990135" cy="2083752"/>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dirty="0"/>
            <a:t>Students will earn stackable credentials (secondary and postsecondary) before graduation that will give them multiple entry and exit points between education and workforce </a:t>
          </a:r>
          <a:endParaRPr lang="en-US" sz="2300" kern="1200" dirty="0"/>
        </a:p>
      </dsp:txBody>
      <dsp:txXfrm>
        <a:off x="0" y="3175928"/>
        <a:ext cx="5990135" cy="2083752"/>
      </dsp:txXfrm>
    </dsp:sp>
    <dsp:sp modelId="{DE631C8B-8ED0-1F4C-8D6D-198AE5BD148A}">
      <dsp:nvSpPr>
        <dsp:cNvPr id="0" name=""/>
        <dsp:cNvSpPr/>
      </dsp:nvSpPr>
      <dsp:spPr>
        <a:xfrm rot="10800000">
          <a:off x="0" y="2372"/>
          <a:ext cx="5990135" cy="3204811"/>
        </a:xfrm>
        <a:prstGeom prst="upArrowCallou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baseline="0" dirty="0"/>
            <a:t>The ESSA state plan was amended to show how K-12 programs provide Career Readiness, CTE program interest, CTE program study participation, and work-based learning opportunities</a:t>
          </a:r>
          <a:endParaRPr lang="en-US" sz="2300" kern="1200" dirty="0"/>
        </a:p>
      </dsp:txBody>
      <dsp:txXfrm rot="10800000">
        <a:off x="0" y="2372"/>
        <a:ext cx="5990135" cy="2082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F2F7A-A9B6-3449-A645-1590648DD9E1}">
      <dsp:nvSpPr>
        <dsp:cNvPr id="0" name=""/>
        <dsp:cNvSpPr/>
      </dsp:nvSpPr>
      <dsp:spPr>
        <a:xfrm>
          <a:off x="416855" y="2022"/>
          <a:ext cx="2098716" cy="1259229"/>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Dual enrollment, competency-based education, credential attainment, and work-based learning for at-risk in-school and out-of-school youth</a:t>
          </a:r>
        </a:p>
      </dsp:txBody>
      <dsp:txXfrm>
        <a:off x="416855" y="2022"/>
        <a:ext cx="2098716" cy="1259229"/>
      </dsp:txXfrm>
    </dsp:sp>
    <dsp:sp modelId="{6E4E4BE8-7044-594A-860C-089B529F5AD4}">
      <dsp:nvSpPr>
        <dsp:cNvPr id="0" name=""/>
        <dsp:cNvSpPr/>
      </dsp:nvSpPr>
      <dsp:spPr>
        <a:xfrm>
          <a:off x="2725443" y="2022"/>
          <a:ext cx="2098716" cy="1259229"/>
        </a:xfrm>
        <a:prstGeom prst="rect">
          <a:avLst/>
        </a:prstGeom>
        <a:solidFill>
          <a:schemeClr val="accent2">
            <a:hueOff val="-824963"/>
            <a:satOff val="269"/>
            <a:lumOff val="-24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WIOA ITAs for in-school and out-of-school youth apprenticeship participants</a:t>
          </a:r>
        </a:p>
      </dsp:txBody>
      <dsp:txXfrm>
        <a:off x="2725443" y="2022"/>
        <a:ext cx="2098716" cy="1259229"/>
      </dsp:txXfrm>
    </dsp:sp>
    <dsp:sp modelId="{AC6184EA-AEF2-4B4B-9512-55165574DD52}">
      <dsp:nvSpPr>
        <dsp:cNvPr id="0" name=""/>
        <dsp:cNvSpPr/>
      </dsp:nvSpPr>
      <dsp:spPr>
        <a:xfrm>
          <a:off x="5034031" y="2022"/>
          <a:ext cx="2098716" cy="1259229"/>
        </a:xfrm>
        <a:prstGeom prst="rect">
          <a:avLst/>
        </a:prstGeom>
        <a:solidFill>
          <a:schemeClr val="accent2">
            <a:hueOff val="-1649926"/>
            <a:satOff val="538"/>
            <a:lumOff val="-47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Reentry programs for the incarcerated and support programs for the formerly incarcerated</a:t>
          </a:r>
        </a:p>
      </dsp:txBody>
      <dsp:txXfrm>
        <a:off x="5034031" y="2022"/>
        <a:ext cx="2098716" cy="1259229"/>
      </dsp:txXfrm>
    </dsp:sp>
    <dsp:sp modelId="{54A7D113-8533-724D-A75D-2182E0FC3800}">
      <dsp:nvSpPr>
        <dsp:cNvPr id="0" name=""/>
        <dsp:cNvSpPr/>
      </dsp:nvSpPr>
      <dsp:spPr>
        <a:xfrm>
          <a:off x="7342619" y="2022"/>
          <a:ext cx="2098716" cy="1259229"/>
        </a:xfrm>
        <a:prstGeom prst="rect">
          <a:avLst/>
        </a:prstGeom>
        <a:solidFill>
          <a:schemeClr val="accent2">
            <a:hueOff val="-2474889"/>
            <a:satOff val="807"/>
            <a:lumOff val="-71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Using CTE centers for adult learners at night and promoting co-enrollment in adult basic education and postsecondary CTE to assist those with basic skills deficiencies to enter into career pathways</a:t>
          </a:r>
        </a:p>
      </dsp:txBody>
      <dsp:txXfrm>
        <a:off x="7342619" y="2022"/>
        <a:ext cx="2098716" cy="1259229"/>
      </dsp:txXfrm>
    </dsp:sp>
    <dsp:sp modelId="{5E732295-AC62-1145-9587-9BD40E11D954}">
      <dsp:nvSpPr>
        <dsp:cNvPr id="0" name=""/>
        <dsp:cNvSpPr/>
      </dsp:nvSpPr>
      <dsp:spPr>
        <a:xfrm>
          <a:off x="416855" y="1471124"/>
          <a:ext cx="2098716" cy="1259229"/>
        </a:xfrm>
        <a:prstGeom prst="rect">
          <a:avLst/>
        </a:prstGeom>
        <a:solidFill>
          <a:schemeClr val="accent2">
            <a:hueOff val="-3299852"/>
            <a:satOff val="1076"/>
            <a:lumOff val="-95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Integrating SNAP and TANF clients into workforce training (SNAP E&amp;T and 50/50 program; TANF E&amp;T)</a:t>
          </a:r>
        </a:p>
      </dsp:txBody>
      <dsp:txXfrm>
        <a:off x="416855" y="1471124"/>
        <a:ext cx="2098716" cy="1259229"/>
      </dsp:txXfrm>
    </dsp:sp>
    <dsp:sp modelId="{54F0221D-6782-784A-A000-78DE383E59D4}">
      <dsp:nvSpPr>
        <dsp:cNvPr id="0" name=""/>
        <dsp:cNvSpPr/>
      </dsp:nvSpPr>
      <dsp:spPr>
        <a:xfrm>
          <a:off x="2725443" y="1471124"/>
          <a:ext cx="2098716" cy="1259229"/>
        </a:xfrm>
        <a:prstGeom prst="rect">
          <a:avLst/>
        </a:prstGeom>
        <a:solidFill>
          <a:schemeClr val="accent2">
            <a:hueOff val="-4124816"/>
            <a:satOff val="1346"/>
            <a:lumOff val="-119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Use Title IV WIOA Pre-ETS funds to support apprenticeships for students with IEPs and 504 plans. </a:t>
          </a:r>
        </a:p>
      </dsp:txBody>
      <dsp:txXfrm>
        <a:off x="2725443" y="1471124"/>
        <a:ext cx="2098716" cy="1259229"/>
      </dsp:txXfrm>
    </dsp:sp>
    <dsp:sp modelId="{2A4AA708-92C7-6C4D-AA8A-8D69633E21AC}">
      <dsp:nvSpPr>
        <dsp:cNvPr id="0" name=""/>
        <dsp:cNvSpPr/>
      </dsp:nvSpPr>
      <dsp:spPr>
        <a:xfrm>
          <a:off x="5034031" y="1471124"/>
          <a:ext cx="2098716" cy="1259229"/>
        </a:xfrm>
        <a:prstGeom prst="rect">
          <a:avLst/>
        </a:prstGeom>
        <a:solidFill>
          <a:schemeClr val="accent2">
            <a:hueOff val="-4949778"/>
            <a:satOff val="1615"/>
            <a:lumOff val="-143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Using Trade Adjustment Authority Funds to support the Apprenticeship</a:t>
          </a:r>
        </a:p>
      </dsp:txBody>
      <dsp:txXfrm>
        <a:off x="5034031" y="1471124"/>
        <a:ext cx="2098716" cy="1259229"/>
      </dsp:txXfrm>
    </dsp:sp>
    <dsp:sp modelId="{A86BAAC2-7364-EC4A-B3A4-36AD2BB2EDA6}">
      <dsp:nvSpPr>
        <dsp:cNvPr id="0" name=""/>
        <dsp:cNvSpPr/>
      </dsp:nvSpPr>
      <dsp:spPr>
        <a:xfrm>
          <a:off x="7342619" y="1471124"/>
          <a:ext cx="2098716" cy="1259229"/>
        </a:xfrm>
        <a:prstGeom prst="rect">
          <a:avLst/>
        </a:prstGeom>
        <a:solidFill>
          <a:schemeClr val="accent2">
            <a:hueOff val="-5774742"/>
            <a:satOff val="1884"/>
            <a:lumOff val="-1678"/>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Addressing childcare and transportation needs through ITAs and other funding sources</a:t>
          </a:r>
        </a:p>
      </dsp:txBody>
      <dsp:txXfrm>
        <a:off x="7342619" y="1471124"/>
        <a:ext cx="2098716" cy="1259229"/>
      </dsp:txXfrm>
    </dsp:sp>
    <dsp:sp modelId="{90CF38CB-8A34-6845-9E23-52DA425AC813}">
      <dsp:nvSpPr>
        <dsp:cNvPr id="0" name=""/>
        <dsp:cNvSpPr/>
      </dsp:nvSpPr>
      <dsp:spPr>
        <a:xfrm>
          <a:off x="2725443" y="2940225"/>
          <a:ext cx="2098716" cy="1259229"/>
        </a:xfrm>
        <a:prstGeom prst="rect">
          <a:avLst/>
        </a:prstGeom>
        <a:solidFill>
          <a:schemeClr val="accent2">
            <a:hueOff val="-6599705"/>
            <a:satOff val="2153"/>
            <a:lumOff val="-191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FAFSA completion</a:t>
          </a:r>
        </a:p>
      </dsp:txBody>
      <dsp:txXfrm>
        <a:off x="2725443" y="2940225"/>
        <a:ext cx="2098716" cy="1259229"/>
      </dsp:txXfrm>
    </dsp:sp>
    <dsp:sp modelId="{6A9AF54D-EE7E-774E-8998-120825D1B962}">
      <dsp:nvSpPr>
        <dsp:cNvPr id="0" name=""/>
        <dsp:cNvSpPr/>
      </dsp:nvSpPr>
      <dsp:spPr>
        <a:xfrm>
          <a:off x="5034031" y="2940225"/>
          <a:ext cx="2098716" cy="1259229"/>
        </a:xfrm>
        <a:prstGeom prst="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Using WOTC and Apprenticeship Alabama Tax Credits to hire apprentices</a:t>
          </a:r>
        </a:p>
      </dsp:txBody>
      <dsp:txXfrm>
        <a:off x="5034031" y="2940225"/>
        <a:ext cx="2098716" cy="12592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1F753-93EC-47AF-9E14-0D0F7BE7E02B}">
      <dsp:nvSpPr>
        <dsp:cNvPr id="0" name=""/>
        <dsp:cNvSpPr/>
      </dsp:nvSpPr>
      <dsp:spPr>
        <a:xfrm>
          <a:off x="0" y="642"/>
          <a:ext cx="5990135" cy="15030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4F6C9-89EF-435B-B06C-ABDF77072F16}">
      <dsp:nvSpPr>
        <dsp:cNvPr id="0" name=""/>
        <dsp:cNvSpPr/>
      </dsp:nvSpPr>
      <dsp:spPr>
        <a:xfrm>
          <a:off x="454680" y="338834"/>
          <a:ext cx="826692" cy="8266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F690B3-5C72-4A98-840C-8897EF82F110}">
      <dsp:nvSpPr>
        <dsp:cNvPr id="0" name=""/>
        <dsp:cNvSpPr/>
      </dsp:nvSpPr>
      <dsp:spPr>
        <a:xfrm>
          <a:off x="1736053" y="642"/>
          <a:ext cx="4254082" cy="150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76" tIns="159076" rIns="159076" bIns="159076" numCol="1" spcCol="1270" anchor="ctr" anchorCtr="0">
          <a:noAutofit/>
        </a:bodyPr>
        <a:lstStyle/>
        <a:p>
          <a:pPr marL="0" lvl="0" indent="0" algn="l" defTabSz="1111250">
            <a:lnSpc>
              <a:spcPct val="90000"/>
            </a:lnSpc>
            <a:spcBef>
              <a:spcPct val="0"/>
            </a:spcBef>
            <a:spcAft>
              <a:spcPct val="35000"/>
            </a:spcAft>
            <a:buNone/>
          </a:pPr>
          <a:r>
            <a:rPr lang="en-US" sz="2500" kern="1200" baseline="0" dirty="0"/>
            <a:t>WIOA-</a:t>
          </a:r>
          <a:r>
            <a:rPr lang="en-US" sz="2500" kern="1200" baseline="0"/>
            <a:t>-workforce </a:t>
          </a:r>
          <a:endParaRPr lang="en-US" sz="2500" kern="1200"/>
        </a:p>
      </dsp:txBody>
      <dsp:txXfrm>
        <a:off x="1736053" y="642"/>
        <a:ext cx="4254082" cy="1503076"/>
      </dsp:txXfrm>
    </dsp:sp>
    <dsp:sp modelId="{ECA6855C-87E8-4203-A9C8-F5F24E87E073}">
      <dsp:nvSpPr>
        <dsp:cNvPr id="0" name=""/>
        <dsp:cNvSpPr/>
      </dsp:nvSpPr>
      <dsp:spPr>
        <a:xfrm>
          <a:off x="0" y="1879488"/>
          <a:ext cx="5990135" cy="15030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57CB2-CD53-4D1D-8621-8651A6B34B53}">
      <dsp:nvSpPr>
        <dsp:cNvPr id="0" name=""/>
        <dsp:cNvSpPr/>
      </dsp:nvSpPr>
      <dsp:spPr>
        <a:xfrm>
          <a:off x="454680" y="2217680"/>
          <a:ext cx="826692" cy="8266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135556-D6BF-40A1-BFD7-CD5486BD1232}">
      <dsp:nvSpPr>
        <dsp:cNvPr id="0" name=""/>
        <dsp:cNvSpPr/>
      </dsp:nvSpPr>
      <dsp:spPr>
        <a:xfrm>
          <a:off x="1736053" y="1879488"/>
          <a:ext cx="4254082" cy="150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76" tIns="159076" rIns="159076" bIns="159076" numCol="1" spcCol="1270" anchor="ctr" anchorCtr="0">
          <a:noAutofit/>
        </a:bodyPr>
        <a:lstStyle/>
        <a:p>
          <a:pPr marL="0" lvl="0" indent="0" algn="l" defTabSz="1111250">
            <a:lnSpc>
              <a:spcPct val="90000"/>
            </a:lnSpc>
            <a:spcBef>
              <a:spcPct val="0"/>
            </a:spcBef>
            <a:spcAft>
              <a:spcPct val="35000"/>
            </a:spcAft>
            <a:buNone/>
          </a:pPr>
          <a:r>
            <a:rPr lang="en-US" sz="2500" kern="1200" baseline="0" dirty="0"/>
            <a:t>Perkins V--education</a:t>
          </a:r>
          <a:endParaRPr lang="en-US" sz="2500" kern="1200" dirty="0"/>
        </a:p>
      </dsp:txBody>
      <dsp:txXfrm>
        <a:off x="1736053" y="1879488"/>
        <a:ext cx="4254082" cy="1503076"/>
      </dsp:txXfrm>
    </dsp:sp>
    <dsp:sp modelId="{5C1A3503-5639-46E9-959F-E2CD97713C52}">
      <dsp:nvSpPr>
        <dsp:cNvPr id="0" name=""/>
        <dsp:cNvSpPr/>
      </dsp:nvSpPr>
      <dsp:spPr>
        <a:xfrm>
          <a:off x="0" y="3758334"/>
          <a:ext cx="5990135" cy="15030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D23C0-9D30-4A90-B41B-CC4BC404D93F}">
      <dsp:nvSpPr>
        <dsp:cNvPr id="0" name=""/>
        <dsp:cNvSpPr/>
      </dsp:nvSpPr>
      <dsp:spPr>
        <a:xfrm>
          <a:off x="454680" y="4096527"/>
          <a:ext cx="826692" cy="8266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65701E-E37A-47EC-9591-8DD1B49F8DEB}">
      <dsp:nvSpPr>
        <dsp:cNvPr id="0" name=""/>
        <dsp:cNvSpPr/>
      </dsp:nvSpPr>
      <dsp:spPr>
        <a:xfrm>
          <a:off x="1736053" y="3758334"/>
          <a:ext cx="4254082" cy="150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076" tIns="159076" rIns="159076" bIns="159076" numCol="1" spcCol="1270" anchor="ctr" anchorCtr="0">
          <a:noAutofit/>
        </a:bodyPr>
        <a:lstStyle/>
        <a:p>
          <a:pPr marL="0" lvl="0" indent="0" algn="l" defTabSz="1111250">
            <a:lnSpc>
              <a:spcPct val="90000"/>
            </a:lnSpc>
            <a:spcBef>
              <a:spcPct val="0"/>
            </a:spcBef>
            <a:spcAft>
              <a:spcPct val="35000"/>
            </a:spcAft>
            <a:buNone/>
          </a:pPr>
          <a:r>
            <a:rPr lang="en-US" sz="2500" kern="1200" baseline="0" dirty="0"/>
            <a:t>Basic State Grants for Special Populations</a:t>
          </a:r>
          <a:endParaRPr lang="en-US" sz="2500" kern="1200" dirty="0"/>
        </a:p>
      </dsp:txBody>
      <dsp:txXfrm>
        <a:off x="1736053" y="3758334"/>
        <a:ext cx="4254082" cy="15030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33585-E800-4B52-A130-16D2FB6C423D}">
      <dsp:nvSpPr>
        <dsp:cNvPr id="0" name=""/>
        <dsp:cNvSpPr/>
      </dsp:nvSpPr>
      <dsp:spPr>
        <a:xfrm>
          <a:off x="349278" y="262330"/>
          <a:ext cx="1090494" cy="10904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971C0-6E89-4301-933F-ABAB3997EBFA}">
      <dsp:nvSpPr>
        <dsp:cNvPr id="0" name=""/>
        <dsp:cNvSpPr/>
      </dsp:nvSpPr>
      <dsp:spPr>
        <a:xfrm>
          <a:off x="581679" y="494731"/>
          <a:ext cx="625693" cy="625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D4FC16-44E2-411B-BDA2-CAC51D1B2643}">
      <dsp:nvSpPr>
        <dsp:cNvPr id="0" name=""/>
        <dsp:cNvSpPr/>
      </dsp:nvSpPr>
      <dsp:spPr>
        <a:xfrm>
          <a:off x="678" y="1692486"/>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Collaboration with Departments of Commerce, Labor, and Education</a:t>
          </a:r>
        </a:p>
      </dsp:txBody>
      <dsp:txXfrm>
        <a:off x="678" y="1692486"/>
        <a:ext cx="1787695" cy="715078"/>
      </dsp:txXfrm>
    </dsp:sp>
    <dsp:sp modelId="{5B619EFA-2197-4CE2-9DCC-2A316D923283}">
      <dsp:nvSpPr>
        <dsp:cNvPr id="0" name=""/>
        <dsp:cNvSpPr/>
      </dsp:nvSpPr>
      <dsp:spPr>
        <a:xfrm>
          <a:off x="2449820" y="262330"/>
          <a:ext cx="1090494" cy="10904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84219-BA6E-4ACE-926E-17857E8809B1}">
      <dsp:nvSpPr>
        <dsp:cNvPr id="0" name=""/>
        <dsp:cNvSpPr/>
      </dsp:nvSpPr>
      <dsp:spPr>
        <a:xfrm>
          <a:off x="2682221" y="494731"/>
          <a:ext cx="625693" cy="625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2E8249-6F47-40F2-A260-E76BF3098B7C}">
      <dsp:nvSpPr>
        <dsp:cNvPr id="0" name=""/>
        <dsp:cNvSpPr/>
      </dsp:nvSpPr>
      <dsp:spPr>
        <a:xfrm>
          <a:off x="2101220" y="1692486"/>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Reliance on DATA of state economic needs</a:t>
          </a:r>
        </a:p>
      </dsp:txBody>
      <dsp:txXfrm>
        <a:off x="2101220" y="1692486"/>
        <a:ext cx="1787695" cy="715078"/>
      </dsp:txXfrm>
    </dsp:sp>
    <dsp:sp modelId="{4E0E2F2B-57EA-42D7-AE00-78D697514E12}">
      <dsp:nvSpPr>
        <dsp:cNvPr id="0" name=""/>
        <dsp:cNvSpPr/>
      </dsp:nvSpPr>
      <dsp:spPr>
        <a:xfrm>
          <a:off x="4550362" y="262330"/>
          <a:ext cx="1090494" cy="10904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F0506D-DED7-406F-A55F-DD8886AC981D}">
      <dsp:nvSpPr>
        <dsp:cNvPr id="0" name=""/>
        <dsp:cNvSpPr/>
      </dsp:nvSpPr>
      <dsp:spPr>
        <a:xfrm>
          <a:off x="4782763" y="494731"/>
          <a:ext cx="625693" cy="625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BAB4DC-840A-4A88-B890-A2786C01117F}">
      <dsp:nvSpPr>
        <dsp:cNvPr id="0" name=""/>
        <dsp:cNvSpPr/>
      </dsp:nvSpPr>
      <dsp:spPr>
        <a:xfrm>
          <a:off x="4201762" y="1692486"/>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Partnerships with Industry for in-demand jobs</a:t>
          </a:r>
        </a:p>
      </dsp:txBody>
      <dsp:txXfrm>
        <a:off x="4201762" y="1692486"/>
        <a:ext cx="1787695" cy="715078"/>
      </dsp:txXfrm>
    </dsp:sp>
    <dsp:sp modelId="{C6479B58-6C68-46D4-88F2-7EB460019F3D}">
      <dsp:nvSpPr>
        <dsp:cNvPr id="0" name=""/>
        <dsp:cNvSpPr/>
      </dsp:nvSpPr>
      <dsp:spPr>
        <a:xfrm>
          <a:off x="349278" y="2854488"/>
          <a:ext cx="1090494" cy="10904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971FA5-7C98-4274-84B1-96E4A05B3EB1}">
      <dsp:nvSpPr>
        <dsp:cNvPr id="0" name=""/>
        <dsp:cNvSpPr/>
      </dsp:nvSpPr>
      <dsp:spPr>
        <a:xfrm>
          <a:off x="581679" y="3086889"/>
          <a:ext cx="625693" cy="6256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59415B-ED8D-4105-9672-5B7D6324059C}">
      <dsp:nvSpPr>
        <dsp:cNvPr id="0" name=""/>
        <dsp:cNvSpPr/>
      </dsp:nvSpPr>
      <dsp:spPr>
        <a:xfrm>
          <a:off x="678" y="4284645"/>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Innovation in Career Pathways based on these jobs</a:t>
          </a:r>
        </a:p>
      </dsp:txBody>
      <dsp:txXfrm>
        <a:off x="678" y="4284645"/>
        <a:ext cx="1787695" cy="715078"/>
      </dsp:txXfrm>
    </dsp:sp>
    <dsp:sp modelId="{76E2361D-030A-47D6-AD80-3CF522E7BB66}">
      <dsp:nvSpPr>
        <dsp:cNvPr id="0" name=""/>
        <dsp:cNvSpPr/>
      </dsp:nvSpPr>
      <dsp:spPr>
        <a:xfrm>
          <a:off x="2449820" y="2854488"/>
          <a:ext cx="1090494" cy="10904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7E4D1B-ABFB-4E21-92A9-F0F833099F59}">
      <dsp:nvSpPr>
        <dsp:cNvPr id="0" name=""/>
        <dsp:cNvSpPr/>
      </dsp:nvSpPr>
      <dsp:spPr>
        <a:xfrm>
          <a:off x="2682221" y="3086889"/>
          <a:ext cx="625693" cy="6256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60822B-E02D-44E4-AC16-026AC98A1480}">
      <dsp:nvSpPr>
        <dsp:cNvPr id="0" name=""/>
        <dsp:cNvSpPr/>
      </dsp:nvSpPr>
      <dsp:spPr>
        <a:xfrm>
          <a:off x="2101220" y="4284645"/>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Appropriate funding to various areas </a:t>
          </a:r>
        </a:p>
      </dsp:txBody>
      <dsp:txXfrm>
        <a:off x="2101220" y="4284645"/>
        <a:ext cx="1787695" cy="715078"/>
      </dsp:txXfrm>
    </dsp:sp>
    <dsp:sp modelId="{347F7F34-FFC3-476B-90C1-5A7439BA121C}">
      <dsp:nvSpPr>
        <dsp:cNvPr id="0" name=""/>
        <dsp:cNvSpPr/>
      </dsp:nvSpPr>
      <dsp:spPr>
        <a:xfrm>
          <a:off x="4550362" y="2854488"/>
          <a:ext cx="1090494" cy="1090494"/>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E515E-4F9E-4D2D-995C-4F9272F0A9AE}">
      <dsp:nvSpPr>
        <dsp:cNvPr id="0" name=""/>
        <dsp:cNvSpPr/>
      </dsp:nvSpPr>
      <dsp:spPr>
        <a:xfrm>
          <a:off x="4782763" y="3086889"/>
          <a:ext cx="625693" cy="6256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B833F2-009C-4B96-BBF2-D7243EE57441}">
      <dsp:nvSpPr>
        <dsp:cNvPr id="0" name=""/>
        <dsp:cNvSpPr/>
      </dsp:nvSpPr>
      <dsp:spPr>
        <a:xfrm>
          <a:off x="4201762" y="4284645"/>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Engage Stakeholders</a:t>
          </a:r>
        </a:p>
      </dsp:txBody>
      <dsp:txXfrm>
        <a:off x="4201762" y="4284645"/>
        <a:ext cx="1787695" cy="7150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EFEB-8CC4-2E41-BCA1-F541F28BF81A}" type="datetimeFigureOut">
              <a:rPr lang="en-US" smtClean="0"/>
              <a:t>5/30/19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4D15C-768B-DD45-9E50-368872A83C7B}" type="slidenum">
              <a:rPr lang="en-US" smtClean="0"/>
              <a:t>‹#›</a:t>
            </a:fld>
            <a:endParaRPr lang="en-US"/>
          </a:p>
        </p:txBody>
      </p:sp>
    </p:spTree>
    <p:extLst>
      <p:ext uri="{BB962C8B-B14F-4D97-AF65-F5344CB8AC3E}">
        <p14:creationId xmlns:p14="http://schemas.microsoft.com/office/powerpoint/2010/main" val="197467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74941-9CC8-5741-B355-0BC8553FC89F}" type="slidenum">
              <a:rPr lang="en-US" smtClean="0"/>
              <a:t>31</a:t>
            </a:fld>
            <a:endParaRPr lang="en-US"/>
          </a:p>
        </p:txBody>
      </p:sp>
    </p:spTree>
    <p:extLst>
      <p:ext uri="{BB962C8B-B14F-4D97-AF65-F5344CB8AC3E}">
        <p14:creationId xmlns:p14="http://schemas.microsoft.com/office/powerpoint/2010/main" val="270071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A4D15C-768B-DD45-9E50-368872A83C7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12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5/30/19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5/30/19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5/30/19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5/30/19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5/30/19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5/30/19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5/30/19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5/30/19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5/30/19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5/30/19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5/30/19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5/30/19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hyperlink" Target="https://www.surveymonkey.com/r/M9L3LW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ACCS </a:t>
            </a:r>
            <a:br>
              <a:rPr lang="en-US" dirty="0"/>
            </a:br>
            <a:r>
              <a:rPr lang="en-US" dirty="0"/>
              <a:t>Aligning Alabama’s Workforce System</a:t>
            </a:r>
          </a:p>
        </p:txBody>
      </p:sp>
      <p:sp>
        <p:nvSpPr>
          <p:cNvPr id="3" name="Subtitle 2"/>
          <p:cNvSpPr>
            <a:spLocks noGrp="1"/>
          </p:cNvSpPr>
          <p:nvPr>
            <p:ph type="subTitle" idx="1"/>
          </p:nvPr>
        </p:nvSpPr>
        <p:spPr/>
        <p:txBody>
          <a:bodyPr/>
          <a:lstStyle/>
          <a:p>
            <a:r>
              <a:rPr lang="en-US" dirty="0"/>
              <a:t>Demystifying Perkins V and WIOA…</a:t>
            </a:r>
          </a:p>
          <a:p>
            <a:endParaRPr lang="en-US" dirty="0"/>
          </a:p>
        </p:txBody>
      </p:sp>
    </p:spTree>
    <p:extLst>
      <p:ext uri="{BB962C8B-B14F-4D97-AF65-F5344CB8AC3E}">
        <p14:creationId xmlns:p14="http://schemas.microsoft.com/office/powerpoint/2010/main" val="1726956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560A-0B43-7B4D-865B-8ED5777037F7}"/>
              </a:ext>
            </a:extLst>
          </p:cNvPr>
          <p:cNvSpPr>
            <a:spLocks noGrp="1"/>
          </p:cNvSpPr>
          <p:nvPr>
            <p:ph type="title"/>
          </p:nvPr>
        </p:nvSpPr>
        <p:spPr/>
        <p:txBody>
          <a:bodyPr>
            <a:normAutofit fontScale="90000"/>
          </a:bodyPr>
          <a:lstStyle/>
          <a:p>
            <a:r>
              <a:rPr lang="en-US" dirty="0"/>
              <a:t>Industries both present and future are a focus</a:t>
            </a:r>
          </a:p>
        </p:txBody>
      </p:sp>
      <p:sp>
        <p:nvSpPr>
          <p:cNvPr id="3" name="Content Placeholder 2">
            <a:extLst>
              <a:ext uri="{FF2B5EF4-FFF2-40B4-BE49-F238E27FC236}">
                <a16:creationId xmlns:a16="http://schemas.microsoft.com/office/drawing/2014/main" id="{55FFD741-AAEA-1B48-8358-EAE8F472E856}"/>
              </a:ext>
            </a:extLst>
          </p:cNvPr>
          <p:cNvSpPr>
            <a:spLocks noGrp="1"/>
          </p:cNvSpPr>
          <p:nvPr>
            <p:ph idx="1"/>
          </p:nvPr>
        </p:nvSpPr>
        <p:spPr/>
        <p:txBody>
          <a:bodyPr>
            <a:normAutofit fontScale="70000" lnSpcReduction="20000"/>
          </a:bodyPr>
          <a:lstStyle/>
          <a:p>
            <a:r>
              <a:rPr lang="en-US" dirty="0"/>
              <a:t>Identify most In-Demand Careers of the state and region—determined by the Dept. of Labor</a:t>
            </a:r>
          </a:p>
          <a:p>
            <a:r>
              <a:rPr lang="en-US" dirty="0"/>
              <a:t>Taken from the 16 Career Clusters</a:t>
            </a:r>
          </a:p>
          <a:p>
            <a:pPr lvl="1"/>
            <a:r>
              <a:rPr lang="en-US" dirty="0"/>
              <a:t>Agriculture, Food, and Natural Resources</a:t>
            </a:r>
          </a:p>
          <a:p>
            <a:pPr lvl="1"/>
            <a:r>
              <a:rPr lang="en-US" dirty="0"/>
              <a:t>Architecture and Construction</a:t>
            </a:r>
          </a:p>
          <a:p>
            <a:pPr lvl="1"/>
            <a:r>
              <a:rPr lang="en-US" dirty="0"/>
              <a:t>Arts, A/V Technology, and Communications</a:t>
            </a:r>
          </a:p>
          <a:p>
            <a:pPr lvl="1"/>
            <a:r>
              <a:rPr lang="en-US" dirty="0"/>
              <a:t>Business Management and Administration</a:t>
            </a:r>
          </a:p>
          <a:p>
            <a:pPr lvl="1"/>
            <a:r>
              <a:rPr lang="en-US" dirty="0"/>
              <a:t>Education and Training</a:t>
            </a:r>
          </a:p>
          <a:p>
            <a:pPr lvl="1"/>
            <a:r>
              <a:rPr lang="en-US" dirty="0"/>
              <a:t>Finance</a:t>
            </a:r>
          </a:p>
          <a:p>
            <a:pPr lvl="1"/>
            <a:r>
              <a:rPr lang="en-US" dirty="0"/>
              <a:t>Government and Public Administration</a:t>
            </a:r>
          </a:p>
          <a:p>
            <a:pPr lvl="1"/>
            <a:r>
              <a:rPr lang="en-US" dirty="0"/>
              <a:t>Health Science</a:t>
            </a:r>
          </a:p>
          <a:p>
            <a:pPr lvl="1"/>
            <a:r>
              <a:rPr lang="en-US" dirty="0"/>
              <a:t>Hospitality and Tourism</a:t>
            </a:r>
          </a:p>
          <a:p>
            <a:pPr lvl="1"/>
            <a:r>
              <a:rPr lang="en-US" dirty="0"/>
              <a:t>Human Services</a:t>
            </a:r>
          </a:p>
          <a:p>
            <a:pPr lvl="1"/>
            <a:r>
              <a:rPr lang="en-US" dirty="0"/>
              <a:t>Information and Technology</a:t>
            </a:r>
          </a:p>
          <a:p>
            <a:pPr lvl="1"/>
            <a:r>
              <a:rPr lang="en-US" dirty="0"/>
              <a:t>Law, Public Safety, Corrections and Security</a:t>
            </a:r>
          </a:p>
          <a:p>
            <a:pPr lvl="1"/>
            <a:r>
              <a:rPr lang="en-US" dirty="0"/>
              <a:t>Manufacturing</a:t>
            </a:r>
          </a:p>
          <a:p>
            <a:pPr lvl="1"/>
            <a:r>
              <a:rPr lang="en-US" dirty="0"/>
              <a:t>Marketing</a:t>
            </a:r>
          </a:p>
          <a:p>
            <a:pPr lvl="1"/>
            <a:r>
              <a:rPr lang="en-US" dirty="0"/>
              <a:t>STEM</a:t>
            </a:r>
          </a:p>
          <a:p>
            <a:pPr lvl="1"/>
            <a:r>
              <a:rPr lang="en-US" dirty="0"/>
              <a:t>Transportation, Distribution, and Logistics</a:t>
            </a:r>
          </a:p>
          <a:p>
            <a:r>
              <a:rPr lang="en-US" dirty="0"/>
              <a:t>Explore industry specifics and record this information on a state-based data platform (similar to the program ACCS has recently developed with </a:t>
            </a:r>
            <a:r>
              <a:rPr lang="en-US" dirty="0" err="1"/>
              <a:t>emsi</a:t>
            </a:r>
            <a:r>
              <a:rPr lang="en-US" dirty="0"/>
              <a:t>)</a:t>
            </a:r>
          </a:p>
          <a:p>
            <a:r>
              <a:rPr lang="en-US" dirty="0"/>
              <a:t>Data is localized for the state and region</a:t>
            </a:r>
          </a:p>
          <a:p>
            <a:endParaRPr lang="en-US" dirty="0"/>
          </a:p>
          <a:p>
            <a:endParaRPr lang="en-US" dirty="0"/>
          </a:p>
        </p:txBody>
      </p:sp>
      <p:sp>
        <p:nvSpPr>
          <p:cNvPr id="4" name="Text Placeholder 3">
            <a:extLst>
              <a:ext uri="{FF2B5EF4-FFF2-40B4-BE49-F238E27FC236}">
                <a16:creationId xmlns:a16="http://schemas.microsoft.com/office/drawing/2014/main" id="{C3E29C9D-0844-C341-A8E5-17FD5F0B9E17}"/>
              </a:ext>
            </a:extLst>
          </p:cNvPr>
          <p:cNvSpPr>
            <a:spLocks noGrp="1"/>
          </p:cNvSpPr>
          <p:nvPr>
            <p:ph type="body" sz="half" idx="2"/>
          </p:nvPr>
        </p:nvSpPr>
        <p:spPr/>
        <p:txBody>
          <a:bodyPr/>
          <a:lstStyle/>
          <a:p>
            <a:endParaRPr lang="en-US" dirty="0"/>
          </a:p>
          <a:p>
            <a:r>
              <a:rPr lang="en-US" dirty="0"/>
              <a:t>Jobs available in each industry</a:t>
            </a:r>
          </a:p>
          <a:p>
            <a:r>
              <a:rPr lang="en-US" dirty="0"/>
              <a:t>Most In-Demand Careers found within the regional boards for Workforce Development</a:t>
            </a:r>
          </a:p>
          <a:p>
            <a:r>
              <a:rPr lang="en-US" dirty="0"/>
              <a:t>Academic Requirements</a:t>
            </a:r>
          </a:p>
          <a:p>
            <a:r>
              <a:rPr lang="en-US" dirty="0"/>
              <a:t>On the Job Training Requirements</a:t>
            </a:r>
          </a:p>
          <a:p>
            <a:r>
              <a:rPr lang="en-US" dirty="0"/>
              <a:t>Skills Force Requirements</a:t>
            </a:r>
          </a:p>
          <a:p>
            <a:r>
              <a:rPr lang="en-US" dirty="0"/>
              <a:t>High Demand/High Skill</a:t>
            </a:r>
          </a:p>
          <a:p>
            <a:r>
              <a:rPr lang="en-US" dirty="0"/>
              <a:t>Local Need</a:t>
            </a:r>
          </a:p>
          <a:p>
            <a:endParaRPr lang="en-US" dirty="0"/>
          </a:p>
        </p:txBody>
      </p:sp>
    </p:spTree>
    <p:extLst>
      <p:ext uri="{BB962C8B-B14F-4D97-AF65-F5344CB8AC3E}">
        <p14:creationId xmlns:p14="http://schemas.microsoft.com/office/powerpoint/2010/main" val="53702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3A3A42-9ECF-E349-8F54-F8C93045B2D2}"/>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a:solidFill>
                  <a:srgbClr val="FFFFFF"/>
                </a:solidFill>
              </a:rPr>
              <a:t>Expanding Apprenticeships in CTE programs of study</a:t>
            </a:r>
          </a:p>
        </p:txBody>
      </p:sp>
      <p:sp>
        <p:nvSpPr>
          <p:cNvPr id="11"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717D3752-3E51-E24E-88FE-2FAA9A48D5F3}"/>
              </a:ext>
            </a:extLst>
          </p:cNvPr>
          <p:cNvSpPr>
            <a:spLocks noGrp="1"/>
          </p:cNvSpPr>
          <p:nvPr>
            <p:ph type="body" idx="1"/>
          </p:nvPr>
        </p:nvSpPr>
        <p:spPr>
          <a:xfrm>
            <a:off x="1261872" y="5533371"/>
            <a:ext cx="9418320" cy="896658"/>
          </a:xfrm>
        </p:spPr>
        <p:txBody>
          <a:bodyPr vert="horz" lIns="91440" tIns="45720" rIns="91440" bIns="45720" rtlCol="0" anchor="ctr">
            <a:normAutofit fontScale="85000" lnSpcReduction="20000"/>
          </a:bodyPr>
          <a:lstStyle/>
          <a:p>
            <a:r>
              <a:rPr lang="en-US" sz="2600" dirty="0">
                <a:solidFill>
                  <a:schemeClr val="tx1"/>
                </a:solidFill>
              </a:rPr>
              <a:t>STATES can regulate their own programs by establishing a state apprenticeship agency and developing Industry Recognized Apprentice Programs</a:t>
            </a:r>
          </a:p>
          <a:p>
            <a:endParaRPr lang="en-US" sz="2600" dirty="0">
              <a:solidFill>
                <a:schemeClr val="tx1"/>
              </a:solidFill>
            </a:endParaRPr>
          </a:p>
        </p:txBody>
      </p:sp>
    </p:spTree>
    <p:extLst>
      <p:ext uri="{BB962C8B-B14F-4D97-AF65-F5344CB8AC3E}">
        <p14:creationId xmlns:p14="http://schemas.microsoft.com/office/powerpoint/2010/main" val="1384679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C5ED-FA9C-DD40-A8BF-01562C5E5815}"/>
              </a:ext>
            </a:extLst>
          </p:cNvPr>
          <p:cNvSpPr>
            <a:spLocks noGrp="1"/>
          </p:cNvSpPr>
          <p:nvPr>
            <p:ph type="title"/>
          </p:nvPr>
        </p:nvSpPr>
        <p:spPr>
          <a:xfrm>
            <a:off x="838200" y="963877"/>
            <a:ext cx="2786743" cy="4930246"/>
          </a:xfrm>
        </p:spPr>
        <p:txBody>
          <a:bodyPr>
            <a:normAutofit/>
          </a:bodyPr>
          <a:lstStyle/>
          <a:p>
            <a:pPr algn="ctr"/>
            <a:r>
              <a:rPr lang="en-US" sz="3700" dirty="0">
                <a:solidFill>
                  <a:schemeClr val="accent1"/>
                </a:solidFill>
                <a:latin typeface="Times New Roman" panose="02020603050405020304" pitchFamily="18" charset="0"/>
                <a:cs typeface="Times New Roman" panose="02020603050405020304" pitchFamily="18" charset="0"/>
              </a:rPr>
              <a:t>The IRAP Program expansion under Perkins V</a:t>
            </a:r>
            <a:br>
              <a:rPr lang="en-US" sz="3700" dirty="0">
                <a:solidFill>
                  <a:schemeClr val="accent1"/>
                </a:solidFill>
                <a:latin typeface="Times New Roman" panose="02020603050405020304" pitchFamily="18" charset="0"/>
                <a:cs typeface="Times New Roman" panose="02020603050405020304" pitchFamily="18" charset="0"/>
              </a:rPr>
            </a:br>
            <a:br>
              <a:rPr lang="en-US" sz="3700" dirty="0">
                <a:solidFill>
                  <a:schemeClr val="accent1"/>
                </a:solidFill>
                <a:latin typeface="Times New Roman" panose="02020603050405020304" pitchFamily="18" charset="0"/>
                <a:cs typeface="Times New Roman" panose="02020603050405020304" pitchFamily="18" charset="0"/>
              </a:rPr>
            </a:br>
            <a:br>
              <a:rPr lang="en-US" sz="3700" dirty="0">
                <a:solidFill>
                  <a:schemeClr val="accent1"/>
                </a:solidFill>
                <a:latin typeface="Times New Roman" panose="02020603050405020304" pitchFamily="18" charset="0"/>
                <a:cs typeface="Times New Roman" panose="02020603050405020304" pitchFamily="18" charset="0"/>
              </a:rPr>
            </a:br>
            <a:endParaRPr lang="en-US" sz="3700" dirty="0">
              <a:solidFill>
                <a:schemeClr val="accent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DBE2CFF-6F71-9643-ADF5-F0C092926509}"/>
              </a:ext>
            </a:extLst>
          </p:cNvPr>
          <p:cNvSpPr>
            <a:spLocks noGrp="1"/>
          </p:cNvSpPr>
          <p:nvPr>
            <p:ph idx="1"/>
          </p:nvPr>
        </p:nvSpPr>
        <p:spPr>
          <a:xfrm>
            <a:off x="3624944" y="320040"/>
            <a:ext cx="7369627" cy="6109335"/>
          </a:xfrm>
        </p:spPr>
        <p:txBody>
          <a:bodyPr anchor="ctr">
            <a:normAutofit/>
          </a:bodyPr>
          <a:lstStyle/>
          <a:p>
            <a:pPr lvl="0"/>
            <a:r>
              <a:rPr lang="en-US" sz="1900" dirty="0">
                <a:latin typeface="Times New Roman" panose="02020603050405020304" pitchFamily="18" charset="0"/>
                <a:cs typeface="Times New Roman" panose="02020603050405020304" pitchFamily="18" charset="0"/>
              </a:rPr>
              <a:t>Under the IRAP model, beginning in 5</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grade, students will explore numerous career pathways. </a:t>
            </a:r>
          </a:p>
          <a:p>
            <a:pPr lvl="0"/>
            <a:r>
              <a:rPr lang="en-US" sz="1900" dirty="0">
                <a:latin typeface="Times New Roman" panose="02020603050405020304" pitchFamily="18" charset="0"/>
                <a:cs typeface="Times New Roman" panose="02020603050405020304" pitchFamily="18" charset="0"/>
              </a:rPr>
              <a:t>Beginning in 8</a:t>
            </a:r>
            <a:r>
              <a:rPr lang="en-US" sz="1900" baseline="30000" dirty="0">
                <a:latin typeface="Times New Roman" panose="02020603050405020304" pitchFamily="18" charset="0"/>
                <a:cs typeface="Times New Roman" panose="02020603050405020304" pitchFamily="18" charset="0"/>
              </a:rPr>
              <a:t>th </a:t>
            </a:r>
            <a:r>
              <a:rPr lang="en-US" sz="1900" dirty="0">
                <a:latin typeface="Times New Roman" panose="02020603050405020304" pitchFamily="18" charset="0"/>
                <a:cs typeface="Times New Roman" panose="02020603050405020304" pitchFamily="18" charset="0"/>
              </a:rPr>
              <a:t> and 9</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grade, students may participate in pre-apprenticeship programs aligned to in-demand career pathways.</a:t>
            </a:r>
          </a:p>
          <a:p>
            <a:pPr lvl="0"/>
            <a:r>
              <a:rPr lang="en-US" sz="1900" dirty="0">
                <a:latin typeface="Times New Roman" panose="02020603050405020304" pitchFamily="18" charset="0"/>
                <a:cs typeface="Times New Roman" panose="02020603050405020304" pitchFamily="18" charset="0"/>
              </a:rPr>
              <a:t>During 10</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11</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and 12</a:t>
            </a:r>
            <a:r>
              <a:rPr lang="en-US" sz="1900" baseline="30000" dirty="0">
                <a:latin typeface="Times New Roman" panose="02020603050405020304" pitchFamily="18" charset="0"/>
                <a:cs typeface="Times New Roman" panose="02020603050405020304" pitchFamily="18" charset="0"/>
              </a:rPr>
              <a:t>th</a:t>
            </a:r>
            <a:r>
              <a:rPr lang="en-US" sz="1900" dirty="0">
                <a:latin typeface="Times New Roman" panose="02020603050405020304" pitchFamily="18" charset="0"/>
                <a:cs typeface="Times New Roman" panose="02020603050405020304" pitchFamily="18" charset="0"/>
              </a:rPr>
              <a:t> grade, students will participate in youth registered apprenticeships and industry-recognized apprenticeships (IRAPs). </a:t>
            </a:r>
          </a:p>
          <a:p>
            <a:pPr lvl="0"/>
            <a:r>
              <a:rPr lang="en-US" sz="1900" dirty="0">
                <a:latin typeface="Times New Roman" panose="02020603050405020304" pitchFamily="18" charset="0"/>
                <a:cs typeface="Times New Roman" panose="02020603050405020304" pitchFamily="18" charset="0"/>
              </a:rPr>
              <a:t>IRAP graduates may graduate high school with a high school diploma; an associate degree; stackable, industry-recognized credentials; and an apprenticeship credential within a chosen in-demand career pathway. </a:t>
            </a:r>
          </a:p>
          <a:p>
            <a:pPr lvl="0"/>
            <a:r>
              <a:rPr lang="en-US" sz="1900" dirty="0">
                <a:latin typeface="Times New Roman" panose="02020603050405020304" pitchFamily="18" charset="0"/>
                <a:cs typeface="Times New Roman" panose="02020603050405020304" pitchFamily="18" charset="0"/>
              </a:rPr>
              <a:t>Adult learners co-enrolled in adult basic education and post-secondary CTE at our community colleges will be able able to complete the same career pathways as in-school youth. </a:t>
            </a:r>
          </a:p>
        </p:txBody>
      </p:sp>
    </p:spTree>
    <p:extLst>
      <p:ext uri="{BB962C8B-B14F-4D97-AF65-F5344CB8AC3E}">
        <p14:creationId xmlns:p14="http://schemas.microsoft.com/office/powerpoint/2010/main" val="1621538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427CC-3936-B549-8095-6191103A8BB3}"/>
              </a:ext>
            </a:extLst>
          </p:cNvPr>
          <p:cNvSpPr>
            <a:spLocks noGrp="1"/>
          </p:cNvSpPr>
          <p:nvPr>
            <p:ph type="title"/>
          </p:nvPr>
        </p:nvSpPr>
        <p:spPr>
          <a:xfrm>
            <a:off x="526073" y="466578"/>
            <a:ext cx="11139854" cy="2098822"/>
          </a:xfrm>
        </p:spPr>
        <p:txBody>
          <a:bodyPr vert="horz" lIns="91440" tIns="45720" rIns="91440" bIns="45720" rtlCol="0" anchor="b">
            <a:normAutofit/>
          </a:bodyPr>
          <a:lstStyle/>
          <a:p>
            <a:pPr algn="ctr"/>
            <a:r>
              <a:rPr lang="en-US" sz="4200" kern="1200" dirty="0">
                <a:solidFill>
                  <a:srgbClr val="FFFFFF"/>
                </a:solidFill>
                <a:latin typeface="+mj-lt"/>
                <a:ea typeface="+mj-ea"/>
                <a:cs typeface="+mj-cs"/>
              </a:rPr>
              <a:t>Alabama’s Two-Pronged </a:t>
            </a:r>
            <a:r>
              <a:rPr lang="en-US" sz="4200" kern="1200" dirty="0" err="1">
                <a:solidFill>
                  <a:srgbClr val="FFFFFF"/>
                </a:solidFill>
                <a:latin typeface="+mj-lt"/>
                <a:ea typeface="+mj-ea"/>
                <a:cs typeface="+mj-cs"/>
              </a:rPr>
              <a:t>Cthe</a:t>
            </a:r>
            <a:r>
              <a:rPr lang="en-US" sz="4200" kern="1200" dirty="0">
                <a:solidFill>
                  <a:srgbClr val="FFFFFF"/>
                </a:solidFill>
                <a:latin typeface="+mj-lt"/>
                <a:ea typeface="+mj-ea"/>
                <a:cs typeface="+mj-cs"/>
              </a:rPr>
              <a:t> </a:t>
            </a:r>
            <a:r>
              <a:rPr lang="en-US" sz="4200" kern="1200" dirty="0" err="1">
                <a:solidFill>
                  <a:srgbClr val="FFFFFF"/>
                </a:solidFill>
                <a:latin typeface="+mj-lt"/>
                <a:ea typeface="+mj-ea"/>
                <a:cs typeface="+mj-cs"/>
              </a:rPr>
              <a:t>ALabaaareer</a:t>
            </a:r>
            <a:r>
              <a:rPr lang="en-US" sz="4200" kern="1200" dirty="0">
                <a:solidFill>
                  <a:srgbClr val="FFFFFF"/>
                </a:solidFill>
                <a:latin typeface="+mj-lt"/>
                <a:ea typeface="+mj-ea"/>
                <a:cs typeface="+mj-cs"/>
              </a:rPr>
              <a:t> Pathways Model </a:t>
            </a:r>
            <a:r>
              <a:rPr lang="en-US" sz="4200" kern="1200" dirty="0" err="1">
                <a:solidFill>
                  <a:srgbClr val="FFFFFF"/>
                </a:solidFill>
                <a:latin typeface="+mj-lt"/>
                <a:ea typeface="+mj-ea"/>
                <a:cs typeface="+mj-cs"/>
              </a:rPr>
              <a:t>Tthe</a:t>
            </a:r>
            <a:r>
              <a:rPr lang="en-US" sz="4200" kern="1200" dirty="0">
                <a:solidFill>
                  <a:srgbClr val="FFFFFF"/>
                </a:solidFill>
                <a:latin typeface="+mj-lt"/>
                <a:ea typeface="+mj-ea"/>
                <a:cs typeface="+mj-cs"/>
              </a:rPr>
              <a:t> </a:t>
            </a:r>
          </a:p>
        </p:txBody>
      </p:sp>
      <p:pic>
        <p:nvPicPr>
          <p:cNvPr id="9" name="Content Placeholder 8">
            <a:extLst>
              <a:ext uri="{FF2B5EF4-FFF2-40B4-BE49-F238E27FC236}">
                <a16:creationId xmlns:a16="http://schemas.microsoft.com/office/drawing/2014/main" id="{DED86598-3FBA-2748-905E-20FB408E4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4240"/>
            <a:ext cx="12064999" cy="5843760"/>
          </a:xfrm>
          <a:prstGeom prst="rect">
            <a:avLst/>
          </a:prstGeom>
        </p:spPr>
      </p:pic>
      <p:sp>
        <p:nvSpPr>
          <p:cNvPr id="11" name="TextBox 10">
            <a:extLst>
              <a:ext uri="{FF2B5EF4-FFF2-40B4-BE49-F238E27FC236}">
                <a16:creationId xmlns:a16="http://schemas.microsoft.com/office/drawing/2014/main" id="{5F307CEA-BDB6-9847-BD67-9DE70F17C803}"/>
              </a:ext>
            </a:extLst>
          </p:cNvPr>
          <p:cNvSpPr txBox="1"/>
          <p:nvPr/>
        </p:nvSpPr>
        <p:spPr>
          <a:xfrm>
            <a:off x="0" y="275576"/>
            <a:ext cx="12191999" cy="738664"/>
          </a:xfrm>
          <a:prstGeom prst="rect">
            <a:avLst/>
          </a:prstGeom>
          <a:noFill/>
        </p:spPr>
        <p:txBody>
          <a:bodyPr wrap="square" rtlCol="0">
            <a:spAutoFit/>
          </a:bodyPr>
          <a:lstStyle/>
          <a:p>
            <a:pPr algn="ctr"/>
            <a:r>
              <a:rPr lang="en-US" sz="4200" b="1" dirty="0">
                <a:latin typeface="Times New Roman" panose="02020603050405020304" pitchFamily="18" charset="0"/>
                <a:cs typeface="Times New Roman" panose="02020603050405020304" pitchFamily="18" charset="0"/>
              </a:rPr>
              <a:t>The Two-Pronged Alabama Career Pathways Model </a:t>
            </a:r>
          </a:p>
        </p:txBody>
      </p:sp>
    </p:spTree>
    <p:extLst>
      <p:ext uri="{BB962C8B-B14F-4D97-AF65-F5344CB8AC3E}">
        <p14:creationId xmlns:p14="http://schemas.microsoft.com/office/powerpoint/2010/main" val="386463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FCED23-D1BD-EB4B-868C-5D3D4902FD5A}"/>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Align ESSA plan to include workforce development</a:t>
            </a:r>
          </a:p>
        </p:txBody>
      </p:sp>
      <p:sp>
        <p:nvSpPr>
          <p:cNvPr id="16"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25EAF08E-8041-7642-AED9-435152BD71B7}"/>
              </a:ext>
            </a:extLst>
          </p:cNvPr>
          <p:cNvSpPr>
            <a:spLocks noGrp="1"/>
          </p:cNvSpPr>
          <p:nvPr>
            <p:ph type="body" idx="1"/>
          </p:nvPr>
        </p:nvSpPr>
        <p:spPr>
          <a:xfrm>
            <a:off x="1261872" y="5533371"/>
            <a:ext cx="9418320" cy="896658"/>
          </a:xfrm>
        </p:spPr>
        <p:txBody>
          <a:bodyPr vert="horz" lIns="91440" tIns="45720" rIns="91440" bIns="45720" rtlCol="0" anchor="ctr">
            <a:normAutofit fontScale="92500"/>
          </a:bodyPr>
          <a:lstStyle/>
          <a:p>
            <a:r>
              <a:rPr lang="en-US" sz="2800" b="1" dirty="0"/>
              <a:t>SECONDARY ED</a:t>
            </a:r>
            <a:r>
              <a:rPr lang="en-US" sz="2800" dirty="0"/>
              <a:t> will expose careers to students as young as 5</a:t>
            </a:r>
            <a:r>
              <a:rPr lang="en-US" sz="2800" baseline="30000" dirty="0"/>
              <a:t>th</a:t>
            </a:r>
            <a:r>
              <a:rPr lang="en-US" sz="2800" dirty="0"/>
              <a:t> grade and offer Pre-Apprenticeship programs</a:t>
            </a:r>
          </a:p>
          <a:p>
            <a:endParaRPr lang="en-US" sz="2800" dirty="0">
              <a:solidFill>
                <a:schemeClr val="tx1"/>
              </a:solidFill>
            </a:endParaRPr>
          </a:p>
        </p:txBody>
      </p:sp>
    </p:spTree>
    <p:extLst>
      <p:ext uri="{BB962C8B-B14F-4D97-AF65-F5344CB8AC3E}">
        <p14:creationId xmlns:p14="http://schemas.microsoft.com/office/powerpoint/2010/main" val="26366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F915A76-440A-5045-A889-D4D848D68A97}"/>
              </a:ext>
            </a:extLst>
          </p:cNvPr>
          <p:cNvSpPr>
            <a:spLocks noGrp="1"/>
          </p:cNvSpPr>
          <p:nvPr>
            <p:ph type="title"/>
          </p:nvPr>
        </p:nvSpPr>
        <p:spPr>
          <a:xfrm>
            <a:off x="566058" y="836023"/>
            <a:ext cx="2718788" cy="5183777"/>
          </a:xfrm>
        </p:spPr>
        <p:txBody>
          <a:bodyPr anchor="ctr">
            <a:normAutofit/>
          </a:bodyPr>
          <a:lstStyle/>
          <a:p>
            <a:r>
              <a:rPr lang="en-US" sz="3600" dirty="0">
                <a:solidFill>
                  <a:srgbClr val="FFFFFF"/>
                </a:solidFill>
              </a:rPr>
              <a:t>System Outcomes for Secondary Students</a:t>
            </a:r>
          </a:p>
        </p:txBody>
      </p:sp>
      <p:sp>
        <p:nvSpPr>
          <p:cNvPr id="15" name="Rectangle 14">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5">
            <a:extLst>
              <a:ext uri="{FF2B5EF4-FFF2-40B4-BE49-F238E27FC236}">
                <a16:creationId xmlns:a16="http://schemas.microsoft.com/office/drawing/2014/main" id="{83F46143-5134-4443-8F6B-EB0F4796492B}"/>
              </a:ext>
            </a:extLst>
          </p:cNvPr>
          <p:cNvGraphicFramePr>
            <a:graphicFrameLocks noGrp="1"/>
          </p:cNvGraphicFramePr>
          <p:nvPr>
            <p:ph idx="1"/>
            <p:extLst>
              <p:ext uri="{D42A27DB-BD31-4B8C-83A1-F6EECF244321}">
                <p14:modId xmlns:p14="http://schemas.microsoft.com/office/powerpoint/2010/main" val="1118213691"/>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11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744DC3-BE7F-CC42-A364-D8E2D81B40AF}"/>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Career Pathways supported by Education </a:t>
            </a:r>
          </a:p>
        </p:txBody>
      </p:sp>
      <p:sp>
        <p:nvSpPr>
          <p:cNvPr id="16"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9E2877CD-47B5-C443-A797-5667123CDBF3}"/>
              </a:ext>
            </a:extLst>
          </p:cNvPr>
          <p:cNvSpPr>
            <a:spLocks noGrp="1"/>
          </p:cNvSpPr>
          <p:nvPr>
            <p:ph type="body" idx="1"/>
          </p:nvPr>
        </p:nvSpPr>
        <p:spPr>
          <a:xfrm>
            <a:off x="1261872" y="5533371"/>
            <a:ext cx="9418320" cy="896658"/>
          </a:xfrm>
        </p:spPr>
        <p:txBody>
          <a:bodyPr vert="horz" lIns="91440" tIns="45720" rIns="91440" bIns="45720" rtlCol="0" anchor="ctr">
            <a:normAutofit fontScale="77500" lnSpcReduction="20000"/>
          </a:bodyPr>
          <a:lstStyle/>
          <a:p>
            <a:r>
              <a:rPr lang="en-US" sz="2800" b="1" dirty="0"/>
              <a:t>POSTSECONDARY ED</a:t>
            </a:r>
            <a:r>
              <a:rPr lang="en-US" sz="2800" dirty="0"/>
              <a:t> will enhance career pathways with courses allowing many entry and exit points for students of all ages</a:t>
            </a:r>
          </a:p>
          <a:p>
            <a:endParaRPr lang="en-US" sz="2800" dirty="0">
              <a:solidFill>
                <a:schemeClr val="tx1"/>
              </a:solidFill>
            </a:endParaRPr>
          </a:p>
        </p:txBody>
      </p:sp>
    </p:spTree>
    <p:extLst>
      <p:ext uri="{BB962C8B-B14F-4D97-AF65-F5344CB8AC3E}">
        <p14:creationId xmlns:p14="http://schemas.microsoft.com/office/powerpoint/2010/main" val="403334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BD25-29DA-3345-9933-E0B62BBDD4A0}"/>
              </a:ext>
            </a:extLst>
          </p:cNvPr>
          <p:cNvSpPr>
            <a:spLocks noGrp="1"/>
          </p:cNvSpPr>
          <p:nvPr>
            <p:ph type="title"/>
          </p:nvPr>
        </p:nvSpPr>
        <p:spPr/>
        <p:txBody>
          <a:bodyPr>
            <a:normAutofit fontScale="90000"/>
          </a:bodyPr>
          <a:lstStyle/>
          <a:p>
            <a:r>
              <a:rPr lang="en-US" dirty="0"/>
              <a:t>Pathways will vary according to industry skills and academic proficiency</a:t>
            </a:r>
          </a:p>
        </p:txBody>
      </p:sp>
      <p:sp>
        <p:nvSpPr>
          <p:cNvPr id="3" name="Content Placeholder 2">
            <a:extLst>
              <a:ext uri="{FF2B5EF4-FFF2-40B4-BE49-F238E27FC236}">
                <a16:creationId xmlns:a16="http://schemas.microsoft.com/office/drawing/2014/main" id="{49CE6E80-29CF-D444-8F2F-3FAAD8215E33}"/>
              </a:ext>
            </a:extLst>
          </p:cNvPr>
          <p:cNvSpPr>
            <a:spLocks noGrp="1"/>
          </p:cNvSpPr>
          <p:nvPr>
            <p:ph sz="half" idx="1"/>
          </p:nvPr>
        </p:nvSpPr>
        <p:spPr/>
        <p:txBody>
          <a:bodyPr/>
          <a:lstStyle/>
          <a:p>
            <a:pPr algn="ctr"/>
            <a:r>
              <a:rPr lang="en-US" u="sng" dirty="0"/>
              <a:t>Secondary and Postsecondary Students</a:t>
            </a:r>
          </a:p>
          <a:p>
            <a:r>
              <a:rPr lang="en-US" dirty="0"/>
              <a:t>Pathway established to include:</a:t>
            </a:r>
          </a:p>
          <a:p>
            <a:pPr lvl="1"/>
            <a:r>
              <a:rPr lang="en-US" dirty="0"/>
              <a:t>Basic Skills</a:t>
            </a:r>
          </a:p>
          <a:p>
            <a:pPr lvl="1"/>
            <a:r>
              <a:rPr lang="en-US" dirty="0"/>
              <a:t>Career Exploration</a:t>
            </a:r>
          </a:p>
          <a:p>
            <a:pPr lvl="1"/>
            <a:r>
              <a:rPr lang="en-US" dirty="0"/>
              <a:t>Secondary CTE</a:t>
            </a:r>
          </a:p>
          <a:p>
            <a:pPr lvl="1"/>
            <a:r>
              <a:rPr lang="en-US" dirty="0"/>
              <a:t>Dual Enrollment</a:t>
            </a:r>
          </a:p>
          <a:p>
            <a:pPr lvl="1"/>
            <a:r>
              <a:rPr lang="en-US" dirty="0"/>
              <a:t>Work-based Learning</a:t>
            </a:r>
          </a:p>
          <a:p>
            <a:pPr lvl="1"/>
            <a:r>
              <a:rPr lang="en-US" dirty="0"/>
              <a:t>Pre-Apprenticeships</a:t>
            </a:r>
          </a:p>
          <a:p>
            <a:pPr lvl="1"/>
            <a:r>
              <a:rPr lang="en-US" dirty="0"/>
              <a:t>Apprenticeships</a:t>
            </a:r>
          </a:p>
          <a:p>
            <a:pPr lvl="1"/>
            <a:r>
              <a:rPr lang="en-US" dirty="0"/>
              <a:t>AA/AAS Degrees</a:t>
            </a:r>
          </a:p>
          <a:p>
            <a:pPr lvl="1"/>
            <a:endParaRPr lang="en-US" dirty="0"/>
          </a:p>
          <a:p>
            <a:pPr lvl="1"/>
            <a:r>
              <a:rPr lang="en-US" dirty="0"/>
              <a:t>BA/BS/Advanced Degrees</a:t>
            </a:r>
          </a:p>
        </p:txBody>
      </p:sp>
      <p:sp>
        <p:nvSpPr>
          <p:cNvPr id="4" name="Content Placeholder 3">
            <a:extLst>
              <a:ext uri="{FF2B5EF4-FFF2-40B4-BE49-F238E27FC236}">
                <a16:creationId xmlns:a16="http://schemas.microsoft.com/office/drawing/2014/main" id="{E7600744-F57C-5749-AF81-128605FFA1FA}"/>
              </a:ext>
            </a:extLst>
          </p:cNvPr>
          <p:cNvSpPr>
            <a:spLocks noGrp="1"/>
          </p:cNvSpPr>
          <p:nvPr>
            <p:ph sz="half" idx="2"/>
          </p:nvPr>
        </p:nvSpPr>
        <p:spPr/>
        <p:txBody>
          <a:bodyPr/>
          <a:lstStyle/>
          <a:p>
            <a:pPr algn="ctr"/>
            <a:r>
              <a:rPr lang="en-US" u="sng" dirty="0"/>
              <a:t>Post Secondary and Adult Education students</a:t>
            </a:r>
          </a:p>
          <a:p>
            <a:r>
              <a:rPr lang="en-US" dirty="0"/>
              <a:t>Pathway established to include:</a:t>
            </a:r>
          </a:p>
          <a:p>
            <a:pPr lvl="1"/>
            <a:r>
              <a:rPr lang="en-US" dirty="0"/>
              <a:t>Co-enrollment in academic and training programs</a:t>
            </a:r>
          </a:p>
          <a:p>
            <a:pPr lvl="1"/>
            <a:r>
              <a:rPr lang="en-US" dirty="0"/>
              <a:t>Adult Basic Education</a:t>
            </a:r>
          </a:p>
          <a:p>
            <a:pPr lvl="1"/>
            <a:r>
              <a:rPr lang="en-US" dirty="0"/>
              <a:t>Skills Gap Reduction</a:t>
            </a:r>
          </a:p>
          <a:p>
            <a:pPr lvl="1"/>
            <a:r>
              <a:rPr lang="en-US" dirty="0"/>
              <a:t>Work-Based Learning</a:t>
            </a:r>
          </a:p>
          <a:p>
            <a:pPr lvl="1"/>
            <a:r>
              <a:rPr lang="en-US" dirty="0"/>
              <a:t>Apprenticeships</a:t>
            </a:r>
          </a:p>
          <a:p>
            <a:pPr lvl="1"/>
            <a:r>
              <a:rPr lang="en-US" dirty="0"/>
              <a:t>Recognized Post-secondary Credentials</a:t>
            </a:r>
          </a:p>
          <a:p>
            <a:pPr lvl="1"/>
            <a:r>
              <a:rPr lang="en-US" dirty="0"/>
              <a:t>AA/AAS Degree</a:t>
            </a:r>
          </a:p>
          <a:p>
            <a:pPr marL="274320" lvl="1" indent="0">
              <a:buNone/>
            </a:pPr>
            <a:endParaRPr lang="en-US" dirty="0"/>
          </a:p>
          <a:p>
            <a:pPr lvl="1"/>
            <a:r>
              <a:rPr lang="en-US" dirty="0"/>
              <a:t>BA/BS/Advanced Degrees</a:t>
            </a:r>
          </a:p>
        </p:txBody>
      </p:sp>
    </p:spTree>
    <p:extLst>
      <p:ext uri="{BB962C8B-B14F-4D97-AF65-F5344CB8AC3E}">
        <p14:creationId xmlns:p14="http://schemas.microsoft.com/office/powerpoint/2010/main" val="820504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872F313-D9E2-E045-B0EA-946EA23EBDE4}"/>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Special Populations and Workforce Development</a:t>
            </a:r>
          </a:p>
        </p:txBody>
      </p:sp>
      <p:sp>
        <p:nvSpPr>
          <p:cNvPr id="17" name="Rectangle 16">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10A3D080-DC10-F440-AD07-F6378F7033EB}"/>
              </a:ext>
            </a:extLst>
          </p:cNvPr>
          <p:cNvSpPr>
            <a:spLocks noGrp="1"/>
          </p:cNvSpPr>
          <p:nvPr>
            <p:ph type="body" idx="1"/>
          </p:nvPr>
        </p:nvSpPr>
        <p:spPr>
          <a:xfrm>
            <a:off x="1261872" y="5533371"/>
            <a:ext cx="9418320" cy="896658"/>
          </a:xfrm>
        </p:spPr>
        <p:txBody>
          <a:bodyPr vert="horz" lIns="91440" tIns="45720" rIns="91440" bIns="45720" rtlCol="0" anchor="ctr">
            <a:normAutofit fontScale="85000" lnSpcReduction="10000"/>
          </a:bodyPr>
          <a:lstStyle/>
          <a:p>
            <a:r>
              <a:rPr lang="en-US" sz="2800" b="1" dirty="0"/>
              <a:t>SPECIAL POPULATIONS </a:t>
            </a:r>
            <a:r>
              <a:rPr lang="en-US" sz="2800" dirty="0"/>
              <a:t>will be reached by way of grant opportunities from sources that fund an appropriate outreach</a:t>
            </a:r>
          </a:p>
          <a:p>
            <a:endParaRPr lang="en-US" sz="2800" dirty="0">
              <a:solidFill>
                <a:schemeClr val="tx1"/>
              </a:solidFill>
            </a:endParaRPr>
          </a:p>
        </p:txBody>
      </p:sp>
    </p:spTree>
    <p:extLst>
      <p:ext uri="{BB962C8B-B14F-4D97-AF65-F5344CB8AC3E}">
        <p14:creationId xmlns:p14="http://schemas.microsoft.com/office/powerpoint/2010/main" val="2511051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8640-4E5E-0A47-8488-9E2155E67B3A}"/>
              </a:ext>
            </a:extLst>
          </p:cNvPr>
          <p:cNvSpPr>
            <a:spLocks noGrp="1"/>
          </p:cNvSpPr>
          <p:nvPr>
            <p:ph type="title"/>
          </p:nvPr>
        </p:nvSpPr>
        <p:spPr>
          <a:xfrm>
            <a:off x="1261872" y="365760"/>
            <a:ext cx="9692640" cy="1325562"/>
          </a:xfrm>
        </p:spPr>
        <p:txBody>
          <a:bodyPr>
            <a:normAutofit/>
          </a:bodyPr>
          <a:lstStyle/>
          <a:p>
            <a:r>
              <a:rPr lang="en-US" sz="2800" b="1" dirty="0">
                <a:latin typeface="Calibri" panose="020F0502020204030204" pitchFamily="34" charset="0"/>
                <a:cs typeface="Calibri" panose="020F0502020204030204" pitchFamily="34" charset="0"/>
              </a:rPr>
              <a:t>Special Populations under Perkins V</a:t>
            </a:r>
            <a:br>
              <a:rPr lang="en-US" sz="2800" b="1" dirty="0">
                <a:latin typeface="Calibri" panose="020F0502020204030204" pitchFamily="34" charset="0"/>
                <a:cs typeface="Calibri" panose="020F0502020204030204" pitchFamily="34" charset="0"/>
              </a:rPr>
            </a:br>
            <a:br>
              <a:rPr lang="en-US" sz="2800" b="1" dirty="0"/>
            </a:br>
            <a:endParaRPr lang="en-US" sz="2800" b="1" dirty="0"/>
          </a:p>
        </p:txBody>
      </p:sp>
      <p:sp>
        <p:nvSpPr>
          <p:cNvPr id="3" name="Content Placeholder 2">
            <a:extLst>
              <a:ext uri="{FF2B5EF4-FFF2-40B4-BE49-F238E27FC236}">
                <a16:creationId xmlns:a16="http://schemas.microsoft.com/office/drawing/2014/main" id="{90726608-F0B5-3C4C-B671-20342E524F1B}"/>
              </a:ext>
            </a:extLst>
          </p:cNvPr>
          <p:cNvSpPr>
            <a:spLocks noGrp="1"/>
          </p:cNvSpPr>
          <p:nvPr>
            <p:ph idx="1"/>
          </p:nvPr>
        </p:nvSpPr>
        <p:spPr>
          <a:xfrm>
            <a:off x="1261872" y="971550"/>
            <a:ext cx="4834128" cy="5208587"/>
          </a:xfrm>
        </p:spPr>
        <p:txBody>
          <a:bodyPr>
            <a:normAutofit fontScale="92500" lnSpcReduction="20000"/>
          </a:bodyPr>
          <a:lstStyle/>
          <a:p>
            <a:pPr marL="0" indent="0">
              <a:spcBef>
                <a:spcPts val="0"/>
              </a:spcBef>
              <a:buNone/>
            </a:pPr>
            <a:endParaRPr lang="en-US" sz="1700" dirty="0"/>
          </a:p>
          <a:p>
            <a:pPr marL="0" indent="0">
              <a:spcBef>
                <a:spcPts val="0"/>
              </a:spcBef>
              <a:buNone/>
            </a:pPr>
            <a:r>
              <a:rPr lang="en-US" sz="1700" dirty="0"/>
              <a:t>--individuals with disabilities</a:t>
            </a:r>
          </a:p>
          <a:p>
            <a:pPr marL="0" indent="0">
              <a:spcBef>
                <a:spcPts val="0"/>
              </a:spcBef>
              <a:buNone/>
            </a:pPr>
            <a:br>
              <a:rPr lang="en-US" sz="1700" dirty="0"/>
            </a:br>
            <a:r>
              <a:rPr lang="en-US" sz="1700" dirty="0"/>
              <a:t>--individuals from economically        </a:t>
            </a:r>
          </a:p>
          <a:p>
            <a:pPr marL="0" indent="0">
              <a:spcBef>
                <a:spcPts val="0"/>
              </a:spcBef>
              <a:buNone/>
            </a:pPr>
            <a:r>
              <a:rPr lang="en-US" sz="1700" dirty="0"/>
              <a:t>  disadvantaged families, including low-   </a:t>
            </a:r>
          </a:p>
          <a:p>
            <a:pPr marL="0" indent="0">
              <a:spcBef>
                <a:spcPts val="0"/>
              </a:spcBef>
              <a:buNone/>
            </a:pPr>
            <a:r>
              <a:rPr lang="en-US" sz="1700" dirty="0"/>
              <a:t>  income youth and adults</a:t>
            </a:r>
            <a:br>
              <a:rPr lang="en-US" sz="1700" dirty="0"/>
            </a:br>
            <a:endParaRPr lang="en-US" sz="1700" dirty="0"/>
          </a:p>
          <a:p>
            <a:pPr marL="0" indent="0">
              <a:spcBef>
                <a:spcPts val="0"/>
              </a:spcBef>
              <a:buNone/>
            </a:pPr>
            <a:r>
              <a:rPr lang="en-US" sz="1700" dirty="0"/>
              <a:t>--individuals preparing for non- </a:t>
            </a:r>
          </a:p>
          <a:p>
            <a:pPr marL="0" indent="0">
              <a:spcBef>
                <a:spcPts val="0"/>
              </a:spcBef>
              <a:buNone/>
            </a:pPr>
            <a:r>
              <a:rPr lang="en-US" sz="1700" dirty="0"/>
              <a:t>  traditional fields </a:t>
            </a:r>
          </a:p>
          <a:p>
            <a:pPr marL="0" indent="0">
              <a:spcBef>
                <a:spcPts val="0"/>
              </a:spcBef>
              <a:buNone/>
            </a:pPr>
            <a:endParaRPr lang="en-US" sz="1700" dirty="0"/>
          </a:p>
          <a:p>
            <a:pPr marL="0" indent="0">
              <a:spcBef>
                <a:spcPts val="0"/>
              </a:spcBef>
              <a:buNone/>
            </a:pPr>
            <a:r>
              <a:rPr lang="en-US" sz="1700" dirty="0"/>
              <a:t>--single parents, including single pregnant  </a:t>
            </a:r>
          </a:p>
          <a:p>
            <a:pPr marL="0" indent="0">
              <a:spcBef>
                <a:spcPts val="0"/>
              </a:spcBef>
              <a:buNone/>
            </a:pPr>
            <a:r>
              <a:rPr lang="en-US" sz="1700" dirty="0"/>
              <a:t>  women </a:t>
            </a:r>
          </a:p>
          <a:p>
            <a:pPr marL="0" indent="0">
              <a:spcBef>
                <a:spcPts val="0"/>
              </a:spcBef>
              <a:buNone/>
            </a:pPr>
            <a:endParaRPr lang="en-US" sz="1700" dirty="0"/>
          </a:p>
          <a:p>
            <a:pPr marL="0" indent="0">
              <a:spcBef>
                <a:spcPts val="0"/>
              </a:spcBef>
              <a:buNone/>
            </a:pPr>
            <a:r>
              <a:rPr lang="en-US" sz="1700" dirty="0"/>
              <a:t>--out-of-workforce individuals </a:t>
            </a:r>
          </a:p>
          <a:p>
            <a:pPr marL="0" indent="0">
              <a:spcBef>
                <a:spcPts val="0"/>
              </a:spcBef>
              <a:buNone/>
            </a:pPr>
            <a:endParaRPr lang="en-US" sz="1700" dirty="0"/>
          </a:p>
          <a:p>
            <a:pPr marL="0" indent="0">
              <a:spcBef>
                <a:spcPts val="0"/>
              </a:spcBef>
              <a:buNone/>
            </a:pPr>
            <a:r>
              <a:rPr lang="en-US" sz="1700" dirty="0"/>
              <a:t>--English Language Learners</a:t>
            </a:r>
          </a:p>
          <a:p>
            <a:pPr marL="0" indent="0">
              <a:spcBef>
                <a:spcPts val="0"/>
              </a:spcBef>
              <a:buNone/>
            </a:pPr>
            <a:br>
              <a:rPr lang="en-US" sz="1700" dirty="0"/>
            </a:br>
            <a:r>
              <a:rPr lang="en-US" sz="1700" dirty="0"/>
              <a:t>--homeless individuals</a:t>
            </a:r>
          </a:p>
          <a:p>
            <a:pPr marL="0" indent="0">
              <a:spcBef>
                <a:spcPts val="0"/>
              </a:spcBef>
              <a:buNone/>
            </a:pPr>
            <a:br>
              <a:rPr lang="en-US" sz="1700" dirty="0"/>
            </a:br>
            <a:r>
              <a:rPr lang="en-US" sz="1700" dirty="0"/>
              <a:t>--youth who are in, or have aged out of the </a:t>
            </a:r>
          </a:p>
          <a:p>
            <a:pPr marL="0" indent="0">
              <a:spcBef>
                <a:spcPts val="0"/>
              </a:spcBef>
              <a:buNone/>
            </a:pPr>
            <a:r>
              <a:rPr lang="en-US" sz="1700" dirty="0"/>
              <a:t>  foster care system </a:t>
            </a:r>
          </a:p>
          <a:p>
            <a:pPr marL="0" indent="0">
              <a:spcBef>
                <a:spcPts val="0"/>
              </a:spcBef>
              <a:buNone/>
            </a:pPr>
            <a:endParaRPr lang="en-US" sz="1700" dirty="0"/>
          </a:p>
          <a:p>
            <a:pPr marL="0" indent="0">
              <a:spcBef>
                <a:spcPts val="0"/>
              </a:spcBef>
              <a:buNone/>
            </a:pPr>
            <a:r>
              <a:rPr lang="en-US" sz="1700" dirty="0"/>
              <a:t>--youth with parents on active duty in the armed  </a:t>
            </a:r>
          </a:p>
          <a:p>
            <a:pPr marL="0" indent="0">
              <a:spcBef>
                <a:spcPts val="0"/>
              </a:spcBef>
              <a:buNone/>
            </a:pPr>
            <a:r>
              <a:rPr lang="en-US" sz="1700" dirty="0"/>
              <a:t>  forces. </a:t>
            </a:r>
          </a:p>
          <a:p>
            <a:pPr marL="0" indent="0">
              <a:spcBef>
                <a:spcPts val="0"/>
              </a:spcBef>
              <a:buNone/>
            </a:pPr>
            <a:endParaRPr lang="en-US" sz="1700" dirty="0"/>
          </a:p>
          <a:p>
            <a:endParaRPr lang="en-US" sz="1700" dirty="0"/>
          </a:p>
        </p:txBody>
      </p:sp>
      <p:pic>
        <p:nvPicPr>
          <p:cNvPr id="7" name="Graphic 6" descr="Group">
            <a:extLst>
              <a:ext uri="{FF2B5EF4-FFF2-40B4-BE49-F238E27FC236}">
                <a16:creationId xmlns:a16="http://schemas.microsoft.com/office/drawing/2014/main" id="{555FD4ED-5229-4B20-ABF5-EAD9915689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9706" y="1933575"/>
            <a:ext cx="3639872" cy="3639872"/>
          </a:xfrm>
          <a:prstGeom prst="rect">
            <a:avLst/>
          </a:prstGeom>
        </p:spPr>
      </p:pic>
    </p:spTree>
    <p:extLst>
      <p:ext uri="{BB962C8B-B14F-4D97-AF65-F5344CB8AC3E}">
        <p14:creationId xmlns:p14="http://schemas.microsoft.com/office/powerpoint/2010/main" val="2971055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pPr algn="ctr"/>
            <a:r>
              <a:rPr lang="en-US" dirty="0"/>
              <a:t>A Public Workforce Initiative for State Collaboration</a:t>
            </a:r>
          </a:p>
        </p:txBody>
      </p:sp>
      <p:graphicFrame>
        <p:nvGraphicFramePr>
          <p:cNvPr id="5" name="Content Placeholder 2">
            <a:extLst>
              <a:ext uri="{FF2B5EF4-FFF2-40B4-BE49-F238E27FC236}">
                <a16:creationId xmlns:a16="http://schemas.microsoft.com/office/drawing/2014/main" id="{C5EE41F2-7410-4477-95A5-F0F941F60EB0}"/>
              </a:ext>
            </a:extLst>
          </p:cNvPr>
          <p:cNvGraphicFramePr>
            <a:graphicFrameLocks noGrp="1"/>
          </p:cNvGraphicFramePr>
          <p:nvPr>
            <p:ph idx="1"/>
            <p:extLst>
              <p:ext uri="{D42A27DB-BD31-4B8C-83A1-F6EECF244321}">
                <p14:modId xmlns:p14="http://schemas.microsoft.com/office/powerpoint/2010/main" val="2436200309"/>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275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1454F4-8EAB-A344-B480-273CC4DB1E94}"/>
              </a:ext>
            </a:extLst>
          </p:cNvPr>
          <p:cNvSpPr>
            <a:spLocks noGrp="1"/>
          </p:cNvSpPr>
          <p:nvPr>
            <p:ph type="title"/>
          </p:nvPr>
        </p:nvSpPr>
        <p:spPr>
          <a:xfrm>
            <a:off x="1261871" y="365760"/>
            <a:ext cx="9858383" cy="1325562"/>
          </a:xfrm>
        </p:spPr>
        <p:txBody>
          <a:bodyPr>
            <a:normAutofit/>
          </a:bodyPr>
          <a:lstStyle/>
          <a:p>
            <a:r>
              <a:rPr lang="en-US" sz="4100" b="1"/>
              <a:t>Strategies for Special Populations</a:t>
            </a:r>
            <a:br>
              <a:rPr lang="en-US" sz="4100"/>
            </a:br>
            <a:endParaRPr lang="en-US" sz="4100"/>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B9079F4-98A3-4F2C-ACCE-6A4EEAB591F7}"/>
              </a:ext>
            </a:extLst>
          </p:cNvPr>
          <p:cNvGraphicFramePr>
            <a:graphicFrameLocks noGrp="1"/>
          </p:cNvGraphicFramePr>
          <p:nvPr>
            <p:ph idx="1"/>
            <p:extLst>
              <p:ext uri="{D42A27DB-BD31-4B8C-83A1-F6EECF244321}">
                <p14:modId xmlns:p14="http://schemas.microsoft.com/office/powerpoint/2010/main" val="531104933"/>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4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FA9B2-5871-B24E-925D-C3777DE485C9}"/>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Funding Streams</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A519871-8A69-431B-98B1-B255E06D8E13}"/>
              </a:ext>
            </a:extLst>
          </p:cNvPr>
          <p:cNvGraphicFramePr>
            <a:graphicFrameLocks noGrp="1"/>
          </p:cNvGraphicFramePr>
          <p:nvPr>
            <p:ph idx="1"/>
            <p:extLst>
              <p:ext uri="{D42A27DB-BD31-4B8C-83A1-F6EECF244321}">
                <p14:modId xmlns:p14="http://schemas.microsoft.com/office/powerpoint/2010/main" val="1617744642"/>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704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7389-8080-EE4E-9BFD-9EFB5A6F3D97}"/>
              </a:ext>
            </a:extLst>
          </p:cNvPr>
          <p:cNvSpPr>
            <a:spLocks noGrp="1"/>
          </p:cNvSpPr>
          <p:nvPr>
            <p:ph type="title"/>
          </p:nvPr>
        </p:nvSpPr>
        <p:spPr/>
        <p:txBody>
          <a:bodyPr/>
          <a:lstStyle/>
          <a:p>
            <a:r>
              <a:rPr lang="en-US" dirty="0"/>
              <a:t>WIOA Management</a:t>
            </a:r>
          </a:p>
        </p:txBody>
      </p:sp>
      <p:sp>
        <p:nvSpPr>
          <p:cNvPr id="3" name="Content Placeholder 2">
            <a:extLst>
              <a:ext uri="{FF2B5EF4-FFF2-40B4-BE49-F238E27FC236}">
                <a16:creationId xmlns:a16="http://schemas.microsoft.com/office/drawing/2014/main" id="{BC914470-A224-6D43-8CE7-35AE8CBB820D}"/>
              </a:ext>
            </a:extLst>
          </p:cNvPr>
          <p:cNvSpPr>
            <a:spLocks noGrp="1"/>
          </p:cNvSpPr>
          <p:nvPr>
            <p:ph idx="1"/>
          </p:nvPr>
        </p:nvSpPr>
        <p:spPr/>
        <p:txBody>
          <a:bodyPr/>
          <a:lstStyle/>
          <a:p>
            <a:r>
              <a:rPr lang="en-US" sz="1400" b="1" dirty="0"/>
              <a:t>WIOA Core Agencies</a:t>
            </a:r>
            <a:endParaRPr lang="en-US" sz="1400" dirty="0"/>
          </a:p>
          <a:p>
            <a:pPr lvl="0"/>
            <a:r>
              <a:rPr lang="en-US" sz="1400" dirty="0"/>
              <a:t>Alabama Department of Commerce (Title I youth, adult, dislocated worker)</a:t>
            </a:r>
          </a:p>
          <a:p>
            <a:pPr lvl="0"/>
            <a:r>
              <a:rPr lang="en-US" sz="1400" dirty="0"/>
              <a:t>The Alabama Community College System (adult education)</a:t>
            </a:r>
          </a:p>
          <a:p>
            <a:pPr lvl="0"/>
            <a:r>
              <a:rPr lang="en-US" sz="1400" dirty="0"/>
              <a:t>The Alabama Department of Labor (Title III Wagner-</a:t>
            </a:r>
            <a:r>
              <a:rPr lang="en-US" sz="1400" dirty="0" err="1"/>
              <a:t>Peyser</a:t>
            </a:r>
            <a:r>
              <a:rPr lang="en-US" sz="1400" dirty="0"/>
              <a:t> and the Employment Service)</a:t>
            </a:r>
          </a:p>
          <a:p>
            <a:pPr lvl="0"/>
            <a:r>
              <a:rPr lang="en-US" sz="1400" dirty="0"/>
              <a:t>The Alabama Department of Rehabilitation Services (Title IV Rehabilitation Services)</a:t>
            </a:r>
          </a:p>
          <a:p>
            <a:r>
              <a:rPr lang="en-US" sz="1400" b="1" dirty="0"/>
              <a:t>WIOA Partner Agencies</a:t>
            </a:r>
            <a:endParaRPr lang="en-US" sz="1400" dirty="0"/>
          </a:p>
          <a:p>
            <a:pPr lvl="0"/>
            <a:r>
              <a:rPr lang="en-US" sz="1400" dirty="0"/>
              <a:t>The Alabama State Department of Education (Perkins CTE)</a:t>
            </a:r>
          </a:p>
          <a:p>
            <a:pPr lvl="0"/>
            <a:r>
              <a:rPr lang="en-US" sz="1400" dirty="0"/>
              <a:t>The Department of Human Resources (SNAP/TANF)</a:t>
            </a:r>
          </a:p>
          <a:p>
            <a:pPr lvl="0"/>
            <a:r>
              <a:rPr lang="en-US" sz="1400" dirty="0"/>
              <a:t>The Department of Senior Services</a:t>
            </a:r>
          </a:p>
          <a:p>
            <a:pPr lvl="0"/>
            <a:r>
              <a:rPr lang="en-US" sz="1400" dirty="0"/>
              <a:t>The Department of Veterans Affairs</a:t>
            </a:r>
          </a:p>
          <a:p>
            <a:pPr lvl="0"/>
            <a:endParaRPr lang="en-US" sz="1400" dirty="0"/>
          </a:p>
          <a:p>
            <a:pPr lvl="0"/>
            <a:endParaRPr lang="en-US" dirty="0"/>
          </a:p>
          <a:p>
            <a:endParaRPr lang="en-US" dirty="0"/>
          </a:p>
        </p:txBody>
      </p:sp>
    </p:spTree>
    <p:extLst>
      <p:ext uri="{BB962C8B-B14F-4D97-AF65-F5344CB8AC3E}">
        <p14:creationId xmlns:p14="http://schemas.microsoft.com/office/powerpoint/2010/main" val="2480752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Funding elements were adjusted for alignment…</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Perkins V: A re-authorization of the Carl D. Perkins Act under the title, </a:t>
            </a:r>
            <a:r>
              <a:rPr lang="en-US" i="1" dirty="0"/>
              <a:t>Strengthening Career and Technical Education For the 21</a:t>
            </a:r>
            <a:r>
              <a:rPr lang="en-US" i="1" baseline="30000" dirty="0"/>
              <a:t>st</a:t>
            </a:r>
            <a:r>
              <a:rPr lang="en-US" i="1" dirty="0"/>
              <a:t> Century Act </a:t>
            </a:r>
            <a:r>
              <a:rPr lang="en-US" dirty="0"/>
              <a:t>brings changes to the $1.2 billion annual federal investment in CTE</a:t>
            </a:r>
          </a:p>
          <a:p>
            <a:r>
              <a:rPr lang="en-US" dirty="0"/>
              <a:t>WIOA: The </a:t>
            </a:r>
            <a:r>
              <a:rPr lang="en-US" i="1" dirty="0"/>
              <a:t>Workforce Innovation and Opportunity Act</a:t>
            </a:r>
            <a:r>
              <a:rPr lang="en-US" dirty="0"/>
              <a:t> is amended to align more with CTE programs in developing more in-demand career pathways</a:t>
            </a:r>
          </a:p>
          <a:p>
            <a:r>
              <a:rPr lang="en-US" dirty="0"/>
              <a:t>ESSA: The </a:t>
            </a:r>
            <a:r>
              <a:rPr lang="en-US" i="1" dirty="0"/>
              <a:t>Every Student Succeeds Act</a:t>
            </a:r>
            <a:r>
              <a:rPr lang="en-US" dirty="0"/>
              <a:t> is prepared to link education-to-workforce systems by attracting and assessing students to more appropriately fit in-demand career pathways</a:t>
            </a:r>
          </a:p>
        </p:txBody>
      </p:sp>
      <p:sp>
        <p:nvSpPr>
          <p:cNvPr id="4" name="Text Placeholder 3"/>
          <p:cNvSpPr>
            <a:spLocks noGrp="1"/>
          </p:cNvSpPr>
          <p:nvPr>
            <p:ph type="body" sz="half" idx="2"/>
          </p:nvPr>
        </p:nvSpPr>
        <p:spPr/>
        <p:txBody>
          <a:bodyPr>
            <a:normAutofit fontScale="77500" lnSpcReduction="20000"/>
          </a:bodyPr>
          <a:lstStyle/>
          <a:p>
            <a:pPr marL="342900" indent="-342900">
              <a:buAutoNum type="arabicPeriod"/>
            </a:pPr>
            <a:r>
              <a:rPr lang="en-US" dirty="0"/>
              <a:t>Allows WIOA and Perkins V funding to expand apprenticeships into schools</a:t>
            </a:r>
          </a:p>
          <a:p>
            <a:pPr marL="342900" indent="-342900">
              <a:buAutoNum type="arabicPeriod"/>
            </a:pPr>
            <a:r>
              <a:rPr lang="en-US" dirty="0"/>
              <a:t>Provides a federal definition of work-based learning</a:t>
            </a:r>
          </a:p>
          <a:p>
            <a:pPr marL="342900" indent="-342900">
              <a:buAutoNum type="arabicPeriod"/>
            </a:pPr>
            <a:r>
              <a:rPr lang="en-US" dirty="0"/>
              <a:t>Adopts performance indicators that expand thru all three</a:t>
            </a:r>
          </a:p>
          <a:p>
            <a:pPr marL="342900" indent="-342900">
              <a:buAutoNum type="arabicPeriod"/>
            </a:pPr>
            <a:r>
              <a:rPr lang="en-US" dirty="0"/>
              <a:t>Adopts WIOA definitions for Perkins V recipients</a:t>
            </a:r>
          </a:p>
          <a:p>
            <a:pPr marL="342900" indent="-342900">
              <a:buAutoNum type="arabicPeriod"/>
            </a:pPr>
            <a:r>
              <a:rPr lang="en-US" dirty="0"/>
              <a:t>Reduces the length of time for Perkins V from 6 to 4 years in order to match WIOA requirements</a:t>
            </a:r>
          </a:p>
          <a:p>
            <a:pPr marL="342900" indent="-342900">
              <a:buAutoNum type="arabicPeriod"/>
            </a:pPr>
            <a:r>
              <a:rPr lang="en-US" dirty="0"/>
              <a:t>Requires Perkins V fiscal agent to consult with state and local workforce boards</a:t>
            </a:r>
          </a:p>
          <a:p>
            <a:pPr marL="342900" indent="-342900">
              <a:buAutoNum type="arabicPeriod"/>
            </a:pPr>
            <a:r>
              <a:rPr lang="en-US" dirty="0"/>
              <a:t>Establish innovative ways to deliver work-based learning</a:t>
            </a:r>
          </a:p>
          <a:p>
            <a:pPr marL="342900" indent="-342900">
              <a:buAutoNum type="arabicPeriod"/>
            </a:pPr>
            <a:r>
              <a:rPr lang="en-US" dirty="0"/>
              <a:t>Construct a college and career exploration tool</a:t>
            </a:r>
          </a:p>
          <a:p>
            <a:pPr marL="342900" indent="-342900">
              <a:buAutoNum type="arabicPeriod"/>
            </a:pPr>
            <a:r>
              <a:rPr lang="en-US" dirty="0"/>
              <a:t>Align CTE programs to workforce need</a:t>
            </a:r>
          </a:p>
          <a:p>
            <a:pPr marL="342900" indent="-342900">
              <a:buAutoNum type="arabicPeriod"/>
            </a:pPr>
            <a:endParaRPr lang="en-US" dirty="0"/>
          </a:p>
        </p:txBody>
      </p:sp>
    </p:spTree>
    <p:extLst>
      <p:ext uri="{BB962C8B-B14F-4D97-AF65-F5344CB8AC3E}">
        <p14:creationId xmlns:p14="http://schemas.microsoft.com/office/powerpoint/2010/main" val="139059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47EDE-4E1B-9243-A9CF-356D995E4B1C}"/>
              </a:ext>
            </a:extLst>
          </p:cNvPr>
          <p:cNvSpPr>
            <a:spLocks noGrp="1"/>
          </p:cNvSpPr>
          <p:nvPr>
            <p:ph type="title"/>
          </p:nvPr>
        </p:nvSpPr>
        <p:spPr>
          <a:xfrm>
            <a:off x="566058" y="836023"/>
            <a:ext cx="2718788" cy="5183777"/>
          </a:xfrm>
        </p:spPr>
        <p:txBody>
          <a:bodyPr anchor="ctr">
            <a:normAutofit/>
          </a:bodyPr>
          <a:lstStyle/>
          <a:p>
            <a:r>
              <a:rPr lang="en-US" sz="2800">
                <a:solidFill>
                  <a:srgbClr val="FFFFFF"/>
                </a:solidFill>
              </a:rPr>
              <a:t>State Responsibilities</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1FC0E66A-31A8-4FAA-A66F-D7089E06842D}"/>
              </a:ext>
            </a:extLst>
          </p:cNvPr>
          <p:cNvGraphicFramePr>
            <a:graphicFrameLocks noGrp="1"/>
          </p:cNvGraphicFramePr>
          <p:nvPr>
            <p:ph idx="1"/>
            <p:extLst>
              <p:ext uri="{D42A27DB-BD31-4B8C-83A1-F6EECF244321}">
                <p14:modId xmlns:p14="http://schemas.microsoft.com/office/powerpoint/2010/main" val="2920739472"/>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900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1EBB8E8-DF34-46B4-8697-0D8C8DB6D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37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9C6B4-E43E-F645-9D93-979A26F2FA17}"/>
              </a:ext>
            </a:extLst>
          </p:cNvPr>
          <p:cNvSpPr>
            <a:spLocks noGrp="1"/>
          </p:cNvSpPr>
          <p:nvPr>
            <p:ph type="title"/>
          </p:nvPr>
        </p:nvSpPr>
        <p:spPr>
          <a:xfrm>
            <a:off x="899160" y="931862"/>
            <a:ext cx="6059962" cy="5087938"/>
          </a:xfrm>
        </p:spPr>
        <p:txBody>
          <a:bodyPr vert="horz" lIns="91440" tIns="45720" rIns="91440" bIns="45720" rtlCol="0" anchor="ctr">
            <a:normAutofit/>
          </a:bodyPr>
          <a:lstStyle/>
          <a:p>
            <a:r>
              <a:rPr lang="en-US" sz="6000" dirty="0">
                <a:solidFill>
                  <a:srgbClr val="FFFFFF"/>
                </a:solidFill>
              </a:rPr>
              <a:t>State Plan Program Strategies for Community Colleges</a:t>
            </a:r>
          </a:p>
        </p:txBody>
      </p:sp>
      <p:sp>
        <p:nvSpPr>
          <p:cNvPr id="12" name="Rectangle 11">
            <a:extLst>
              <a:ext uri="{FF2B5EF4-FFF2-40B4-BE49-F238E27FC236}">
                <a16:creationId xmlns:a16="http://schemas.microsoft.com/office/drawing/2014/main" id="{35417EB8-D7CD-427B-B5E9-9A88C85B4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ABB4B243-B5D9-4B56-B29F-6356B903B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3761" y="-2812"/>
            <a:ext cx="4059079" cy="68608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75786F-DDF9-A445-8396-1A6FECCF9581}"/>
              </a:ext>
            </a:extLst>
          </p:cNvPr>
          <p:cNvSpPr>
            <a:spLocks noGrp="1"/>
          </p:cNvSpPr>
          <p:nvPr>
            <p:ph type="body" idx="1"/>
          </p:nvPr>
        </p:nvSpPr>
        <p:spPr>
          <a:xfrm>
            <a:off x="7588603" y="931862"/>
            <a:ext cx="3358797" cy="5087938"/>
          </a:xfrm>
          <a:noFill/>
        </p:spPr>
        <p:txBody>
          <a:bodyPr vert="horz" lIns="91440" tIns="45720" rIns="91440" bIns="45720" rtlCol="0" anchor="ctr">
            <a:normAutofit/>
          </a:bodyPr>
          <a:lstStyle/>
          <a:p>
            <a:r>
              <a:rPr lang="en-US" sz="1700" dirty="0">
                <a:solidFill>
                  <a:srgbClr val="FFFFFF"/>
                </a:solidFill>
              </a:rPr>
              <a:t>As ACCS, we need to ask these questions:</a:t>
            </a:r>
          </a:p>
          <a:p>
            <a:r>
              <a:rPr lang="en-US" sz="1700" dirty="0">
                <a:solidFill>
                  <a:srgbClr val="FFFFFF"/>
                </a:solidFill>
              </a:rPr>
              <a:t>Where do we see success and areas that need improvement?</a:t>
            </a:r>
          </a:p>
          <a:p>
            <a:r>
              <a:rPr lang="en-US" sz="1700" dirty="0">
                <a:solidFill>
                  <a:srgbClr val="FFFFFF"/>
                </a:solidFill>
              </a:rPr>
              <a:t>What are our expansion goals for CTE programs?</a:t>
            </a:r>
          </a:p>
          <a:p>
            <a:r>
              <a:rPr lang="en-US" sz="1700" dirty="0">
                <a:solidFill>
                  <a:srgbClr val="FFFFFF"/>
                </a:solidFill>
              </a:rPr>
              <a:t>How will we reach more students from underserved populations?</a:t>
            </a:r>
          </a:p>
          <a:p>
            <a:r>
              <a:rPr lang="en-US" sz="1700" dirty="0">
                <a:solidFill>
                  <a:srgbClr val="FFFFFF"/>
                </a:solidFill>
              </a:rPr>
              <a:t>What will we fund?</a:t>
            </a:r>
          </a:p>
          <a:p>
            <a:r>
              <a:rPr lang="en-US" sz="1700" dirty="0">
                <a:solidFill>
                  <a:srgbClr val="FFFFFF"/>
                </a:solidFill>
              </a:rPr>
              <a:t>How will we measure the success of a new program?</a:t>
            </a:r>
          </a:p>
          <a:p>
            <a:r>
              <a:rPr lang="en-US" sz="1700" dirty="0">
                <a:solidFill>
                  <a:srgbClr val="FFFFFF"/>
                </a:solidFill>
              </a:rPr>
              <a:t>How will we on-board our stakeholders? </a:t>
            </a:r>
          </a:p>
          <a:p>
            <a:endParaRPr lang="en-US" sz="1700" dirty="0">
              <a:solidFill>
                <a:srgbClr val="FFFFFF"/>
              </a:solidFill>
            </a:endParaRPr>
          </a:p>
        </p:txBody>
      </p:sp>
      <p:sp>
        <p:nvSpPr>
          <p:cNvPr id="16" name="Rectangle 15">
            <a:extLst>
              <a:ext uri="{FF2B5EF4-FFF2-40B4-BE49-F238E27FC236}">
                <a16:creationId xmlns:a16="http://schemas.microsoft.com/office/drawing/2014/main" id="{41DFD47B-FB81-4F2F-9AEA-CBCF1667A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2812"/>
            <a:ext cx="914400" cy="68608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949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57F84B-F990-4F33-B2F0-F2BE21985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1D6D2EC-DA17-0F4F-B31D-0FFCA924848B}"/>
              </a:ext>
            </a:extLst>
          </p:cNvPr>
          <p:cNvSpPr>
            <a:spLocks noGrp="1"/>
          </p:cNvSpPr>
          <p:nvPr>
            <p:ph type="title"/>
          </p:nvPr>
        </p:nvSpPr>
        <p:spPr>
          <a:xfrm>
            <a:off x="1261872" y="365760"/>
            <a:ext cx="9692640" cy="1325562"/>
          </a:xfrm>
        </p:spPr>
        <p:txBody>
          <a:bodyPr>
            <a:normAutofit/>
          </a:bodyPr>
          <a:lstStyle/>
          <a:p>
            <a:r>
              <a:rPr lang="en-US">
                <a:solidFill>
                  <a:srgbClr val="FFFFFF"/>
                </a:solidFill>
              </a:rPr>
              <a:t>Comprehensive Needs Assessment</a:t>
            </a:r>
          </a:p>
        </p:txBody>
      </p:sp>
      <p:sp>
        <p:nvSpPr>
          <p:cNvPr id="9" name="Content Placeholder 4">
            <a:extLst>
              <a:ext uri="{FF2B5EF4-FFF2-40B4-BE49-F238E27FC236}">
                <a16:creationId xmlns:a16="http://schemas.microsoft.com/office/drawing/2014/main" id="{3FD23997-1C6F-2348-80AB-6E771D6EEA07}"/>
              </a:ext>
            </a:extLst>
          </p:cNvPr>
          <p:cNvSpPr>
            <a:spLocks noGrp="1"/>
          </p:cNvSpPr>
          <p:nvPr>
            <p:ph idx="1"/>
          </p:nvPr>
        </p:nvSpPr>
        <p:spPr>
          <a:xfrm>
            <a:off x="1261872" y="2326990"/>
            <a:ext cx="8595360" cy="3853147"/>
          </a:xfrm>
        </p:spPr>
        <p:txBody>
          <a:bodyPr>
            <a:normAutofit lnSpcReduction="10000"/>
          </a:bodyPr>
          <a:lstStyle/>
          <a:p>
            <a:pPr fontAlgn="base"/>
            <a:r>
              <a:rPr lang="en-US" dirty="0">
                <a:solidFill>
                  <a:srgbClr val="FFFFFF"/>
                </a:solidFill>
              </a:rPr>
              <a:t>Evaluation of the labor market data is key to the comprehensive needs assessment</a:t>
            </a:r>
          </a:p>
          <a:p>
            <a:pPr fontAlgn="base"/>
            <a:r>
              <a:rPr lang="en-US" dirty="0">
                <a:solidFill>
                  <a:srgbClr val="FFFFFF"/>
                </a:solidFill>
              </a:rPr>
              <a:t>Description of the Career and Technical Education (CTE) programs offered (size, scope, quality, and alignment)</a:t>
            </a:r>
          </a:p>
          <a:p>
            <a:pPr fontAlgn="base"/>
            <a:r>
              <a:rPr lang="en-US" dirty="0">
                <a:solidFill>
                  <a:srgbClr val="FFFFFF"/>
                </a:solidFill>
              </a:rPr>
              <a:t>Evaluation of the progress toward implementing CTE programs and programs of study</a:t>
            </a:r>
          </a:p>
          <a:p>
            <a:pPr fontAlgn="base"/>
            <a:r>
              <a:rPr lang="en-US" dirty="0">
                <a:solidFill>
                  <a:srgbClr val="FFFFFF"/>
                </a:solidFill>
              </a:rPr>
              <a:t>Description of recruitment, retention and training for CTE educators and support professionals.</a:t>
            </a:r>
          </a:p>
          <a:p>
            <a:pPr fontAlgn="base"/>
            <a:r>
              <a:rPr lang="en-US" dirty="0">
                <a:solidFill>
                  <a:srgbClr val="FFFFFF"/>
                </a:solidFill>
              </a:rPr>
              <a:t>Description of progress toward implementing equal access to CTE for all students</a:t>
            </a:r>
          </a:p>
          <a:p>
            <a:r>
              <a:rPr lang="en-US" dirty="0">
                <a:solidFill>
                  <a:srgbClr val="FFFFFF"/>
                </a:solidFill>
              </a:rPr>
              <a:t>Engage stakeholders on program assessment as well as support</a:t>
            </a:r>
          </a:p>
          <a:p>
            <a:endParaRPr lang="en-US" dirty="0">
              <a:solidFill>
                <a:srgbClr val="FFFFFF"/>
              </a:solidFill>
            </a:endParaRPr>
          </a:p>
          <a:p>
            <a:pPr marL="0" indent="0">
              <a:buNone/>
            </a:pPr>
            <a:endParaRPr lang="en-US" dirty="0">
              <a:solidFill>
                <a:srgbClr val="FFFFFF"/>
              </a:solidFill>
            </a:endParaRPr>
          </a:p>
        </p:txBody>
      </p:sp>
    </p:spTree>
    <p:extLst>
      <p:ext uri="{BB962C8B-B14F-4D97-AF65-F5344CB8AC3E}">
        <p14:creationId xmlns:p14="http://schemas.microsoft.com/office/powerpoint/2010/main" val="116970828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AB022-3C30-694D-A31E-6C3739EA0EB4}"/>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In other words…</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F257251-CCFC-4115-AD86-FB1594655943}"/>
              </a:ext>
            </a:extLst>
          </p:cNvPr>
          <p:cNvGraphicFramePr>
            <a:graphicFrameLocks noGrp="1"/>
          </p:cNvGraphicFramePr>
          <p:nvPr>
            <p:ph idx="1"/>
            <p:extLst>
              <p:ext uri="{D42A27DB-BD31-4B8C-83A1-F6EECF244321}">
                <p14:modId xmlns:p14="http://schemas.microsoft.com/office/powerpoint/2010/main" val="3128721838"/>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19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A1FC82-21A0-43EE-948C-135D93A5D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95F83622-9C51-462D-849C-7930BC3F9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19200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229510-D7E4-8040-B24F-1564BA678872}"/>
              </a:ext>
            </a:extLst>
          </p:cNvPr>
          <p:cNvSpPr>
            <a:spLocks noGrp="1"/>
          </p:cNvSpPr>
          <p:nvPr>
            <p:ph type="title"/>
          </p:nvPr>
        </p:nvSpPr>
        <p:spPr>
          <a:xfrm>
            <a:off x="1261872" y="758953"/>
            <a:ext cx="9418320" cy="2944084"/>
          </a:xfrm>
        </p:spPr>
        <p:txBody>
          <a:bodyPr vert="horz" lIns="91440" tIns="45720" rIns="91440" bIns="45720" rtlCol="0" anchor="b">
            <a:normAutofit/>
          </a:bodyPr>
          <a:lstStyle/>
          <a:p>
            <a:r>
              <a:rPr lang="en-US" dirty="0"/>
              <a:t>Alabama Asset Map</a:t>
            </a:r>
          </a:p>
        </p:txBody>
      </p:sp>
      <p:sp>
        <p:nvSpPr>
          <p:cNvPr id="12" name="Rectangle 11">
            <a:extLst>
              <a:ext uri="{FF2B5EF4-FFF2-40B4-BE49-F238E27FC236}">
                <a16:creationId xmlns:a16="http://schemas.microsoft.com/office/drawing/2014/main" id="{DA797C01-AD12-4343-9A8C-6E992C1A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69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47F25371-6E85-584C-8EB8-51349C28AD3A}"/>
              </a:ext>
            </a:extLst>
          </p:cNvPr>
          <p:cNvSpPr>
            <a:spLocks noGrp="1"/>
          </p:cNvSpPr>
          <p:nvPr>
            <p:ph type="body" idx="1"/>
          </p:nvPr>
        </p:nvSpPr>
        <p:spPr>
          <a:xfrm>
            <a:off x="1261872" y="4611756"/>
            <a:ext cx="9418320" cy="1560443"/>
          </a:xfrm>
        </p:spPr>
        <p:txBody>
          <a:bodyPr vert="horz" lIns="91440" tIns="45720" rIns="91440" bIns="45720" rtlCol="0">
            <a:normAutofit/>
          </a:bodyPr>
          <a:lstStyle/>
          <a:p>
            <a:r>
              <a:rPr lang="en-US" dirty="0">
                <a:solidFill>
                  <a:srgbClr val="FFFFFF">
                    <a:alpha val="80000"/>
                  </a:srgbClr>
                </a:solidFill>
              </a:rPr>
              <a:t>Comprehensive Needs Assessment Considerations</a:t>
            </a:r>
          </a:p>
          <a:p>
            <a:r>
              <a:rPr lang="en-US" dirty="0">
                <a:solidFill>
                  <a:srgbClr val="FFFFFF">
                    <a:alpha val="80000"/>
                  </a:srgbClr>
                </a:solidFill>
              </a:rPr>
              <a:t>Existing State Programs</a:t>
            </a:r>
          </a:p>
          <a:p>
            <a:r>
              <a:rPr lang="en-US" dirty="0">
                <a:solidFill>
                  <a:srgbClr val="FFFFFF">
                    <a:alpha val="80000"/>
                  </a:srgbClr>
                </a:solidFill>
              </a:rPr>
              <a:t>Work Session</a:t>
            </a:r>
          </a:p>
          <a:p>
            <a:endParaRPr lang="en-US" dirty="0">
              <a:solidFill>
                <a:srgbClr val="FFFFFF">
                  <a:alpha val="80000"/>
                </a:srgbClr>
              </a:solidFill>
            </a:endParaRPr>
          </a:p>
        </p:txBody>
      </p:sp>
    </p:spTree>
    <p:extLst>
      <p:ext uri="{BB962C8B-B14F-4D97-AF65-F5344CB8AC3E}">
        <p14:creationId xmlns:p14="http://schemas.microsoft.com/office/powerpoint/2010/main" val="564651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C368-04D5-274C-8EAE-A8C367ED563F}"/>
              </a:ext>
            </a:extLst>
          </p:cNvPr>
          <p:cNvSpPr>
            <a:spLocks noGrp="1"/>
          </p:cNvSpPr>
          <p:nvPr>
            <p:ph type="title"/>
          </p:nvPr>
        </p:nvSpPr>
        <p:spPr/>
        <p:txBody>
          <a:bodyPr/>
          <a:lstStyle/>
          <a:p>
            <a:r>
              <a:rPr lang="en-US" dirty="0"/>
              <a:t>Alabama’s Strategy for the Future</a:t>
            </a:r>
          </a:p>
        </p:txBody>
      </p:sp>
      <p:sp>
        <p:nvSpPr>
          <p:cNvPr id="3" name="Content Placeholder 2">
            <a:extLst>
              <a:ext uri="{FF2B5EF4-FFF2-40B4-BE49-F238E27FC236}">
                <a16:creationId xmlns:a16="http://schemas.microsoft.com/office/drawing/2014/main" id="{022DB53A-1DEE-C146-9136-377C674ACEAF}"/>
              </a:ext>
            </a:extLst>
          </p:cNvPr>
          <p:cNvSpPr>
            <a:spLocks noGrp="1"/>
          </p:cNvSpPr>
          <p:nvPr>
            <p:ph idx="1"/>
          </p:nvPr>
        </p:nvSpPr>
        <p:spPr/>
        <p:txBody>
          <a:bodyPr>
            <a:normAutofit lnSpcReduction="10000"/>
          </a:bodyPr>
          <a:lstStyle/>
          <a:p>
            <a:r>
              <a:rPr lang="en-US" dirty="0"/>
              <a:t>Unite Alabama’s Workforce Development, Secondary CTE, Postsecondary CTE, and Adult Education programs</a:t>
            </a:r>
          </a:p>
          <a:p>
            <a:r>
              <a:rPr lang="en-US" dirty="0"/>
              <a:t>Develop a database for state guidance and goal-setting (ATLAS)</a:t>
            </a:r>
          </a:p>
          <a:p>
            <a:r>
              <a:rPr lang="en-US" dirty="0"/>
              <a:t>Develop an exploration tool promoting stakeholder involvement (ACCET)</a:t>
            </a:r>
          </a:p>
          <a:p>
            <a:r>
              <a:rPr lang="en-US" dirty="0"/>
              <a:t>Braid funding streams to enhance programs for success (Federal and State dollars) by modifying state plans to focus on in-demand career pathways (Perkins V, WIOA, and ESSA)</a:t>
            </a:r>
          </a:p>
          <a:p>
            <a:r>
              <a:rPr lang="en-US" dirty="0"/>
              <a:t>Identify Valuable Credentials and Career Pathways (ACCCP)</a:t>
            </a:r>
          </a:p>
          <a:p>
            <a:r>
              <a:rPr lang="en-US" dirty="0"/>
              <a:t>Establish the Alabama Office of Apprenticeship to credential industry-recognized apprenticeship programs (IRAP)</a:t>
            </a:r>
          </a:p>
          <a:p>
            <a:r>
              <a:rPr lang="en-US" dirty="0"/>
              <a:t>Include Work-based Learning into the Education System from 5</a:t>
            </a:r>
            <a:r>
              <a:rPr lang="en-US" baseline="30000" dirty="0"/>
              <a:t>th</a:t>
            </a:r>
            <a:r>
              <a:rPr lang="en-US" dirty="0"/>
              <a:t> grade-Adult Education</a:t>
            </a:r>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8223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1325562"/>
          </a:xfrm>
        </p:spPr>
        <p:txBody>
          <a:bodyPr>
            <a:normAutofit/>
          </a:bodyPr>
          <a:lstStyle/>
          <a:p>
            <a:pPr algn="ctr"/>
            <a:r>
              <a:rPr lang="en-US" dirty="0"/>
              <a:t>US Task Force for Workforce Development</a:t>
            </a:r>
          </a:p>
        </p:txBody>
      </p:sp>
      <p:graphicFrame>
        <p:nvGraphicFramePr>
          <p:cNvPr id="5" name="Content Placeholder 2">
            <a:extLst>
              <a:ext uri="{FF2B5EF4-FFF2-40B4-BE49-F238E27FC236}">
                <a16:creationId xmlns:a16="http://schemas.microsoft.com/office/drawing/2014/main" id="{9BAAF2B4-1139-4D00-9766-61FEB716CF62}"/>
              </a:ext>
            </a:extLst>
          </p:cNvPr>
          <p:cNvGraphicFramePr>
            <a:graphicFrameLocks noGrp="1"/>
          </p:cNvGraphicFramePr>
          <p:nvPr>
            <p:ph idx="1"/>
            <p:extLst>
              <p:ext uri="{D42A27DB-BD31-4B8C-83A1-F6EECF244321}">
                <p14:modId xmlns:p14="http://schemas.microsoft.com/office/powerpoint/2010/main" val="932687554"/>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532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321571B-C5FC-4C4E-9872-E3F318CAF6F0}"/>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Providing a Structure of Governance</a:t>
            </a:r>
          </a:p>
        </p:txBody>
      </p:sp>
      <p:sp>
        <p:nvSpPr>
          <p:cNvPr id="16"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98392C44-2EA9-B04A-BF65-8C641BFFA235}"/>
              </a:ext>
            </a:extLst>
          </p:cNvPr>
          <p:cNvSpPr>
            <a:spLocks noGrp="1"/>
          </p:cNvSpPr>
          <p:nvPr>
            <p:ph type="body" idx="1"/>
          </p:nvPr>
        </p:nvSpPr>
        <p:spPr>
          <a:xfrm>
            <a:off x="1261872" y="5533371"/>
            <a:ext cx="9418320" cy="896658"/>
          </a:xfrm>
        </p:spPr>
        <p:txBody>
          <a:bodyPr vert="horz" lIns="91440" tIns="45720" rIns="91440" bIns="45720" rtlCol="0" anchor="ctr">
            <a:normAutofit/>
          </a:bodyPr>
          <a:lstStyle/>
          <a:p>
            <a:r>
              <a:rPr lang="en-US" sz="2800" dirty="0">
                <a:solidFill>
                  <a:schemeClr val="tx1"/>
                </a:solidFill>
              </a:rPr>
              <a:t>Governor Ivey’s Action Plan</a:t>
            </a:r>
          </a:p>
        </p:txBody>
      </p:sp>
    </p:spTree>
    <p:extLst>
      <p:ext uri="{BB962C8B-B14F-4D97-AF65-F5344CB8AC3E}">
        <p14:creationId xmlns:p14="http://schemas.microsoft.com/office/powerpoint/2010/main" val="324887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3169B-EA99-44C9-A7A8-1AC667C8C2DB}"/>
              </a:ext>
            </a:extLst>
          </p:cNvPr>
          <p:cNvPicPr>
            <a:picLocks noChangeAspect="1"/>
          </p:cNvPicPr>
          <p:nvPr/>
        </p:nvPicPr>
        <p:blipFill>
          <a:blip r:embed="rId3"/>
          <a:stretch>
            <a:fillRect/>
          </a:stretch>
        </p:blipFill>
        <p:spPr>
          <a:xfrm>
            <a:off x="0" y="0"/>
            <a:ext cx="12192000" cy="6858001"/>
          </a:xfrm>
          <a:prstGeom prst="rect">
            <a:avLst/>
          </a:prstGeom>
        </p:spPr>
      </p:pic>
    </p:spTree>
    <p:extLst>
      <p:ext uri="{BB962C8B-B14F-4D97-AF65-F5344CB8AC3E}">
        <p14:creationId xmlns:p14="http://schemas.microsoft.com/office/powerpoint/2010/main" val="1308759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502E-8D04-2D49-9953-A9C18522D00C}"/>
              </a:ext>
            </a:extLst>
          </p:cNvPr>
          <p:cNvSpPr>
            <a:spLocks noGrp="1"/>
          </p:cNvSpPr>
          <p:nvPr>
            <p:ph type="title"/>
          </p:nvPr>
        </p:nvSpPr>
        <p:spPr/>
        <p:txBody>
          <a:bodyPr>
            <a:normAutofit fontScale="90000"/>
          </a:bodyPr>
          <a:lstStyle/>
          <a:p>
            <a:r>
              <a:rPr lang="en-US" dirty="0"/>
              <a:t>The Governor’s Office of Education and Workforce Transformation (GOEWT)</a:t>
            </a:r>
          </a:p>
        </p:txBody>
      </p:sp>
      <p:sp>
        <p:nvSpPr>
          <p:cNvPr id="3" name="Content Placeholder 2">
            <a:extLst>
              <a:ext uri="{FF2B5EF4-FFF2-40B4-BE49-F238E27FC236}">
                <a16:creationId xmlns:a16="http://schemas.microsoft.com/office/drawing/2014/main" id="{BABDDB75-28A2-9C45-8C1D-2B26BFDA9821}"/>
              </a:ext>
            </a:extLst>
          </p:cNvPr>
          <p:cNvSpPr>
            <a:spLocks noGrp="1"/>
          </p:cNvSpPr>
          <p:nvPr>
            <p:ph idx="1"/>
          </p:nvPr>
        </p:nvSpPr>
        <p:spPr/>
        <p:txBody>
          <a:bodyPr>
            <a:normAutofit lnSpcReduction="10000"/>
          </a:bodyPr>
          <a:lstStyle/>
          <a:p>
            <a:pPr marL="0" indent="0">
              <a:buNone/>
            </a:pPr>
            <a:r>
              <a:rPr lang="en-US" dirty="0"/>
              <a:t>Established to implement Governor Ivey’s Workforce Development Strategic Plan</a:t>
            </a:r>
          </a:p>
          <a:p>
            <a:pPr marL="0" indent="0">
              <a:buNone/>
            </a:pPr>
            <a:r>
              <a:rPr lang="en-US" dirty="0"/>
              <a:t>Provides technical and state leadership assistance to the state and local eligible recipients of Perkins and WIOA funding</a:t>
            </a:r>
          </a:p>
          <a:p>
            <a:pPr marL="0" indent="0">
              <a:buNone/>
            </a:pPr>
            <a:r>
              <a:rPr lang="en-US" dirty="0"/>
              <a:t>Housed within the Office of the Governor</a:t>
            </a:r>
          </a:p>
          <a:p>
            <a:pPr marL="0" indent="0">
              <a:buNone/>
            </a:pPr>
            <a:r>
              <a:rPr lang="en-US" dirty="0"/>
              <a:t>Goals include:</a:t>
            </a:r>
          </a:p>
          <a:p>
            <a:pPr marL="0" indent="0">
              <a:buNone/>
            </a:pPr>
            <a:r>
              <a:rPr lang="en-US" dirty="0"/>
              <a:t>	1. Blending Alabama’s Federal Workforce Development funding  </a:t>
            </a:r>
          </a:p>
          <a:p>
            <a:pPr marL="0" indent="0">
              <a:buNone/>
            </a:pPr>
            <a:r>
              <a:rPr lang="en-US" dirty="0"/>
              <a:t>                   streams     </a:t>
            </a:r>
          </a:p>
          <a:p>
            <a:pPr marL="0" indent="0">
              <a:buNone/>
            </a:pPr>
            <a:r>
              <a:rPr lang="en-US" dirty="0"/>
              <a:t>              2. Supporting an education-to-workforce pipeline</a:t>
            </a:r>
          </a:p>
          <a:p>
            <a:pPr marL="0" indent="0">
              <a:buNone/>
            </a:pPr>
            <a:r>
              <a:rPr lang="en-US" dirty="0"/>
              <a:t>	3. Creating and manage the ATLAS on Career Pathways</a:t>
            </a:r>
          </a:p>
          <a:p>
            <a:pPr marL="0" indent="0">
              <a:buNone/>
            </a:pPr>
            <a:r>
              <a:rPr lang="en-US" dirty="0"/>
              <a:t>	4. Create the AIRRAP Program</a:t>
            </a:r>
          </a:p>
          <a:p>
            <a:pPr marL="0" indent="0">
              <a:buNone/>
            </a:pPr>
            <a:endParaRPr lang="en-US" dirty="0"/>
          </a:p>
        </p:txBody>
      </p:sp>
    </p:spTree>
    <p:extLst>
      <p:ext uri="{BB962C8B-B14F-4D97-AF65-F5344CB8AC3E}">
        <p14:creationId xmlns:p14="http://schemas.microsoft.com/office/powerpoint/2010/main" val="1047579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602B-3CA0-264A-9BA3-8C26B43248D8}"/>
              </a:ext>
            </a:extLst>
          </p:cNvPr>
          <p:cNvSpPr>
            <a:spLocks noGrp="1"/>
          </p:cNvSpPr>
          <p:nvPr>
            <p:ph type="title"/>
          </p:nvPr>
        </p:nvSpPr>
        <p:spPr/>
        <p:txBody>
          <a:bodyPr/>
          <a:lstStyle/>
          <a:p>
            <a:r>
              <a:rPr lang="en-US" dirty="0"/>
              <a:t>GOEWT Committee Members (by Executive Order from Governor)</a:t>
            </a:r>
          </a:p>
        </p:txBody>
      </p:sp>
      <p:sp>
        <p:nvSpPr>
          <p:cNvPr id="3" name="Content Placeholder 2">
            <a:extLst>
              <a:ext uri="{FF2B5EF4-FFF2-40B4-BE49-F238E27FC236}">
                <a16:creationId xmlns:a16="http://schemas.microsoft.com/office/drawing/2014/main" id="{1CF0FC93-5008-464C-8AE2-8565C98E9BFC}"/>
              </a:ext>
            </a:extLst>
          </p:cNvPr>
          <p:cNvSpPr>
            <a:spLocks noGrp="1"/>
          </p:cNvSpPr>
          <p:nvPr>
            <p:ph idx="1"/>
          </p:nvPr>
        </p:nvSpPr>
        <p:spPr/>
        <p:txBody>
          <a:bodyPr>
            <a:normAutofit/>
          </a:bodyPr>
          <a:lstStyle/>
          <a:p>
            <a:r>
              <a:rPr lang="en-US" dirty="0"/>
              <a:t>Advisor on Workforce Development employed by Dept. of Commerce</a:t>
            </a:r>
          </a:p>
          <a:p>
            <a:r>
              <a:rPr lang="en-US" dirty="0"/>
              <a:t>Advisor on PreK-12 Education employed by Alabama Dept. of Early Childhood Education</a:t>
            </a:r>
          </a:p>
          <a:p>
            <a:r>
              <a:rPr lang="en-US" dirty="0"/>
              <a:t>Advisor on Secondary CTE employed by Alabama State Department of Education</a:t>
            </a:r>
          </a:p>
          <a:p>
            <a:r>
              <a:rPr lang="en-US" dirty="0"/>
              <a:t>Advisor on Postsecondary CTE employed by Alabama Community College Association</a:t>
            </a:r>
          </a:p>
          <a:p>
            <a:r>
              <a:rPr lang="en-US" dirty="0"/>
              <a:t>Advisor on Outreach and Workforce Statistics</a:t>
            </a:r>
          </a:p>
          <a:p>
            <a:r>
              <a:rPr lang="en-US" dirty="0"/>
              <a:t>Policy Analyst</a:t>
            </a:r>
          </a:p>
          <a:p>
            <a:pPr lvl="1"/>
            <a:r>
              <a:rPr lang="en-US" dirty="0"/>
              <a:t>Research and Innovative Analyst</a:t>
            </a:r>
          </a:p>
          <a:p>
            <a:r>
              <a:rPr lang="en-US" dirty="0"/>
              <a:t>Potential 22 member team representing organizations of Special Population</a:t>
            </a:r>
          </a:p>
          <a:p>
            <a:pPr marL="274320" lvl="1" indent="0">
              <a:buNone/>
            </a:pP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440713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1940A9-EC65-074E-9FFF-44112C5E0EE7}"/>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Alabama Terminal for Linking and Analyzing Statistics</a:t>
            </a:r>
          </a:p>
        </p:txBody>
      </p:sp>
      <p:sp>
        <p:nvSpPr>
          <p:cNvPr id="16"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2778C2B0-10E7-F749-AE10-90393A52A577}"/>
              </a:ext>
            </a:extLst>
          </p:cNvPr>
          <p:cNvSpPr>
            <a:spLocks noGrp="1"/>
          </p:cNvSpPr>
          <p:nvPr>
            <p:ph type="body" idx="1"/>
          </p:nvPr>
        </p:nvSpPr>
        <p:spPr>
          <a:xfrm>
            <a:off x="1261872" y="5533371"/>
            <a:ext cx="9418320" cy="896658"/>
          </a:xfrm>
        </p:spPr>
        <p:txBody>
          <a:bodyPr vert="horz" lIns="91440" tIns="45720" rIns="91440" bIns="45720" rtlCol="0" anchor="ctr">
            <a:normAutofit lnSpcReduction="10000"/>
          </a:bodyPr>
          <a:lstStyle/>
          <a:p>
            <a:r>
              <a:rPr lang="en-US" sz="2800" dirty="0">
                <a:solidFill>
                  <a:schemeClr val="tx1"/>
                </a:solidFill>
              </a:rPr>
              <a:t>ATLAS is Alabama’s database for state guidance and goal-setting</a:t>
            </a:r>
          </a:p>
        </p:txBody>
      </p:sp>
    </p:spTree>
    <p:extLst>
      <p:ext uri="{BB962C8B-B14F-4D97-AF65-F5344CB8AC3E}">
        <p14:creationId xmlns:p14="http://schemas.microsoft.com/office/powerpoint/2010/main" val="145263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70F15-17A7-374C-9FBA-7E59AE56D269}"/>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ATLAS</a:t>
            </a:r>
            <a:br>
              <a:rPr lang="en-US" sz="3600">
                <a:solidFill>
                  <a:srgbClr val="FFFFFF"/>
                </a:solidFill>
              </a:rPr>
            </a:br>
            <a:r>
              <a:rPr lang="en-US" sz="3600">
                <a:solidFill>
                  <a:srgbClr val="FFFFFF"/>
                </a:solidFill>
              </a:rPr>
              <a:t>Alabama Terminal for Linking and Analyzing Statistics</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25A1AC6-8225-493A-B2FC-1F46585BC251}"/>
              </a:ext>
            </a:extLst>
          </p:cNvPr>
          <p:cNvGraphicFramePr>
            <a:graphicFrameLocks noGrp="1"/>
          </p:cNvGraphicFramePr>
          <p:nvPr>
            <p:ph idx="1"/>
            <p:extLst>
              <p:ext uri="{D42A27DB-BD31-4B8C-83A1-F6EECF244321}">
                <p14:modId xmlns:p14="http://schemas.microsoft.com/office/powerpoint/2010/main" val="2427295710"/>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672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3">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F5E9BD9D-5D51-7B40-87B5-2A856E4993E4}"/>
              </a:ext>
            </a:extLst>
          </p:cNvPr>
          <p:cNvSpPr txBox="1"/>
          <p:nvPr/>
        </p:nvSpPr>
        <p:spPr>
          <a:xfrm>
            <a:off x="8318090" y="758952"/>
            <a:ext cx="2802194" cy="4041648"/>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100" b="1" spc="-50" dirty="0">
                <a:solidFill>
                  <a:srgbClr val="FFFFFF"/>
                </a:solidFill>
                <a:latin typeface="+mj-lt"/>
                <a:ea typeface="+mj-ea"/>
                <a:cs typeface="+mj-cs"/>
              </a:rPr>
              <a:t>The Alabama Terminal on Linking and Analyzing Statistics (ATLAS) on Career Pathways</a:t>
            </a:r>
          </a:p>
        </p:txBody>
      </p:sp>
      <p:sp useBgFill="1">
        <p:nvSpPr>
          <p:cNvPr id="20" name="Rectangle 19">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5021D39-41B2-074F-8D4E-77852BC752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375" y="969261"/>
            <a:ext cx="6616823" cy="4912990"/>
          </a:xfrm>
          <a:prstGeom prst="rect">
            <a:avLst/>
          </a:prstGeom>
        </p:spPr>
      </p:pic>
      <p:sp>
        <p:nvSpPr>
          <p:cNvPr id="22" name="Rectangle 21">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66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570DB-6714-7745-B47C-C0A4CB4D3D53}"/>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Alabama College and Career Exploration Tool</a:t>
            </a:r>
            <a:endParaRPr lang="en-US" sz="5400">
              <a:solidFill>
                <a:srgbClr val="FFFFFF"/>
              </a:solidFill>
            </a:endParaRPr>
          </a:p>
        </p:txBody>
      </p:sp>
      <p:sp>
        <p:nvSpPr>
          <p:cNvPr id="15" name="Rectangle 14">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F10B7EBA-7B9E-254A-B133-75D5B90D94AE}"/>
              </a:ext>
            </a:extLst>
          </p:cNvPr>
          <p:cNvSpPr>
            <a:spLocks noGrp="1"/>
          </p:cNvSpPr>
          <p:nvPr>
            <p:ph type="body" idx="1"/>
          </p:nvPr>
        </p:nvSpPr>
        <p:spPr>
          <a:xfrm>
            <a:off x="1261872" y="5533371"/>
            <a:ext cx="9418320" cy="896658"/>
          </a:xfrm>
        </p:spPr>
        <p:txBody>
          <a:bodyPr vert="horz" lIns="91440" tIns="45720" rIns="91440" bIns="45720" rtlCol="0" anchor="ctr">
            <a:normAutofit lnSpcReduction="10000"/>
          </a:bodyPr>
          <a:lstStyle/>
          <a:p>
            <a:r>
              <a:rPr lang="en-US" sz="2800" dirty="0">
                <a:solidFill>
                  <a:schemeClr val="tx1"/>
                </a:solidFill>
              </a:rPr>
              <a:t>ACCET is an exploration tool promoting stakeholder involvement in workforce initiatives</a:t>
            </a:r>
          </a:p>
        </p:txBody>
      </p:sp>
    </p:spTree>
    <p:extLst>
      <p:ext uri="{BB962C8B-B14F-4D97-AF65-F5344CB8AC3E}">
        <p14:creationId xmlns:p14="http://schemas.microsoft.com/office/powerpoint/2010/main" val="3246747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22746E-D8DB-0342-B268-752CAC639DB2}"/>
              </a:ext>
            </a:extLst>
          </p:cNvPr>
          <p:cNvSpPr>
            <a:spLocks noGrp="1"/>
          </p:cNvSpPr>
          <p:nvPr>
            <p:ph type="title"/>
          </p:nvPr>
        </p:nvSpPr>
        <p:spPr>
          <a:xfrm>
            <a:off x="965198" y="643466"/>
            <a:ext cx="3092718" cy="5528734"/>
          </a:xfrm>
          <a:noFill/>
        </p:spPr>
        <p:txBody>
          <a:bodyPr anchor="t">
            <a:normAutofit/>
          </a:bodyPr>
          <a:lstStyle/>
          <a:p>
            <a:r>
              <a:rPr lang="en-US" sz="2800" dirty="0">
                <a:solidFill>
                  <a:srgbClr val="FFFFFF"/>
                </a:solidFill>
              </a:rPr>
              <a:t>ACCET is a one-stop hub for accessing employment, education, and training services.</a:t>
            </a: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br>
              <a:rPr lang="en-US" sz="2800" dirty="0">
                <a:solidFill>
                  <a:srgbClr val="FFFFFF"/>
                </a:solidFill>
              </a:rPr>
            </a:br>
            <a:r>
              <a:rPr lang="en-US" sz="2800" dirty="0">
                <a:solidFill>
                  <a:srgbClr val="FFFFFF"/>
                </a:solidFill>
              </a:rPr>
              <a:t>  It will include:</a:t>
            </a:r>
          </a:p>
        </p:txBody>
      </p:sp>
      <p:sp useBgFill="1">
        <p:nvSpPr>
          <p:cNvPr id="14" name="Rectangle 13">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B75149D-CD9D-554C-B3AC-324BAC8C5C6E}"/>
              </a:ext>
            </a:extLst>
          </p:cNvPr>
          <p:cNvSpPr>
            <a:spLocks noGrp="1"/>
          </p:cNvSpPr>
          <p:nvPr>
            <p:ph idx="1"/>
          </p:nvPr>
        </p:nvSpPr>
        <p:spPr>
          <a:xfrm>
            <a:off x="4821898" y="643466"/>
            <a:ext cx="5827472" cy="5571067"/>
          </a:xfrm>
        </p:spPr>
        <p:txBody>
          <a:bodyPr>
            <a:normAutofit lnSpcReduction="10000"/>
          </a:bodyPr>
          <a:lstStyle/>
          <a:p>
            <a:r>
              <a:rPr lang="en-US" sz="2400" dirty="0"/>
              <a:t>College and career exploration</a:t>
            </a:r>
          </a:p>
          <a:p>
            <a:r>
              <a:rPr lang="en-US" sz="2400" dirty="0"/>
              <a:t>FAFSA completion</a:t>
            </a:r>
          </a:p>
          <a:p>
            <a:r>
              <a:rPr lang="en-US" sz="2400" dirty="0"/>
              <a:t>Access to WIOA services</a:t>
            </a:r>
          </a:p>
          <a:p>
            <a:r>
              <a:rPr lang="en-US" sz="2400" dirty="0"/>
              <a:t>Employment services</a:t>
            </a:r>
          </a:p>
          <a:p>
            <a:r>
              <a:rPr lang="en-US" sz="2400" dirty="0"/>
              <a:t>Digital resume</a:t>
            </a:r>
          </a:p>
          <a:p>
            <a:r>
              <a:rPr lang="en-US" sz="2400" dirty="0"/>
              <a:t>Attainment display</a:t>
            </a:r>
          </a:p>
          <a:p>
            <a:r>
              <a:rPr lang="en-US" sz="2400" dirty="0"/>
              <a:t>Job applications</a:t>
            </a:r>
          </a:p>
          <a:p>
            <a:r>
              <a:rPr lang="en-US" sz="2400" dirty="0"/>
              <a:t>Employment opportunities</a:t>
            </a:r>
          </a:p>
          <a:p>
            <a:r>
              <a:rPr lang="en-US" sz="2400" dirty="0"/>
              <a:t>Educational search engine</a:t>
            </a:r>
          </a:p>
          <a:p>
            <a:r>
              <a:rPr lang="en-US" sz="2400" dirty="0"/>
              <a:t>Advertisements for Special Population interest programs</a:t>
            </a:r>
          </a:p>
        </p:txBody>
      </p:sp>
    </p:spTree>
    <p:extLst>
      <p:ext uri="{BB962C8B-B14F-4D97-AF65-F5344CB8AC3E}">
        <p14:creationId xmlns:p14="http://schemas.microsoft.com/office/powerpoint/2010/main" val="3328405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3">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E469F0E-7EA7-A340-B00B-3126D2989362}"/>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Alabama Commission on Credentialing and Career Pathways</a:t>
            </a:r>
          </a:p>
        </p:txBody>
      </p:sp>
      <p:sp>
        <p:nvSpPr>
          <p:cNvPr id="18" name="Rectangle 17">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6">
            <a:extLst>
              <a:ext uri="{FF2B5EF4-FFF2-40B4-BE49-F238E27FC236}">
                <a16:creationId xmlns:a16="http://schemas.microsoft.com/office/drawing/2014/main" id="{38B3BF1F-E50D-9A46-9F05-2663754FB9AC}"/>
              </a:ext>
            </a:extLst>
          </p:cNvPr>
          <p:cNvSpPr>
            <a:spLocks noGrp="1"/>
          </p:cNvSpPr>
          <p:nvPr>
            <p:ph type="body" idx="1"/>
          </p:nvPr>
        </p:nvSpPr>
        <p:spPr>
          <a:xfrm>
            <a:off x="1261872" y="5533371"/>
            <a:ext cx="9418320" cy="896658"/>
          </a:xfrm>
        </p:spPr>
        <p:txBody>
          <a:bodyPr vert="horz" lIns="91440" tIns="45720" rIns="91440" bIns="45720" rtlCol="0" anchor="ctr">
            <a:normAutofit fontScale="77500" lnSpcReduction="20000"/>
          </a:bodyPr>
          <a:lstStyle/>
          <a:p>
            <a:r>
              <a:rPr lang="en-US" sz="2800" dirty="0">
                <a:solidFill>
                  <a:schemeClr val="tx1"/>
                </a:solidFill>
              </a:rPr>
              <a:t>ACCCP is a committee that vets viable, stackable, credentials to ensure they are valuable to the state Workforce Development plan</a:t>
            </a:r>
          </a:p>
        </p:txBody>
      </p:sp>
    </p:spTree>
    <p:extLst>
      <p:ext uri="{BB962C8B-B14F-4D97-AF65-F5344CB8AC3E}">
        <p14:creationId xmlns:p14="http://schemas.microsoft.com/office/powerpoint/2010/main" val="418603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35">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3" name="Rectangle 37">
            <a:extLst>
              <a:ext uri="{FF2B5EF4-FFF2-40B4-BE49-F238E27FC236}">
                <a16:creationId xmlns:a16="http://schemas.microsoft.com/office/drawing/2014/main" id="{B6BC6A0D-8979-47FF-B606-70528EF8E5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C08AF9-E139-B347-9B76-2D059CEFA76A}"/>
              </a:ext>
            </a:extLst>
          </p:cNvPr>
          <p:cNvSpPr>
            <a:spLocks noGrp="1"/>
          </p:cNvSpPr>
          <p:nvPr>
            <p:ph type="title"/>
          </p:nvPr>
        </p:nvSpPr>
        <p:spPr>
          <a:xfrm>
            <a:off x="1442594" y="758952"/>
            <a:ext cx="9056876" cy="4041648"/>
          </a:xfrm>
        </p:spPr>
        <p:txBody>
          <a:bodyPr vert="horz" lIns="91440" tIns="45720" rIns="91440" bIns="45720" rtlCol="0" anchor="b">
            <a:normAutofit/>
          </a:bodyPr>
          <a:lstStyle/>
          <a:p>
            <a:pPr>
              <a:lnSpc>
                <a:spcPct val="85000"/>
              </a:lnSpc>
            </a:pPr>
            <a:r>
              <a:rPr lang="en-US" sz="5600"/>
              <a:t>In June of 2017 President Trump signed an Executive Order on expanding Apprenticeships in America</a:t>
            </a:r>
          </a:p>
        </p:txBody>
      </p:sp>
      <p:sp>
        <p:nvSpPr>
          <p:cNvPr id="44" name="Rectangle 39">
            <a:extLst>
              <a:ext uri="{FF2B5EF4-FFF2-40B4-BE49-F238E27FC236}">
                <a16:creationId xmlns:a16="http://schemas.microsoft.com/office/drawing/2014/main" id="{3B92CCBF-1641-4D35-9B74-6E4981730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4633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2AA5-7960-7648-AB85-16C1AFB3A63F}"/>
              </a:ext>
            </a:extLst>
          </p:cNvPr>
          <p:cNvSpPr>
            <a:spLocks noGrp="1"/>
          </p:cNvSpPr>
          <p:nvPr>
            <p:ph type="title"/>
          </p:nvPr>
        </p:nvSpPr>
        <p:spPr>
          <a:xfrm>
            <a:off x="1261872" y="365760"/>
            <a:ext cx="9692640" cy="1325562"/>
          </a:xfrm>
        </p:spPr>
        <p:txBody>
          <a:bodyPr>
            <a:normAutofit/>
          </a:bodyPr>
          <a:lstStyle/>
          <a:p>
            <a:r>
              <a:rPr lang="en-US" b="1">
                <a:latin typeface="Times New Roman" panose="02020603050405020304" pitchFamily="18" charset="0"/>
                <a:cs typeface="Times New Roman" panose="02020603050405020304" pitchFamily="18" charset="0"/>
              </a:rPr>
              <a:t>The Alabama Commission on Credentialing and Career Pathways</a:t>
            </a:r>
          </a:p>
        </p:txBody>
      </p:sp>
      <p:sp>
        <p:nvSpPr>
          <p:cNvPr id="3" name="Content Placeholder 2">
            <a:extLst>
              <a:ext uri="{FF2B5EF4-FFF2-40B4-BE49-F238E27FC236}">
                <a16:creationId xmlns:a16="http://schemas.microsoft.com/office/drawing/2014/main" id="{1264B561-454C-044C-899E-F9CA8B0CEB4A}"/>
              </a:ext>
            </a:extLst>
          </p:cNvPr>
          <p:cNvSpPr>
            <a:spLocks noGrp="1"/>
          </p:cNvSpPr>
          <p:nvPr>
            <p:ph idx="1"/>
          </p:nvPr>
        </p:nvSpPr>
        <p:spPr>
          <a:xfrm>
            <a:off x="1261872" y="1828800"/>
            <a:ext cx="5852160" cy="4351337"/>
          </a:xfrm>
        </p:spPr>
        <p:txBody>
          <a:bodyPr>
            <a:normAutofit/>
          </a:bodyPr>
          <a:lstStyle/>
          <a:p>
            <a:pPr marL="0" lvl="0" indent="0">
              <a:buNone/>
            </a:pPr>
            <a:endParaRPr lang="en-US" sz="1700" b="1">
              <a:latin typeface="Times New Roman" panose="02020603050405020304" pitchFamily="18" charset="0"/>
              <a:cs typeface="Times New Roman" panose="02020603050405020304" pitchFamily="18" charset="0"/>
            </a:endParaRPr>
          </a:p>
          <a:p>
            <a:pPr lvl="0"/>
            <a:r>
              <a:rPr lang="en-US" sz="1700">
                <a:latin typeface="Times New Roman" panose="02020603050405020304" pitchFamily="18" charset="0"/>
                <a:cs typeface="Times New Roman" panose="02020603050405020304" pitchFamily="18" charset="0"/>
              </a:rPr>
              <a:t>The Alabama Committee on Credentialing and Career Pathways (ACCCP) will use the ATLAS on Career Pathways to create regional and state lists of high-value, high-demand, and fast-growing career pathways and credentials of value.</a:t>
            </a:r>
          </a:p>
          <a:p>
            <a:pPr marL="0" lvl="0" indent="0">
              <a:buNone/>
            </a:pPr>
            <a:endParaRPr lang="en-US" sz="1700">
              <a:latin typeface="Times New Roman" panose="02020603050405020304" pitchFamily="18" charset="0"/>
              <a:cs typeface="Times New Roman" panose="02020603050405020304" pitchFamily="18" charset="0"/>
            </a:endParaRPr>
          </a:p>
          <a:p>
            <a:pPr lvl="0"/>
            <a:r>
              <a:rPr lang="en-US" sz="1700">
                <a:latin typeface="Times New Roman" panose="02020603050405020304" pitchFamily="18" charset="0"/>
                <a:cs typeface="Times New Roman" panose="02020603050405020304" pitchFamily="18" charset="0"/>
              </a:rPr>
              <a:t>The ACCCP will create technical advisory committees (TACs) for each of the 16 career clusters and each of the 79 career pathways that will create competency-based frameworks for each in-demand occupation within a career pathway. The career pathways frameworks will include a progression of academic, technical, and personal competencies, beginning with basic skills.</a:t>
            </a:r>
          </a:p>
          <a:p>
            <a:endParaRPr lang="en-US" sz="1700"/>
          </a:p>
          <a:p>
            <a:endParaRPr lang="en-US" sz="1700"/>
          </a:p>
        </p:txBody>
      </p:sp>
      <p:pic>
        <p:nvPicPr>
          <p:cNvPr id="16" name="Graphic 15" descr="Bullseye">
            <a:extLst>
              <a:ext uri="{FF2B5EF4-FFF2-40B4-BE49-F238E27FC236}">
                <a16:creationId xmlns:a16="http://schemas.microsoft.com/office/drawing/2014/main" id="{10569E26-D2E6-48D4-8B0A-E4BAC4E633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8664" y="2101200"/>
            <a:ext cx="3304622" cy="3304622"/>
          </a:xfrm>
          <a:prstGeom prst="rect">
            <a:avLst/>
          </a:prstGeom>
        </p:spPr>
      </p:pic>
    </p:spTree>
    <p:extLst>
      <p:ext uri="{BB962C8B-B14F-4D97-AF65-F5344CB8AC3E}">
        <p14:creationId xmlns:p14="http://schemas.microsoft.com/office/powerpoint/2010/main" val="2084697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7EC1-331B-8E49-A9BE-E677DD0D5CC0}"/>
              </a:ext>
            </a:extLst>
          </p:cNvPr>
          <p:cNvSpPr>
            <a:spLocks noGrp="1"/>
          </p:cNvSpPr>
          <p:nvPr>
            <p:ph type="title"/>
          </p:nvPr>
        </p:nvSpPr>
        <p:spPr>
          <a:xfrm>
            <a:off x="1261872" y="365760"/>
            <a:ext cx="9692640" cy="1325562"/>
          </a:xfrm>
        </p:spPr>
        <p:txBody>
          <a:bodyPr>
            <a:normAutofit/>
          </a:bodyPr>
          <a:lstStyle/>
          <a:p>
            <a:r>
              <a:rPr lang="en-US" dirty="0"/>
              <a:t>Highlights and Membership of ACCCP</a:t>
            </a:r>
          </a:p>
        </p:txBody>
      </p:sp>
      <p:pic>
        <p:nvPicPr>
          <p:cNvPr id="7" name="Graphic 6" descr="Users">
            <a:extLst>
              <a:ext uri="{FF2B5EF4-FFF2-40B4-BE49-F238E27FC236}">
                <a16:creationId xmlns:a16="http://schemas.microsoft.com/office/drawing/2014/main" id="{ACEB128D-D311-45DC-819C-EBB479B436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3137" y="2101200"/>
            <a:ext cx="3304622" cy="3304622"/>
          </a:xfrm>
          <a:prstGeom prst="rect">
            <a:avLst/>
          </a:prstGeom>
        </p:spPr>
      </p:pic>
      <p:sp>
        <p:nvSpPr>
          <p:cNvPr id="3" name="Content Placeholder 2">
            <a:extLst>
              <a:ext uri="{FF2B5EF4-FFF2-40B4-BE49-F238E27FC236}">
                <a16:creationId xmlns:a16="http://schemas.microsoft.com/office/drawing/2014/main" id="{38B1A5F4-3132-234D-A019-DCD4CAD85923}"/>
              </a:ext>
            </a:extLst>
          </p:cNvPr>
          <p:cNvSpPr>
            <a:spLocks noGrp="1"/>
          </p:cNvSpPr>
          <p:nvPr>
            <p:ph idx="1"/>
          </p:nvPr>
        </p:nvSpPr>
        <p:spPr>
          <a:xfrm>
            <a:off x="5078834" y="1828800"/>
            <a:ext cx="5875678" cy="4351337"/>
          </a:xfrm>
        </p:spPr>
        <p:txBody>
          <a:bodyPr>
            <a:normAutofit/>
          </a:bodyPr>
          <a:lstStyle/>
          <a:p>
            <a:r>
              <a:rPr lang="en-US" sz="1500" dirty="0"/>
              <a:t>Committee includes representatives from Alabama’s Blue Ribbon Business investment council</a:t>
            </a:r>
          </a:p>
          <a:p>
            <a:r>
              <a:rPr lang="en-US" sz="1500" dirty="0"/>
              <a:t>Business and Industry members representing each sector serve on the committee</a:t>
            </a:r>
          </a:p>
          <a:p>
            <a:r>
              <a:rPr lang="en-US" sz="1500" dirty="0"/>
              <a:t>Industry groups, college presidents, CTE Directors or principals may apply to have a credential included on the Compendium of Valuable Credentials</a:t>
            </a:r>
          </a:p>
          <a:p>
            <a:r>
              <a:rPr lang="en-US" sz="1500" dirty="0"/>
              <a:t>Will appoint a Technical Advisory Council (TAC) for each of the 16 career clusters</a:t>
            </a:r>
          </a:p>
          <a:p>
            <a:r>
              <a:rPr lang="en-US" sz="1500" dirty="0"/>
              <a:t>Each TAC will be composed of 7 members</a:t>
            </a:r>
          </a:p>
          <a:p>
            <a:r>
              <a:rPr lang="en-US" sz="1500" dirty="0"/>
              <a:t>Must create a competency based career lattice showing pathway progression and career advancement</a:t>
            </a:r>
          </a:p>
        </p:txBody>
      </p:sp>
    </p:spTree>
    <p:extLst>
      <p:ext uri="{BB962C8B-B14F-4D97-AF65-F5344CB8AC3E}">
        <p14:creationId xmlns:p14="http://schemas.microsoft.com/office/powerpoint/2010/main" val="513066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9CB005-E4C9-DD44-B7BD-84630797FD36}"/>
              </a:ext>
            </a:extLst>
          </p:cNvPr>
          <p:cNvSpPr>
            <a:spLocks noGrp="1"/>
          </p:cNvSpPr>
          <p:nvPr>
            <p:ph type="title"/>
          </p:nvPr>
        </p:nvSpPr>
        <p:spPr>
          <a:xfrm>
            <a:off x="1261871" y="365760"/>
            <a:ext cx="9858383" cy="1325562"/>
          </a:xfrm>
        </p:spPr>
        <p:txBody>
          <a:bodyPr>
            <a:normAutofit/>
          </a:bodyPr>
          <a:lstStyle/>
          <a:p>
            <a:r>
              <a:rPr lang="en-US" dirty="0"/>
              <a:t>Requirements for ACCP</a:t>
            </a:r>
            <a:br>
              <a:rPr lang="en-US" dirty="0"/>
            </a:br>
            <a:r>
              <a:rPr lang="en-US" dirty="0"/>
              <a:t>Credentials of Value must be:</a:t>
            </a:r>
          </a:p>
        </p:txBody>
      </p:sp>
      <p:sp>
        <p:nvSpPr>
          <p:cNvPr id="14" name="Rectangle 13">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4">
            <a:extLst>
              <a:ext uri="{FF2B5EF4-FFF2-40B4-BE49-F238E27FC236}">
                <a16:creationId xmlns:a16="http://schemas.microsoft.com/office/drawing/2014/main" id="{D4F4D6E8-A970-40F5-A6A8-45BE54527DA1}"/>
              </a:ext>
            </a:extLst>
          </p:cNvPr>
          <p:cNvGraphicFramePr>
            <a:graphicFrameLocks noGrp="1"/>
          </p:cNvGraphicFramePr>
          <p:nvPr>
            <p:ph idx="1"/>
            <p:extLst>
              <p:ext uri="{D42A27DB-BD31-4B8C-83A1-F6EECF244321}">
                <p14:modId xmlns:p14="http://schemas.microsoft.com/office/powerpoint/2010/main" val="2611482098"/>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675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926DD5-217A-AA41-A7F3-03DAD659BD8D}"/>
              </a:ext>
            </a:extLst>
          </p:cNvPr>
          <p:cNvSpPr>
            <a:spLocks noGrp="1"/>
          </p:cNvSpPr>
          <p:nvPr>
            <p:ph type="title"/>
          </p:nvPr>
        </p:nvSpPr>
        <p:spPr/>
        <p:txBody>
          <a:bodyPr/>
          <a:lstStyle/>
          <a:p>
            <a:r>
              <a:rPr lang="en-US" dirty="0"/>
              <a:t>Alabama Office of Apprenticeship</a:t>
            </a:r>
          </a:p>
        </p:txBody>
      </p:sp>
      <p:sp>
        <p:nvSpPr>
          <p:cNvPr id="5" name="Text Placeholder 4">
            <a:extLst>
              <a:ext uri="{FF2B5EF4-FFF2-40B4-BE49-F238E27FC236}">
                <a16:creationId xmlns:a16="http://schemas.microsoft.com/office/drawing/2014/main" id="{BDB01A43-D940-D643-8BA2-82C33954BF69}"/>
              </a:ext>
            </a:extLst>
          </p:cNvPr>
          <p:cNvSpPr>
            <a:spLocks noGrp="1"/>
          </p:cNvSpPr>
          <p:nvPr>
            <p:ph type="body" idx="1"/>
          </p:nvPr>
        </p:nvSpPr>
        <p:spPr/>
        <p:txBody>
          <a:bodyPr/>
          <a:lstStyle/>
          <a:p>
            <a:r>
              <a:rPr lang="en-US" dirty="0"/>
              <a:t>Establishing the AOA to credential industry-recognized apprenticeship programs</a:t>
            </a:r>
          </a:p>
        </p:txBody>
      </p:sp>
    </p:spTree>
    <p:extLst>
      <p:ext uri="{BB962C8B-B14F-4D97-AF65-F5344CB8AC3E}">
        <p14:creationId xmlns:p14="http://schemas.microsoft.com/office/powerpoint/2010/main" val="3118008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7AA77E-CD7A-2446-80B4-EE7E755DC44D}"/>
              </a:ext>
            </a:extLst>
          </p:cNvPr>
          <p:cNvSpPr>
            <a:spLocks noGrp="1"/>
          </p:cNvSpPr>
          <p:nvPr>
            <p:ph type="title"/>
          </p:nvPr>
        </p:nvSpPr>
        <p:spPr>
          <a:xfrm>
            <a:off x="1261872" y="365760"/>
            <a:ext cx="9692640" cy="1325562"/>
          </a:xfrm>
        </p:spPr>
        <p:txBody>
          <a:bodyPr>
            <a:normAutofit/>
          </a:bodyPr>
          <a:lstStyle/>
          <a:p>
            <a:r>
              <a:rPr lang="en-US" dirty="0"/>
              <a:t> Alabama Office of Apprenticeship</a:t>
            </a:r>
          </a:p>
        </p:txBody>
      </p:sp>
      <p:sp>
        <p:nvSpPr>
          <p:cNvPr id="12" name="Content Placeholder 6">
            <a:extLst>
              <a:ext uri="{FF2B5EF4-FFF2-40B4-BE49-F238E27FC236}">
                <a16:creationId xmlns:a16="http://schemas.microsoft.com/office/drawing/2014/main" id="{4D9B8B5E-2276-974E-9F79-BC83FDB38250}"/>
              </a:ext>
            </a:extLst>
          </p:cNvPr>
          <p:cNvSpPr>
            <a:spLocks noGrp="1"/>
          </p:cNvSpPr>
          <p:nvPr>
            <p:ph idx="1"/>
          </p:nvPr>
        </p:nvSpPr>
        <p:spPr>
          <a:xfrm>
            <a:off x="1261872" y="1828800"/>
            <a:ext cx="4401509" cy="4351337"/>
          </a:xfrm>
        </p:spPr>
        <p:txBody>
          <a:bodyPr>
            <a:normAutofit/>
          </a:bodyPr>
          <a:lstStyle/>
          <a:p>
            <a:r>
              <a:rPr lang="en-US" sz="1100"/>
              <a:t>Managed by Alabama Dept. of Commerce</a:t>
            </a:r>
          </a:p>
          <a:p>
            <a:r>
              <a:rPr lang="en-US" sz="1100"/>
              <a:t>Follows guidelines set forth by the US Dept. of Labor on Apprenticeships</a:t>
            </a:r>
          </a:p>
          <a:p>
            <a:r>
              <a:rPr lang="en-US" sz="1100"/>
              <a:t>Aligns Secondary, Postsecondary, Adult CTE with workforce experiences such as work-based learning for students of all ages</a:t>
            </a:r>
          </a:p>
          <a:p>
            <a:r>
              <a:rPr lang="en-US" sz="1100"/>
              <a:t>Federal incentive for state control of Apprentice programs</a:t>
            </a:r>
          </a:p>
          <a:p>
            <a:r>
              <a:rPr lang="en-US" sz="1100"/>
              <a:t>Registers programs that align to Alabama’s state workforce incentive goals (TEN—Training and Employment Notice)</a:t>
            </a:r>
          </a:p>
          <a:p>
            <a:r>
              <a:rPr lang="en-US" sz="1100"/>
              <a:t>Attracts new industries to the state for pathway expansion</a:t>
            </a:r>
          </a:p>
          <a:p>
            <a:r>
              <a:rPr lang="en-US" sz="1100"/>
              <a:t>Includes a focus on 5 areas</a:t>
            </a:r>
          </a:p>
          <a:p>
            <a:pPr lvl="1"/>
            <a:r>
              <a:rPr lang="en-US" sz="1100"/>
              <a:t>Health Science</a:t>
            </a:r>
          </a:p>
          <a:p>
            <a:pPr lvl="1"/>
            <a:r>
              <a:rPr lang="en-US" sz="1100"/>
              <a:t>Construction</a:t>
            </a:r>
          </a:p>
          <a:p>
            <a:pPr lvl="1"/>
            <a:r>
              <a:rPr lang="en-US" sz="1100"/>
              <a:t>IT</a:t>
            </a:r>
          </a:p>
          <a:p>
            <a:pPr lvl="1"/>
            <a:r>
              <a:rPr lang="en-US" sz="1100"/>
              <a:t>Distribution, Transportation, and Logistics</a:t>
            </a:r>
          </a:p>
          <a:p>
            <a:pPr lvl="1"/>
            <a:r>
              <a:rPr lang="en-US" sz="1100"/>
              <a:t>Advanced Manufacturing</a:t>
            </a:r>
          </a:p>
          <a:p>
            <a:pPr lvl="1"/>
            <a:endParaRPr lang="en-US" sz="1100"/>
          </a:p>
          <a:p>
            <a:pPr marL="274320" lvl="1" indent="0">
              <a:buNone/>
            </a:pPr>
            <a:endParaRPr lang="en-US" sz="1100"/>
          </a:p>
          <a:p>
            <a:pPr lvl="1"/>
            <a:endParaRPr lang="en-US" sz="1100"/>
          </a:p>
          <a:p>
            <a:pPr marL="274320" lvl="1" indent="0">
              <a:buNone/>
            </a:pPr>
            <a:endParaRPr lang="en-US" sz="1100"/>
          </a:p>
          <a:p>
            <a:pPr marL="274320" lvl="1" indent="0">
              <a:buNone/>
            </a:pPr>
            <a:endParaRPr lang="en-US" sz="1100"/>
          </a:p>
        </p:txBody>
      </p:sp>
      <p:pic>
        <p:nvPicPr>
          <p:cNvPr id="11" name="Graphic 10" descr="Meeting">
            <a:extLst>
              <a:ext uri="{FF2B5EF4-FFF2-40B4-BE49-F238E27FC236}">
                <a16:creationId xmlns:a16="http://schemas.microsoft.com/office/drawing/2014/main" id="{B4861418-946A-42EE-BB3A-4C2379622C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9706" y="1933575"/>
            <a:ext cx="3639872" cy="3639872"/>
          </a:xfrm>
          <a:prstGeom prst="rect">
            <a:avLst/>
          </a:prstGeom>
        </p:spPr>
      </p:pic>
    </p:spTree>
    <p:extLst>
      <p:ext uri="{BB962C8B-B14F-4D97-AF65-F5344CB8AC3E}">
        <p14:creationId xmlns:p14="http://schemas.microsoft.com/office/powerpoint/2010/main" val="4090238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6168A-3E37-6C4F-95C7-F181A26DC89D}"/>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Alabama’s Industry Recognized Apprenticeship Programs</a:t>
            </a:r>
          </a:p>
        </p:txBody>
      </p:sp>
      <p:sp>
        <p:nvSpPr>
          <p:cNvPr id="14" name="Rectangle 13">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F644F56A-0111-D54D-8B3D-41B265244221}"/>
              </a:ext>
            </a:extLst>
          </p:cNvPr>
          <p:cNvSpPr>
            <a:spLocks noGrp="1"/>
          </p:cNvSpPr>
          <p:nvPr>
            <p:ph type="body" idx="1"/>
          </p:nvPr>
        </p:nvSpPr>
        <p:spPr>
          <a:xfrm>
            <a:off x="1261872" y="5533371"/>
            <a:ext cx="9418320" cy="896658"/>
          </a:xfrm>
        </p:spPr>
        <p:txBody>
          <a:bodyPr vert="horz" lIns="91440" tIns="45720" rIns="91440" bIns="45720" rtlCol="0" anchor="ctr">
            <a:normAutofit lnSpcReduction="10000"/>
          </a:bodyPr>
          <a:lstStyle/>
          <a:p>
            <a:r>
              <a:rPr lang="en-US" sz="2800" dirty="0">
                <a:solidFill>
                  <a:schemeClr val="tx1"/>
                </a:solidFill>
              </a:rPr>
              <a:t>AIRRAP—Alabama Industry Recognized and Recognized Apprenticeship Programs</a:t>
            </a:r>
          </a:p>
        </p:txBody>
      </p:sp>
    </p:spTree>
    <p:extLst>
      <p:ext uri="{BB962C8B-B14F-4D97-AF65-F5344CB8AC3E}">
        <p14:creationId xmlns:p14="http://schemas.microsoft.com/office/powerpoint/2010/main" val="165805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713FC-E111-9347-8525-1AB522C7064D}"/>
              </a:ext>
            </a:extLst>
          </p:cNvPr>
          <p:cNvSpPr>
            <a:spLocks noGrp="1"/>
          </p:cNvSpPr>
          <p:nvPr>
            <p:ph type="title"/>
          </p:nvPr>
        </p:nvSpPr>
        <p:spPr/>
        <p:txBody>
          <a:bodyPr/>
          <a:lstStyle/>
          <a:p>
            <a:pPr algn="ctr"/>
            <a:r>
              <a:rPr lang="en-US" dirty="0"/>
              <a:t>AIRRAP</a:t>
            </a:r>
          </a:p>
        </p:txBody>
      </p:sp>
      <p:sp>
        <p:nvSpPr>
          <p:cNvPr id="5" name="Text Placeholder 4">
            <a:extLst>
              <a:ext uri="{FF2B5EF4-FFF2-40B4-BE49-F238E27FC236}">
                <a16:creationId xmlns:a16="http://schemas.microsoft.com/office/drawing/2014/main" id="{96CE511C-5395-5641-B829-A580E2CDCAA2}"/>
              </a:ext>
            </a:extLst>
          </p:cNvPr>
          <p:cNvSpPr>
            <a:spLocks noGrp="1"/>
          </p:cNvSpPr>
          <p:nvPr>
            <p:ph type="body" idx="1"/>
          </p:nvPr>
        </p:nvSpPr>
        <p:spPr/>
        <p:txBody>
          <a:bodyPr/>
          <a:lstStyle/>
          <a:p>
            <a:pPr algn="ctr"/>
            <a:r>
              <a:rPr lang="en-US" u="sng" dirty="0"/>
              <a:t>Registered Apprenticeship Programs</a:t>
            </a:r>
          </a:p>
        </p:txBody>
      </p:sp>
      <p:sp>
        <p:nvSpPr>
          <p:cNvPr id="6" name="Content Placeholder 5">
            <a:extLst>
              <a:ext uri="{FF2B5EF4-FFF2-40B4-BE49-F238E27FC236}">
                <a16:creationId xmlns:a16="http://schemas.microsoft.com/office/drawing/2014/main" id="{BB2BD310-41E0-C94D-A1AE-7A5CD43C99D1}"/>
              </a:ext>
            </a:extLst>
          </p:cNvPr>
          <p:cNvSpPr>
            <a:spLocks noGrp="1"/>
          </p:cNvSpPr>
          <p:nvPr>
            <p:ph sz="half" idx="2"/>
          </p:nvPr>
        </p:nvSpPr>
        <p:spPr/>
        <p:txBody>
          <a:bodyPr/>
          <a:lstStyle/>
          <a:p>
            <a:r>
              <a:rPr lang="en-US" dirty="0"/>
              <a:t>Existing Apprenticeship Programs that use a Federal assessment to determine completion</a:t>
            </a:r>
          </a:p>
          <a:p>
            <a:r>
              <a:rPr lang="en-US" dirty="0"/>
              <a:t>Apprenticeships generally centered around trade and often require a high school diploma or GED for enrollment</a:t>
            </a:r>
          </a:p>
          <a:p>
            <a:r>
              <a:rPr lang="en-US" dirty="0"/>
              <a:t>Technical education apprenticeships</a:t>
            </a:r>
          </a:p>
          <a:p>
            <a:r>
              <a:rPr lang="en-US" dirty="0"/>
              <a:t>Eligible for WIOA funding </a:t>
            </a:r>
          </a:p>
          <a:p>
            <a:endParaRPr lang="en-US" dirty="0"/>
          </a:p>
        </p:txBody>
      </p:sp>
      <p:sp>
        <p:nvSpPr>
          <p:cNvPr id="7" name="Text Placeholder 6">
            <a:extLst>
              <a:ext uri="{FF2B5EF4-FFF2-40B4-BE49-F238E27FC236}">
                <a16:creationId xmlns:a16="http://schemas.microsoft.com/office/drawing/2014/main" id="{785425A0-564C-4B43-B191-7B6F79727BD8}"/>
              </a:ext>
            </a:extLst>
          </p:cNvPr>
          <p:cNvSpPr>
            <a:spLocks noGrp="1"/>
          </p:cNvSpPr>
          <p:nvPr>
            <p:ph type="body" sz="quarter" idx="3"/>
          </p:nvPr>
        </p:nvSpPr>
        <p:spPr/>
        <p:txBody>
          <a:bodyPr/>
          <a:lstStyle/>
          <a:p>
            <a:pPr algn="ctr"/>
            <a:r>
              <a:rPr lang="en-US" u="sng" dirty="0"/>
              <a:t>Industry Recognized Apprenticeship Programs</a:t>
            </a:r>
          </a:p>
        </p:txBody>
      </p:sp>
      <p:sp>
        <p:nvSpPr>
          <p:cNvPr id="8" name="Content Placeholder 7">
            <a:extLst>
              <a:ext uri="{FF2B5EF4-FFF2-40B4-BE49-F238E27FC236}">
                <a16:creationId xmlns:a16="http://schemas.microsoft.com/office/drawing/2014/main" id="{A793B0C6-37C9-264D-8453-2D85EE3F04F3}"/>
              </a:ext>
            </a:extLst>
          </p:cNvPr>
          <p:cNvSpPr>
            <a:spLocks noGrp="1"/>
          </p:cNvSpPr>
          <p:nvPr>
            <p:ph sz="quarter" idx="4"/>
          </p:nvPr>
        </p:nvSpPr>
        <p:spPr/>
        <p:txBody>
          <a:bodyPr/>
          <a:lstStyle/>
          <a:p>
            <a:r>
              <a:rPr lang="en-US" dirty="0"/>
              <a:t>Apprenticeships registered in the state of Alabama under the Alabama Office of Apprenticeship</a:t>
            </a:r>
          </a:p>
          <a:p>
            <a:r>
              <a:rPr lang="en-US" dirty="0"/>
              <a:t>New, industry-driven apprenticeships registered in the state of Alabama and participating in a career pathway</a:t>
            </a:r>
          </a:p>
          <a:p>
            <a:r>
              <a:rPr lang="en-US" dirty="0"/>
              <a:t>Eligible for Perkins V funding  </a:t>
            </a:r>
          </a:p>
          <a:p>
            <a:r>
              <a:rPr lang="en-US" dirty="0"/>
              <a:t>Must be certified by WIOA Board as an Eligible Training Provider in order to qualify for WIOA funding</a:t>
            </a:r>
          </a:p>
        </p:txBody>
      </p:sp>
    </p:spTree>
    <p:extLst>
      <p:ext uri="{BB962C8B-B14F-4D97-AF65-F5344CB8AC3E}">
        <p14:creationId xmlns:p14="http://schemas.microsoft.com/office/powerpoint/2010/main" val="336239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781F0-FD38-124F-A658-AAFE97ED02B3}"/>
              </a:ext>
            </a:extLst>
          </p:cNvPr>
          <p:cNvSpPr>
            <a:spLocks noGrp="1"/>
          </p:cNvSpPr>
          <p:nvPr>
            <p:ph type="title"/>
          </p:nvPr>
        </p:nvSpPr>
        <p:spPr/>
        <p:txBody>
          <a:bodyPr/>
          <a:lstStyle/>
          <a:p>
            <a:r>
              <a:rPr lang="en-US" dirty="0"/>
              <a:t>No More Career vs. College Pathway</a:t>
            </a:r>
          </a:p>
        </p:txBody>
      </p:sp>
      <p:sp>
        <p:nvSpPr>
          <p:cNvPr id="5" name="Content Placeholder 4">
            <a:extLst>
              <a:ext uri="{FF2B5EF4-FFF2-40B4-BE49-F238E27FC236}">
                <a16:creationId xmlns:a16="http://schemas.microsoft.com/office/drawing/2014/main" id="{5CF5E503-D6EF-274B-B6B5-66C00FB4AFE7}"/>
              </a:ext>
            </a:extLst>
          </p:cNvPr>
          <p:cNvSpPr>
            <a:spLocks noGrp="1"/>
          </p:cNvSpPr>
          <p:nvPr>
            <p:ph sz="half" idx="1"/>
          </p:nvPr>
        </p:nvSpPr>
        <p:spPr/>
        <p:txBody>
          <a:bodyPr/>
          <a:lstStyle/>
          <a:p>
            <a:r>
              <a:rPr lang="en-US" dirty="0"/>
              <a:t>All students will see Career as the end result after education</a:t>
            </a:r>
          </a:p>
          <a:p>
            <a:r>
              <a:rPr lang="en-US" dirty="0"/>
              <a:t>Will be exposed to Career Exploration as young as the 5</a:t>
            </a:r>
            <a:r>
              <a:rPr lang="en-US" baseline="30000" dirty="0"/>
              <a:t>th</a:t>
            </a:r>
            <a:r>
              <a:rPr lang="en-US" dirty="0"/>
              <a:t> grade</a:t>
            </a:r>
          </a:p>
          <a:p>
            <a:r>
              <a:rPr lang="en-US" dirty="0"/>
              <a:t>Pathways will become visible for younger students enabling them to set goals based on their interest levels and academic success as they age</a:t>
            </a:r>
          </a:p>
          <a:p>
            <a:r>
              <a:rPr lang="en-US" dirty="0"/>
              <a:t>Industries will partner with Secondary Schools in order to expose careers to students at a younger age </a:t>
            </a:r>
          </a:p>
        </p:txBody>
      </p:sp>
      <p:sp>
        <p:nvSpPr>
          <p:cNvPr id="6" name="Content Placeholder 5">
            <a:extLst>
              <a:ext uri="{FF2B5EF4-FFF2-40B4-BE49-F238E27FC236}">
                <a16:creationId xmlns:a16="http://schemas.microsoft.com/office/drawing/2014/main" id="{1B4E2F61-CB24-DF41-8DC9-94AE73867CE3}"/>
              </a:ext>
            </a:extLst>
          </p:cNvPr>
          <p:cNvSpPr>
            <a:spLocks noGrp="1"/>
          </p:cNvSpPr>
          <p:nvPr>
            <p:ph sz="half" idx="2"/>
          </p:nvPr>
        </p:nvSpPr>
        <p:spPr/>
        <p:txBody>
          <a:bodyPr/>
          <a:lstStyle/>
          <a:p>
            <a:r>
              <a:rPr lang="en-US" dirty="0"/>
              <a:t>Pre-Apprenticeship Programs will become available to students in 6-9</a:t>
            </a:r>
            <a:r>
              <a:rPr lang="en-US" baseline="30000" dirty="0"/>
              <a:t>th</a:t>
            </a:r>
            <a:r>
              <a:rPr lang="en-US" dirty="0"/>
              <a:t> grade</a:t>
            </a:r>
          </a:p>
          <a:p>
            <a:r>
              <a:rPr lang="en-US" dirty="0"/>
              <a:t>Work-based learning opportunities will be given to secondary students</a:t>
            </a:r>
          </a:p>
          <a:p>
            <a:r>
              <a:rPr lang="en-US" dirty="0"/>
              <a:t>Students are invited to participate in physical work at a younger age</a:t>
            </a:r>
          </a:p>
          <a:p>
            <a:r>
              <a:rPr lang="en-US" dirty="0"/>
              <a:t>Students are exposed to career in core classes</a:t>
            </a:r>
          </a:p>
          <a:p>
            <a:r>
              <a:rPr lang="en-US" dirty="0"/>
              <a:t>Students will be able to show their knowledge in practical ways </a:t>
            </a:r>
          </a:p>
        </p:txBody>
      </p:sp>
      <p:pic>
        <p:nvPicPr>
          <p:cNvPr id="7" name="Content Placeholder 8">
            <a:extLst>
              <a:ext uri="{FF2B5EF4-FFF2-40B4-BE49-F238E27FC236}">
                <a16:creationId xmlns:a16="http://schemas.microsoft.com/office/drawing/2014/main" id="{8B38B917-2D1E-274D-A7F8-018D6C683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240"/>
            <a:ext cx="12064999" cy="5843760"/>
          </a:xfrm>
          <a:prstGeom prst="rect">
            <a:avLst/>
          </a:prstGeom>
        </p:spPr>
      </p:pic>
    </p:spTree>
    <p:extLst>
      <p:ext uri="{BB962C8B-B14F-4D97-AF65-F5344CB8AC3E}">
        <p14:creationId xmlns:p14="http://schemas.microsoft.com/office/powerpoint/2010/main" val="221228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3">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EAC3B95-52E0-C040-91ED-A4C74117EA0C}"/>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Aligning Federal funding to support state growth </a:t>
            </a:r>
          </a:p>
        </p:txBody>
      </p:sp>
      <p:sp>
        <p:nvSpPr>
          <p:cNvPr id="18" name="Rectangle 17">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 Placeholder 6">
            <a:extLst>
              <a:ext uri="{FF2B5EF4-FFF2-40B4-BE49-F238E27FC236}">
                <a16:creationId xmlns:a16="http://schemas.microsoft.com/office/drawing/2014/main" id="{A4E9E8CB-D793-C24E-B12B-9486D4150124}"/>
              </a:ext>
            </a:extLst>
          </p:cNvPr>
          <p:cNvSpPr>
            <a:spLocks noGrp="1"/>
          </p:cNvSpPr>
          <p:nvPr>
            <p:ph type="body" idx="1"/>
          </p:nvPr>
        </p:nvSpPr>
        <p:spPr>
          <a:xfrm>
            <a:off x="1261872" y="5533371"/>
            <a:ext cx="9418320" cy="896658"/>
          </a:xfrm>
        </p:spPr>
        <p:txBody>
          <a:bodyPr vert="horz" lIns="91440" tIns="45720" rIns="91440" bIns="45720" rtlCol="0" anchor="ctr">
            <a:normAutofit fontScale="77500" lnSpcReduction="20000"/>
          </a:bodyPr>
          <a:lstStyle/>
          <a:p>
            <a:r>
              <a:rPr lang="en-US" sz="2800" dirty="0">
                <a:solidFill>
                  <a:schemeClr val="tx1"/>
                </a:solidFill>
              </a:rPr>
              <a:t>CTE and WIOA funds will be braided and used for in-demand career pathways and credentials of value as identified by ACCCP</a:t>
            </a:r>
          </a:p>
        </p:txBody>
      </p:sp>
    </p:spTree>
    <p:extLst>
      <p:ext uri="{BB962C8B-B14F-4D97-AF65-F5344CB8AC3E}">
        <p14:creationId xmlns:p14="http://schemas.microsoft.com/office/powerpoint/2010/main" val="2324099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A8CD-3BEF-A442-9260-145B33F131DF}"/>
              </a:ext>
            </a:extLst>
          </p:cNvPr>
          <p:cNvSpPr>
            <a:spLocks noGrp="1"/>
          </p:cNvSpPr>
          <p:nvPr>
            <p:ph type="title"/>
          </p:nvPr>
        </p:nvSpPr>
        <p:spPr>
          <a:xfrm>
            <a:off x="1261872" y="365760"/>
            <a:ext cx="9692640" cy="1325562"/>
          </a:xfrm>
        </p:spPr>
        <p:txBody>
          <a:bodyPr>
            <a:normAutofit/>
          </a:bodyPr>
          <a:lstStyle/>
          <a:p>
            <a:r>
              <a:rPr lang="en-US" sz="2800" b="1"/>
              <a:t>The Workforce Innovation and Opportunity Act (WIOA)</a:t>
            </a:r>
            <a:br>
              <a:rPr lang="en-US" sz="2800"/>
            </a:br>
            <a:endParaRPr lang="en-US" sz="2800"/>
          </a:p>
        </p:txBody>
      </p:sp>
      <p:sp>
        <p:nvSpPr>
          <p:cNvPr id="3" name="Content Placeholder 2">
            <a:extLst>
              <a:ext uri="{FF2B5EF4-FFF2-40B4-BE49-F238E27FC236}">
                <a16:creationId xmlns:a16="http://schemas.microsoft.com/office/drawing/2014/main" id="{5F2BA6B1-5C59-214E-9426-2559316FAD0F}"/>
              </a:ext>
            </a:extLst>
          </p:cNvPr>
          <p:cNvSpPr>
            <a:spLocks noGrp="1"/>
          </p:cNvSpPr>
          <p:nvPr>
            <p:ph idx="1"/>
          </p:nvPr>
        </p:nvSpPr>
        <p:spPr>
          <a:xfrm>
            <a:off x="1261872" y="1828800"/>
            <a:ext cx="4401509" cy="4351337"/>
          </a:xfrm>
        </p:spPr>
        <p:txBody>
          <a:bodyPr>
            <a:normAutofit/>
          </a:bodyPr>
          <a:lstStyle/>
          <a:p>
            <a:r>
              <a:rPr lang="en-US" sz="1100"/>
              <a:t>The Workforce Innovation and Opportunity Act (WIOA), which succeeded the Workforce Investment Act of 1998 (WIA), is the primary federal legislation that supports workforce development. WIOA was enacted to bring about increased coordination and alignment among federal workforce development programs. </a:t>
            </a:r>
          </a:p>
          <a:p>
            <a:pPr lvl="0"/>
            <a:r>
              <a:rPr lang="en-US" sz="1100"/>
              <a:t>For program year 2018, the federal government appropriated more than $7.4 billion to states for the core WIOA programs: youth ($899.6 million); adult $842.5 million); dislocated worker ($1.257 billion; Wagner-</a:t>
            </a:r>
            <a:r>
              <a:rPr lang="en-US" sz="1100" err="1"/>
              <a:t>Peyser</a:t>
            </a:r>
            <a:r>
              <a:rPr lang="en-US" sz="1100"/>
              <a:t> ($663.6 million); adult education and family literacy ($542.9 million); vocational rehabilitative services ($3.184 billion). </a:t>
            </a:r>
          </a:p>
          <a:p>
            <a:pPr lvl="0"/>
            <a:r>
              <a:rPr lang="en-US" sz="1100"/>
              <a:t>For program year 2018, Alabama received a total of $139.4 for the six core WIOA programs (about 1.9% of total national funding), including $16.3 million for adult programs, $19.3 million for dislocated workers, $16.8 million for the youth program, $8.9 million for Wagner-</a:t>
            </a:r>
            <a:r>
              <a:rPr lang="en-US" sz="1100" err="1"/>
              <a:t>Peyser</a:t>
            </a:r>
            <a:r>
              <a:rPr lang="en-US" sz="1100"/>
              <a:t>, $9.5 million for adult education and family literacy, $275,000 for integrated English language and civics education (IELCE), and $68.3 million for vocational rehabilitation.</a:t>
            </a:r>
          </a:p>
          <a:p>
            <a:endParaRPr lang="en-US" sz="1100"/>
          </a:p>
        </p:txBody>
      </p:sp>
      <p:pic>
        <p:nvPicPr>
          <p:cNvPr id="7" name="Graphic 6" descr="Money">
            <a:extLst>
              <a:ext uri="{FF2B5EF4-FFF2-40B4-BE49-F238E27FC236}">
                <a16:creationId xmlns:a16="http://schemas.microsoft.com/office/drawing/2014/main" id="{279FA74C-CD34-4BD1-9507-4185C154B8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9706" y="1933575"/>
            <a:ext cx="3639872" cy="3639872"/>
          </a:xfrm>
          <a:prstGeom prst="rect">
            <a:avLst/>
          </a:prstGeom>
        </p:spPr>
      </p:pic>
    </p:spTree>
    <p:extLst>
      <p:ext uri="{BB962C8B-B14F-4D97-AF65-F5344CB8AC3E}">
        <p14:creationId xmlns:p14="http://schemas.microsoft.com/office/powerpoint/2010/main" val="589432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D6578C-8B77-DA46-9905-497E1AF6D28A}"/>
              </a:ext>
            </a:extLst>
          </p:cNvPr>
          <p:cNvSpPr>
            <a:spLocks noGrp="1"/>
          </p:cNvSpPr>
          <p:nvPr>
            <p:ph type="title"/>
          </p:nvPr>
        </p:nvSpPr>
        <p:spPr>
          <a:xfrm>
            <a:off x="1261871" y="365760"/>
            <a:ext cx="9858383" cy="1325562"/>
          </a:xfrm>
        </p:spPr>
        <p:txBody>
          <a:bodyPr>
            <a:normAutofit/>
          </a:bodyPr>
          <a:lstStyle/>
          <a:p>
            <a:r>
              <a:rPr lang="en-US"/>
              <a:t>EO on Expanding Apprenticeships</a:t>
            </a:r>
          </a:p>
        </p:txBody>
      </p:sp>
      <p:sp>
        <p:nvSpPr>
          <p:cNvPr id="25" name="Rectangle 24">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 name="Content Placeholder 2">
            <a:extLst>
              <a:ext uri="{FF2B5EF4-FFF2-40B4-BE49-F238E27FC236}">
                <a16:creationId xmlns:a16="http://schemas.microsoft.com/office/drawing/2014/main" id="{0A5D1805-3FB2-41ED-A4CC-01E3BA7E6A9C}"/>
              </a:ext>
            </a:extLst>
          </p:cNvPr>
          <p:cNvGraphicFramePr>
            <a:graphicFrameLocks noGrp="1"/>
          </p:cNvGraphicFramePr>
          <p:nvPr>
            <p:ph idx="1"/>
            <p:extLst>
              <p:ext uri="{D42A27DB-BD31-4B8C-83A1-F6EECF244321}">
                <p14:modId xmlns:p14="http://schemas.microsoft.com/office/powerpoint/2010/main" val="3595247142"/>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658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C3E12-EFB1-9F45-AD65-682E20F449A7}"/>
              </a:ext>
            </a:extLst>
          </p:cNvPr>
          <p:cNvSpPr>
            <a:spLocks noGrp="1"/>
          </p:cNvSpPr>
          <p:nvPr>
            <p:ph type="title"/>
          </p:nvPr>
        </p:nvSpPr>
        <p:spPr>
          <a:xfrm>
            <a:off x="1261871" y="365760"/>
            <a:ext cx="9858383" cy="1325562"/>
          </a:xfrm>
        </p:spPr>
        <p:txBody>
          <a:bodyPr>
            <a:normAutofit/>
          </a:bodyPr>
          <a:lstStyle/>
          <a:p>
            <a:r>
              <a:rPr lang="en-US" dirty="0"/>
              <a:t>Funding Strategies for Special Populations</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109F4FF-FE70-41F8-9ECE-4DDD1DF84AE0}"/>
              </a:ext>
            </a:extLst>
          </p:cNvPr>
          <p:cNvGraphicFramePr>
            <a:graphicFrameLocks noGrp="1"/>
          </p:cNvGraphicFramePr>
          <p:nvPr>
            <p:ph idx="1"/>
            <p:extLst>
              <p:ext uri="{D42A27DB-BD31-4B8C-83A1-F6EECF244321}">
                <p14:modId xmlns:p14="http://schemas.microsoft.com/office/powerpoint/2010/main" val="3277056971"/>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637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7BD7-77D0-0840-A226-ED0BB26DAF14}"/>
              </a:ext>
            </a:extLst>
          </p:cNvPr>
          <p:cNvSpPr>
            <a:spLocks noGrp="1"/>
          </p:cNvSpPr>
          <p:nvPr>
            <p:ph type="title"/>
          </p:nvPr>
        </p:nvSpPr>
        <p:spPr/>
        <p:txBody>
          <a:bodyPr/>
          <a:lstStyle/>
          <a:p>
            <a:r>
              <a:rPr lang="en-US" dirty="0"/>
              <a:t>Funding Sources for Career Pathways</a:t>
            </a:r>
          </a:p>
        </p:txBody>
      </p:sp>
      <p:sp>
        <p:nvSpPr>
          <p:cNvPr id="3" name="Content Placeholder 2">
            <a:extLst>
              <a:ext uri="{FF2B5EF4-FFF2-40B4-BE49-F238E27FC236}">
                <a16:creationId xmlns:a16="http://schemas.microsoft.com/office/drawing/2014/main" id="{304FF0CE-3DE2-0F4A-A2BE-DE289243D4F0}"/>
              </a:ext>
            </a:extLst>
          </p:cNvPr>
          <p:cNvSpPr>
            <a:spLocks noGrp="1"/>
          </p:cNvSpPr>
          <p:nvPr>
            <p:ph idx="1"/>
          </p:nvPr>
        </p:nvSpPr>
        <p:spPr/>
        <p:txBody>
          <a:bodyPr/>
          <a:lstStyle/>
          <a:p>
            <a:r>
              <a:rPr lang="en-US" dirty="0"/>
              <a:t>20% of WIOA youth formula funds must be used to provide youth with paid and unpaid work experiences including pre-apprenticeships and on-the-job training</a:t>
            </a:r>
          </a:p>
          <a:p>
            <a:r>
              <a:rPr lang="en-US" dirty="0"/>
              <a:t>Alabama is currently submitting a waiver to allow at-risk students participating in IRAPs to receive services paid for by WIOA Title 1 funding</a:t>
            </a:r>
          </a:p>
          <a:p>
            <a:r>
              <a:rPr lang="en-US" dirty="0"/>
              <a:t>25% of WIOA funding for in-school youth can be used for the following:</a:t>
            </a:r>
          </a:p>
          <a:p>
            <a:pPr lvl="1"/>
            <a:r>
              <a:rPr lang="en-US" dirty="0"/>
              <a:t>Employability skills/soft skills training</a:t>
            </a:r>
          </a:p>
          <a:p>
            <a:pPr lvl="1"/>
            <a:r>
              <a:rPr lang="en-US" dirty="0"/>
              <a:t>Career counseling</a:t>
            </a:r>
          </a:p>
          <a:p>
            <a:pPr lvl="1"/>
            <a:r>
              <a:rPr lang="en-US" dirty="0"/>
              <a:t>Career planning</a:t>
            </a:r>
          </a:p>
          <a:p>
            <a:pPr lvl="1"/>
            <a:r>
              <a:rPr lang="en-US" dirty="0"/>
              <a:t>Mentoring</a:t>
            </a:r>
          </a:p>
          <a:p>
            <a:pPr lvl="1"/>
            <a:r>
              <a:rPr lang="en-US" dirty="0"/>
              <a:t>Pre-apprenticeships</a:t>
            </a:r>
          </a:p>
          <a:p>
            <a:pPr lvl="1"/>
            <a:r>
              <a:rPr lang="en-US" dirty="0"/>
              <a:t>Youth RA’s </a:t>
            </a:r>
          </a:p>
          <a:p>
            <a:pPr lvl="1"/>
            <a:r>
              <a:rPr lang="en-US" dirty="0"/>
              <a:t>IRAPs</a:t>
            </a:r>
          </a:p>
        </p:txBody>
      </p:sp>
    </p:spTree>
    <p:extLst>
      <p:ext uri="{BB962C8B-B14F-4D97-AF65-F5344CB8AC3E}">
        <p14:creationId xmlns:p14="http://schemas.microsoft.com/office/powerpoint/2010/main" val="253600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BF08D3-C471-7045-90A2-270BCBC06546}"/>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Alabama’s Combined State Plan</a:t>
            </a:r>
          </a:p>
        </p:txBody>
      </p:sp>
      <p:sp>
        <p:nvSpPr>
          <p:cNvPr id="16"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86AB6CFC-AC04-8E48-9AD9-DBD65B3FA375}"/>
              </a:ext>
            </a:extLst>
          </p:cNvPr>
          <p:cNvSpPr>
            <a:spLocks noGrp="1"/>
          </p:cNvSpPr>
          <p:nvPr>
            <p:ph type="body" idx="1"/>
          </p:nvPr>
        </p:nvSpPr>
        <p:spPr>
          <a:xfrm>
            <a:off x="1261872" y="5533371"/>
            <a:ext cx="9418320" cy="896658"/>
          </a:xfrm>
        </p:spPr>
        <p:txBody>
          <a:bodyPr vert="horz" lIns="91440" tIns="45720" rIns="91440" bIns="45720" rtlCol="0" anchor="ctr">
            <a:normAutofit lnSpcReduction="10000"/>
          </a:bodyPr>
          <a:lstStyle/>
          <a:p>
            <a:r>
              <a:rPr lang="en-US" sz="2800" dirty="0">
                <a:solidFill>
                  <a:schemeClr val="tx1"/>
                </a:solidFill>
              </a:rPr>
              <a:t>Aligning Alabama’s Workforce System through a 4 year plan in order to braid federal funding</a:t>
            </a:r>
          </a:p>
        </p:txBody>
      </p:sp>
    </p:spTree>
    <p:extLst>
      <p:ext uri="{BB962C8B-B14F-4D97-AF65-F5344CB8AC3E}">
        <p14:creationId xmlns:p14="http://schemas.microsoft.com/office/powerpoint/2010/main" val="4209480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5A5C1C-06AD-3F4A-8034-CCE5B6A5E54F}"/>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Alabama’s Combined State Plan includes:</a:t>
            </a:r>
          </a:p>
        </p:txBody>
      </p:sp>
      <p:sp>
        <p:nvSpPr>
          <p:cNvPr id="14" name="Rectangle 13">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ext Placeholder 4">
            <a:extLst>
              <a:ext uri="{FF2B5EF4-FFF2-40B4-BE49-F238E27FC236}">
                <a16:creationId xmlns:a16="http://schemas.microsoft.com/office/drawing/2014/main" id="{F4368441-4BA6-4735-BDD2-2A342D7892A9}"/>
              </a:ext>
            </a:extLst>
          </p:cNvPr>
          <p:cNvGraphicFramePr>
            <a:graphicFrameLocks noGrp="1"/>
          </p:cNvGraphicFramePr>
          <p:nvPr>
            <p:ph idx="1"/>
            <p:extLst>
              <p:ext uri="{D42A27DB-BD31-4B8C-83A1-F6EECF244321}">
                <p14:modId xmlns:p14="http://schemas.microsoft.com/office/powerpoint/2010/main" val="1137302209"/>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266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F2E2E7A-C67D-1943-A01C-E95E3C7EA7A6}"/>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Alabama Community College System Responsibilities</a:t>
            </a:r>
          </a:p>
        </p:txBody>
      </p:sp>
      <p:sp>
        <p:nvSpPr>
          <p:cNvPr id="19" name="Rectangle 18">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 Placeholder 7">
            <a:extLst>
              <a:ext uri="{FF2B5EF4-FFF2-40B4-BE49-F238E27FC236}">
                <a16:creationId xmlns:a16="http://schemas.microsoft.com/office/drawing/2014/main" id="{CFE2D2D8-739D-1749-8323-512B88FF4284}"/>
              </a:ext>
            </a:extLst>
          </p:cNvPr>
          <p:cNvSpPr>
            <a:spLocks noGrp="1"/>
          </p:cNvSpPr>
          <p:nvPr>
            <p:ph type="body" idx="1"/>
          </p:nvPr>
        </p:nvSpPr>
        <p:spPr>
          <a:xfrm>
            <a:off x="1261872" y="5533371"/>
            <a:ext cx="9418320" cy="896658"/>
          </a:xfrm>
        </p:spPr>
        <p:txBody>
          <a:bodyPr vert="horz" lIns="91440" tIns="45720" rIns="91440" bIns="45720" rtlCol="0" anchor="ctr">
            <a:normAutofit fontScale="85000" lnSpcReduction="10000"/>
          </a:bodyPr>
          <a:lstStyle/>
          <a:p>
            <a:r>
              <a:rPr lang="en-US" sz="2800" dirty="0">
                <a:solidFill>
                  <a:schemeClr val="tx1"/>
                </a:solidFill>
              </a:rPr>
              <a:t>ACCS should act as Intermediary for Workforce Development and Secondary and Postsecondary/Adult Education</a:t>
            </a:r>
          </a:p>
        </p:txBody>
      </p:sp>
    </p:spTree>
    <p:extLst>
      <p:ext uri="{BB962C8B-B14F-4D97-AF65-F5344CB8AC3E}">
        <p14:creationId xmlns:p14="http://schemas.microsoft.com/office/powerpoint/2010/main" val="3977352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65CD9-2823-8A4D-9B66-DC3A8E598FFD}"/>
              </a:ext>
            </a:extLst>
          </p:cNvPr>
          <p:cNvSpPr>
            <a:spLocks noGrp="1"/>
          </p:cNvSpPr>
          <p:nvPr>
            <p:ph type="title"/>
          </p:nvPr>
        </p:nvSpPr>
        <p:spPr>
          <a:xfrm>
            <a:off x="1261872" y="365760"/>
            <a:ext cx="9692640" cy="1325562"/>
          </a:xfrm>
        </p:spPr>
        <p:txBody>
          <a:bodyPr>
            <a:normAutofit/>
          </a:bodyPr>
          <a:lstStyle/>
          <a:p>
            <a:r>
              <a:rPr lang="en-US" dirty="0"/>
              <a:t>ACCS Responsibilities</a:t>
            </a:r>
          </a:p>
        </p:txBody>
      </p:sp>
      <p:graphicFrame>
        <p:nvGraphicFramePr>
          <p:cNvPr id="7" name="Content Placeholder 4">
            <a:extLst>
              <a:ext uri="{FF2B5EF4-FFF2-40B4-BE49-F238E27FC236}">
                <a16:creationId xmlns:a16="http://schemas.microsoft.com/office/drawing/2014/main" id="{D7D847B0-39DC-434A-997A-1FEE683DDEB6}"/>
              </a:ext>
            </a:extLst>
          </p:cNvPr>
          <p:cNvGraphicFramePr>
            <a:graphicFrameLocks noGrp="1"/>
          </p:cNvGraphicFramePr>
          <p:nvPr>
            <p:ph idx="1"/>
            <p:extLst>
              <p:ext uri="{D42A27DB-BD31-4B8C-83A1-F6EECF244321}">
                <p14:modId xmlns:p14="http://schemas.microsoft.com/office/powerpoint/2010/main" val="2094851319"/>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340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AC25A-1D7A-DD4E-9073-57BB5B918889}"/>
              </a:ext>
            </a:extLst>
          </p:cNvPr>
          <p:cNvSpPr>
            <a:spLocks noGrp="1"/>
          </p:cNvSpPr>
          <p:nvPr>
            <p:ph type="title"/>
          </p:nvPr>
        </p:nvSpPr>
        <p:spPr>
          <a:xfrm>
            <a:off x="1261871" y="365760"/>
            <a:ext cx="9858383" cy="1325562"/>
          </a:xfrm>
        </p:spPr>
        <p:txBody>
          <a:bodyPr>
            <a:normAutofit/>
          </a:bodyPr>
          <a:lstStyle/>
          <a:p>
            <a:r>
              <a:rPr lang="en-US" dirty="0"/>
              <a:t>ACCS should utilize pre-determined programs provided such as:</a:t>
            </a:r>
          </a:p>
        </p:txBody>
      </p:sp>
      <p:sp>
        <p:nvSpPr>
          <p:cNvPr id="16"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04BFA152-9B2E-4B40-8480-08BCB5E2471A}"/>
              </a:ext>
            </a:extLst>
          </p:cNvPr>
          <p:cNvGraphicFramePr>
            <a:graphicFrameLocks noGrp="1"/>
          </p:cNvGraphicFramePr>
          <p:nvPr>
            <p:ph idx="1"/>
            <p:extLst>
              <p:ext uri="{D42A27DB-BD31-4B8C-83A1-F6EECF244321}">
                <p14:modId xmlns:p14="http://schemas.microsoft.com/office/powerpoint/2010/main" val="1986803658"/>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20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8A7B35-E691-434D-8C22-84A4568162CC}"/>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ACCS is NOT responsible for:</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1BE7F04-5548-4660-B382-A336FB8AD993}"/>
              </a:ext>
            </a:extLst>
          </p:cNvPr>
          <p:cNvGraphicFramePr>
            <a:graphicFrameLocks noGrp="1"/>
          </p:cNvGraphicFramePr>
          <p:nvPr>
            <p:ph idx="1"/>
            <p:extLst>
              <p:ext uri="{D42A27DB-BD31-4B8C-83A1-F6EECF244321}">
                <p14:modId xmlns:p14="http://schemas.microsoft.com/office/powerpoint/2010/main" val="910043975"/>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42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5A1FC82-21A0-43EE-948C-135D93A5D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5F83622-9C51-462D-849C-7930BC3F9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06"/>
            <a:ext cx="12192000" cy="6860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76A1E37-54FA-AC47-AD42-6057C2DA34A1}"/>
              </a:ext>
            </a:extLst>
          </p:cNvPr>
          <p:cNvSpPr>
            <a:spLocks noGrp="1"/>
          </p:cNvSpPr>
          <p:nvPr>
            <p:ph type="title"/>
          </p:nvPr>
        </p:nvSpPr>
        <p:spPr>
          <a:xfrm>
            <a:off x="1261872" y="758953"/>
            <a:ext cx="9418320" cy="2944084"/>
          </a:xfrm>
        </p:spPr>
        <p:txBody>
          <a:bodyPr vert="horz" lIns="91440" tIns="45720" rIns="91440" bIns="45720" rtlCol="0" anchor="b">
            <a:normAutofit/>
          </a:bodyPr>
          <a:lstStyle/>
          <a:p>
            <a:r>
              <a:rPr lang="en-US" dirty="0"/>
              <a:t>Career Pathways Activity</a:t>
            </a:r>
          </a:p>
        </p:txBody>
      </p:sp>
      <p:sp>
        <p:nvSpPr>
          <p:cNvPr id="17" name="Rectangle 16">
            <a:extLst>
              <a:ext uri="{FF2B5EF4-FFF2-40B4-BE49-F238E27FC236}">
                <a16:creationId xmlns:a16="http://schemas.microsoft.com/office/drawing/2014/main" id="{DA797C01-AD12-4343-9A8C-6E992C1A4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9"/>
            <a:ext cx="12192000" cy="2669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072EB4D-8678-664B-B8B7-E39E78F377BB}"/>
              </a:ext>
            </a:extLst>
          </p:cNvPr>
          <p:cNvSpPr>
            <a:spLocks noGrp="1"/>
          </p:cNvSpPr>
          <p:nvPr>
            <p:ph type="body" idx="1"/>
          </p:nvPr>
        </p:nvSpPr>
        <p:spPr>
          <a:xfrm>
            <a:off x="1261872" y="4343400"/>
            <a:ext cx="9418320" cy="2394857"/>
          </a:xfrm>
        </p:spPr>
        <p:txBody>
          <a:bodyPr vert="horz" lIns="91440" tIns="45720" rIns="91440" bIns="45720" rtlCol="0">
            <a:normAutofit/>
          </a:bodyPr>
          <a:lstStyle/>
          <a:p>
            <a:r>
              <a:rPr lang="en-US" sz="1400" dirty="0">
                <a:solidFill>
                  <a:srgbClr val="FFFFFF">
                    <a:alpha val="80000"/>
                  </a:srgbClr>
                </a:solidFill>
              </a:rPr>
              <a:t>Work session enhancing career pathways for:</a:t>
            </a:r>
          </a:p>
          <a:p>
            <a:r>
              <a:rPr lang="en-US" sz="1400" dirty="0">
                <a:solidFill>
                  <a:srgbClr val="FFFFFF">
                    <a:alpha val="80000"/>
                  </a:srgbClr>
                </a:solidFill>
              </a:rPr>
              <a:t>	Health Sciences (Dentistry)</a:t>
            </a:r>
          </a:p>
          <a:p>
            <a:r>
              <a:rPr lang="en-US" sz="1400" dirty="0">
                <a:solidFill>
                  <a:srgbClr val="FFFFFF">
                    <a:alpha val="80000"/>
                  </a:srgbClr>
                </a:solidFill>
              </a:rPr>
              <a:t>	Advanced Manufacturing (FAME and Welborn Cabinets)</a:t>
            </a:r>
          </a:p>
          <a:p>
            <a:r>
              <a:rPr lang="en-US" sz="1400" dirty="0">
                <a:solidFill>
                  <a:srgbClr val="FFFFFF">
                    <a:alpha val="80000"/>
                  </a:srgbClr>
                </a:solidFill>
              </a:rPr>
              <a:t>	IT (Innovate Birmingham)</a:t>
            </a:r>
          </a:p>
          <a:p>
            <a:r>
              <a:rPr lang="en-US" sz="1400" dirty="0">
                <a:solidFill>
                  <a:srgbClr val="FFFFFF">
                    <a:alpha val="80000"/>
                  </a:srgbClr>
                </a:solidFill>
              </a:rPr>
              <a:t>	Teaching</a:t>
            </a:r>
          </a:p>
          <a:p>
            <a:endParaRPr lang="en-US" sz="1400" dirty="0">
              <a:solidFill>
                <a:srgbClr val="FFFFFF">
                  <a:alpha val="80000"/>
                </a:srgbClr>
              </a:solidFill>
            </a:endParaRPr>
          </a:p>
        </p:txBody>
      </p:sp>
    </p:spTree>
    <p:extLst>
      <p:ext uri="{BB962C8B-B14F-4D97-AF65-F5344CB8AC3E}">
        <p14:creationId xmlns:p14="http://schemas.microsoft.com/office/powerpoint/2010/main" val="334103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DAD085B-5DC6-C540-A366-2421C48B0975}"/>
              </a:ext>
            </a:extLst>
          </p:cNvPr>
          <p:cNvSpPr>
            <a:spLocks noGrp="1"/>
          </p:cNvSpPr>
          <p:nvPr>
            <p:ph type="title"/>
          </p:nvPr>
        </p:nvSpPr>
        <p:spPr>
          <a:xfrm>
            <a:off x="1261872" y="365760"/>
            <a:ext cx="9692640" cy="1325562"/>
          </a:xfrm>
        </p:spPr>
        <p:txBody>
          <a:bodyPr>
            <a:normAutofit/>
          </a:bodyPr>
          <a:lstStyle/>
          <a:p>
            <a:r>
              <a:rPr lang="en-US" dirty="0">
                <a:solidFill>
                  <a:srgbClr val="FFFFFF"/>
                </a:solidFill>
              </a:rPr>
              <a:t>Wellborn Cabinet (Sample)</a:t>
            </a:r>
          </a:p>
        </p:txBody>
      </p:sp>
      <p:sp>
        <p:nvSpPr>
          <p:cNvPr id="5" name="Content Placeholder 4">
            <a:extLst>
              <a:ext uri="{FF2B5EF4-FFF2-40B4-BE49-F238E27FC236}">
                <a16:creationId xmlns:a16="http://schemas.microsoft.com/office/drawing/2014/main" id="{85A550AB-DFAC-D54A-B4B9-2B4BD3F9633C}"/>
              </a:ext>
            </a:extLst>
          </p:cNvPr>
          <p:cNvSpPr>
            <a:spLocks noGrp="1"/>
          </p:cNvSpPr>
          <p:nvPr>
            <p:ph idx="1"/>
          </p:nvPr>
        </p:nvSpPr>
        <p:spPr>
          <a:xfrm>
            <a:off x="1261872" y="2326990"/>
            <a:ext cx="8595360" cy="3853147"/>
          </a:xfrm>
        </p:spPr>
        <p:txBody>
          <a:bodyPr>
            <a:normAutofit lnSpcReduction="10000"/>
          </a:bodyPr>
          <a:lstStyle/>
          <a:p>
            <a:r>
              <a:rPr lang="en-US" sz="1000" dirty="0">
                <a:solidFill>
                  <a:srgbClr val="FFFFFF"/>
                </a:solidFill>
              </a:rPr>
              <a:t>Wellborn applies with Alabama Office of Apprenticeship to create IRAP</a:t>
            </a:r>
          </a:p>
          <a:p>
            <a:r>
              <a:rPr lang="en-US" sz="1000" dirty="0">
                <a:solidFill>
                  <a:srgbClr val="FFFFFF"/>
                </a:solidFill>
              </a:rPr>
              <a:t>AOA will either approve Wellborn for an existing program developed by ACCCP or will work with ACCCP to develop a new program</a:t>
            </a:r>
          </a:p>
          <a:p>
            <a:pPr lvl="1"/>
            <a:r>
              <a:rPr lang="en-US" sz="1000" dirty="0">
                <a:solidFill>
                  <a:srgbClr val="FFFFFF"/>
                </a:solidFill>
              </a:rPr>
              <a:t>AOA will certify Wellborn Cabinet as an Apprentice provider with Employee/Employer agreement</a:t>
            </a:r>
          </a:p>
          <a:p>
            <a:pPr lvl="1"/>
            <a:r>
              <a:rPr lang="en-US" sz="1000" dirty="0">
                <a:solidFill>
                  <a:srgbClr val="FFFFFF"/>
                </a:solidFill>
              </a:rPr>
              <a:t>AOA will assign Wellborn Cabinet a Technical Advisory Council (TAC) based on the industry cluster the industry falls under</a:t>
            </a:r>
          </a:p>
          <a:p>
            <a:pPr lvl="1"/>
            <a:r>
              <a:rPr lang="en-US" sz="1000" dirty="0">
                <a:solidFill>
                  <a:srgbClr val="FFFFFF"/>
                </a:solidFill>
              </a:rPr>
              <a:t>TAC will use the competency model for each job </a:t>
            </a:r>
          </a:p>
          <a:p>
            <a:r>
              <a:rPr lang="en-US" sz="1000" dirty="0">
                <a:solidFill>
                  <a:srgbClr val="FFFFFF"/>
                </a:solidFill>
              </a:rPr>
              <a:t>Wellborn Cabinet will begin employing apprentices</a:t>
            </a:r>
          </a:p>
          <a:p>
            <a:r>
              <a:rPr lang="en-US" sz="1000" dirty="0">
                <a:solidFill>
                  <a:srgbClr val="FFFFFF"/>
                </a:solidFill>
              </a:rPr>
              <a:t>WIOA gives ITA (Individual Training Accounts) funding to the program found through Local DHLs</a:t>
            </a:r>
          </a:p>
          <a:p>
            <a:r>
              <a:rPr lang="en-US" sz="1000" dirty="0">
                <a:solidFill>
                  <a:srgbClr val="FFFFFF"/>
                </a:solidFill>
              </a:rPr>
              <a:t>Wellborn Cabinet apprenticeship program is included on the eligible training provider list through the Workforce Development Board</a:t>
            </a:r>
          </a:p>
          <a:p>
            <a:r>
              <a:rPr lang="en-US" sz="1000" dirty="0">
                <a:solidFill>
                  <a:srgbClr val="FFFFFF"/>
                </a:solidFill>
              </a:rPr>
              <a:t>ACCS will make sure the program is run effectively</a:t>
            </a:r>
          </a:p>
          <a:p>
            <a:pPr lvl="1"/>
            <a:r>
              <a:rPr lang="en-US" sz="1000" dirty="0">
                <a:solidFill>
                  <a:srgbClr val="FFFFFF"/>
                </a:solidFill>
              </a:rPr>
              <a:t>Available to special populations</a:t>
            </a:r>
          </a:p>
          <a:p>
            <a:pPr lvl="1"/>
            <a:r>
              <a:rPr lang="en-US" sz="1000" dirty="0">
                <a:solidFill>
                  <a:srgbClr val="FFFFFF"/>
                </a:solidFill>
              </a:rPr>
              <a:t>Linked specifically to Secondary and Postsecondary Schools</a:t>
            </a:r>
          </a:p>
          <a:p>
            <a:pPr lvl="1"/>
            <a:r>
              <a:rPr lang="en-US" sz="1000" dirty="0">
                <a:solidFill>
                  <a:srgbClr val="FFFFFF"/>
                </a:solidFill>
              </a:rPr>
              <a:t>Adheres to ESSA guidelines for performance indicators</a:t>
            </a:r>
          </a:p>
          <a:p>
            <a:pPr lvl="1"/>
            <a:r>
              <a:rPr lang="en-US" sz="1000" dirty="0">
                <a:solidFill>
                  <a:srgbClr val="FFFFFF"/>
                </a:solidFill>
              </a:rPr>
              <a:t>Awarded credits where they are earned</a:t>
            </a:r>
          </a:p>
          <a:p>
            <a:pPr lvl="1"/>
            <a:r>
              <a:rPr lang="en-US" sz="1000" dirty="0">
                <a:solidFill>
                  <a:srgbClr val="FFFFFF"/>
                </a:solidFill>
              </a:rPr>
              <a:t>Supporting Schools by enhancing program celebrations</a:t>
            </a:r>
          </a:p>
          <a:p>
            <a:pPr lvl="1"/>
            <a:r>
              <a:rPr lang="en-US" sz="1000" dirty="0">
                <a:solidFill>
                  <a:srgbClr val="FFFFFF"/>
                </a:solidFill>
              </a:rPr>
              <a:t>Model this successful program in additional Regions of the State</a:t>
            </a:r>
          </a:p>
          <a:p>
            <a:pPr lvl="1"/>
            <a:endParaRPr lang="en-US" sz="1000" dirty="0">
              <a:solidFill>
                <a:srgbClr val="FFFFFF"/>
              </a:solidFill>
            </a:endParaRPr>
          </a:p>
          <a:p>
            <a:pPr lvl="1"/>
            <a:endParaRPr lang="en-US" sz="1000" dirty="0">
              <a:solidFill>
                <a:srgbClr val="FFFFFF"/>
              </a:solidFill>
            </a:endParaRPr>
          </a:p>
        </p:txBody>
      </p:sp>
    </p:spTree>
    <p:extLst>
      <p:ext uri="{BB962C8B-B14F-4D97-AF65-F5344CB8AC3E}">
        <p14:creationId xmlns:p14="http://schemas.microsoft.com/office/powerpoint/2010/main" val="264868220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058" y="836023"/>
            <a:ext cx="2718788" cy="5183777"/>
          </a:xfrm>
        </p:spPr>
        <p:txBody>
          <a:bodyPr anchor="ctr">
            <a:normAutofit/>
          </a:bodyPr>
          <a:lstStyle/>
          <a:p>
            <a:r>
              <a:rPr lang="en-US" sz="3100">
                <a:solidFill>
                  <a:srgbClr val="FFFFFF"/>
                </a:solidFill>
              </a:rPr>
              <a:t>Expanding Economic Success through State Collaboration</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C301856-1709-439E-8DB6-1421D8C8D9A1}"/>
              </a:ext>
            </a:extLst>
          </p:cNvPr>
          <p:cNvGraphicFramePr>
            <a:graphicFrameLocks noGrp="1"/>
          </p:cNvGraphicFramePr>
          <p:nvPr>
            <p:ph idx="1"/>
            <p:extLst>
              <p:ext uri="{D42A27DB-BD31-4B8C-83A1-F6EECF244321}">
                <p14:modId xmlns:p14="http://schemas.microsoft.com/office/powerpoint/2010/main" val="3115665821"/>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916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0" name="Rectangle 19">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E51EC395-E650-A34B-90E2-83D152A9AEBF}"/>
              </a:ext>
            </a:extLst>
          </p:cNvPr>
          <p:cNvSpPr>
            <a:spLocks noGrp="1"/>
          </p:cNvSpPr>
          <p:nvPr>
            <p:ph type="title"/>
          </p:nvPr>
        </p:nvSpPr>
        <p:spPr>
          <a:xfrm>
            <a:off x="5522600" y="576943"/>
            <a:ext cx="6382888" cy="4223657"/>
          </a:xfrm>
        </p:spPr>
        <p:txBody>
          <a:bodyPr vert="horz" lIns="91440" tIns="45720" rIns="91440" bIns="45720" rtlCol="0" anchor="b">
            <a:normAutofit fontScale="90000"/>
          </a:bodyPr>
          <a:lstStyle/>
          <a:p>
            <a:r>
              <a:rPr lang="en-US" dirty="0">
                <a:solidFill>
                  <a:srgbClr val="FFFFFF"/>
                </a:solidFill>
              </a:rPr>
              <a:t>Thank you!  Please take a moment to answer a few questions…</a:t>
            </a:r>
          </a:p>
        </p:txBody>
      </p:sp>
      <p:sp>
        <p:nvSpPr>
          <p:cNvPr id="11" name="Text Placeholder 10">
            <a:extLst>
              <a:ext uri="{FF2B5EF4-FFF2-40B4-BE49-F238E27FC236}">
                <a16:creationId xmlns:a16="http://schemas.microsoft.com/office/drawing/2014/main" id="{6E8A5552-F577-464B-BAFB-0D8217BE76AB}"/>
              </a:ext>
            </a:extLst>
          </p:cNvPr>
          <p:cNvSpPr>
            <a:spLocks noGrp="1"/>
          </p:cNvSpPr>
          <p:nvPr>
            <p:ph type="body" idx="1"/>
          </p:nvPr>
        </p:nvSpPr>
        <p:spPr>
          <a:xfrm>
            <a:off x="5522600" y="4800600"/>
            <a:ext cx="5157592" cy="1691640"/>
          </a:xfrm>
        </p:spPr>
        <p:txBody>
          <a:bodyPr vert="horz" lIns="91440" tIns="45720" rIns="91440" bIns="45720" rtlCol="0">
            <a:normAutofit/>
          </a:bodyPr>
          <a:lstStyle/>
          <a:p>
            <a:r>
              <a:rPr lang="en-US" dirty="0">
                <a:solidFill>
                  <a:srgbClr val="D9D9D9"/>
                </a:solidFill>
                <a:hlinkClick r:id="rId3"/>
              </a:rPr>
              <a:t>https://www.surveymonkey.com/r/M9L3LW2</a:t>
            </a:r>
            <a:endParaRPr lang="en-US" dirty="0">
              <a:solidFill>
                <a:srgbClr val="D9D9D9"/>
              </a:solidFill>
            </a:endParaRPr>
          </a:p>
          <a:p>
            <a:endParaRPr lang="en-US" dirty="0">
              <a:solidFill>
                <a:srgbClr val="D9D9D9"/>
              </a:solidFill>
            </a:endParaRPr>
          </a:p>
        </p:txBody>
      </p:sp>
      <p:sp useBgFill="1">
        <p:nvSpPr>
          <p:cNvPr id="22" name="Rectangle 21">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pic>
        <p:nvPicPr>
          <p:cNvPr id="10" name="Picture 9" descr="A picture containing crossword puzzle, text, piece, black&#10;&#10;Description automatically generated">
            <a:extLst>
              <a:ext uri="{FF2B5EF4-FFF2-40B4-BE49-F238E27FC236}">
                <a16:creationId xmlns:a16="http://schemas.microsoft.com/office/drawing/2014/main" id="{DFA46889-0E67-5448-AE8C-0407CA662AB0}"/>
              </a:ext>
            </a:extLst>
          </p:cNvPr>
          <p:cNvPicPr>
            <a:picLocks noChangeAspect="1"/>
          </p:cNvPicPr>
          <p:nvPr/>
        </p:nvPicPr>
        <p:blipFill>
          <a:blip r:embed="rId4"/>
          <a:stretch>
            <a:fillRect/>
          </a:stretch>
        </p:blipFill>
        <p:spPr>
          <a:xfrm>
            <a:off x="902987" y="1566474"/>
            <a:ext cx="3718563" cy="3718563"/>
          </a:xfrm>
          <a:prstGeom prst="rect">
            <a:avLst/>
          </a:prstGeom>
        </p:spPr>
      </p:pic>
      <p:sp>
        <p:nvSpPr>
          <p:cNvPr id="13" name="Rectangle 23">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564935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1069-CEEB-B241-8FFA-BDB97ECE2BD4}"/>
              </a:ext>
            </a:extLst>
          </p:cNvPr>
          <p:cNvSpPr>
            <a:spLocks noGrp="1"/>
          </p:cNvSpPr>
          <p:nvPr>
            <p:ph type="title"/>
          </p:nvPr>
        </p:nvSpPr>
        <p:spPr/>
        <p:txBody>
          <a:bodyPr/>
          <a:lstStyle/>
          <a:p>
            <a:r>
              <a:rPr lang="en-US" dirty="0"/>
              <a:t>Perkins V</a:t>
            </a:r>
          </a:p>
        </p:txBody>
      </p:sp>
      <p:sp>
        <p:nvSpPr>
          <p:cNvPr id="3" name="Content Placeholder 2">
            <a:extLst>
              <a:ext uri="{FF2B5EF4-FFF2-40B4-BE49-F238E27FC236}">
                <a16:creationId xmlns:a16="http://schemas.microsoft.com/office/drawing/2014/main" id="{6E748BB5-90E4-3343-912F-A20174021F57}"/>
              </a:ext>
            </a:extLst>
          </p:cNvPr>
          <p:cNvSpPr>
            <a:spLocks noGrp="1"/>
          </p:cNvSpPr>
          <p:nvPr>
            <p:ph idx="1"/>
          </p:nvPr>
        </p:nvSpPr>
        <p:spPr/>
        <p:txBody>
          <a:bodyPr>
            <a:normAutofit fontScale="92500" lnSpcReduction="20000"/>
          </a:bodyPr>
          <a:lstStyle/>
          <a:p>
            <a:r>
              <a:rPr lang="en-US" dirty="0"/>
              <a:t>A reauthorization of the Carl D. Perkins Career and Technical Education Act of 2006 which provides federal funds to high school and postsecondary CTE programs in the US</a:t>
            </a:r>
          </a:p>
          <a:p>
            <a:r>
              <a:rPr lang="en-US" dirty="0"/>
              <a:t>Renamed it </a:t>
            </a:r>
            <a:r>
              <a:rPr lang="en-US" i="1" dirty="0"/>
              <a:t>Strengthening Career and Technical Education for the 21</a:t>
            </a:r>
            <a:r>
              <a:rPr lang="en-US" i="1" baseline="30000" dirty="0"/>
              <a:t>st</a:t>
            </a:r>
            <a:r>
              <a:rPr lang="en-US" i="1" dirty="0"/>
              <a:t> Century Act</a:t>
            </a:r>
            <a:r>
              <a:rPr lang="en-US" dirty="0"/>
              <a:t> (or Perkins V)</a:t>
            </a:r>
          </a:p>
          <a:p>
            <a:r>
              <a:rPr lang="en-US" dirty="0"/>
              <a:t>Perkins V </a:t>
            </a:r>
          </a:p>
          <a:p>
            <a:pPr lvl="1"/>
            <a:r>
              <a:rPr lang="en-US" dirty="0"/>
              <a:t>Invites states to unite and collaborate their focus on Workforce Development</a:t>
            </a:r>
          </a:p>
          <a:p>
            <a:pPr lvl="1"/>
            <a:r>
              <a:rPr lang="en-US" dirty="0"/>
              <a:t>Invites industries to participate by determining the skill set they need for employees</a:t>
            </a:r>
          </a:p>
          <a:p>
            <a:pPr lvl="1"/>
            <a:r>
              <a:rPr lang="en-US" dirty="0"/>
              <a:t>Strengthens the relationship of Secondary and Postsecondary/Adult Education</a:t>
            </a:r>
          </a:p>
          <a:p>
            <a:pPr lvl="1"/>
            <a:r>
              <a:rPr lang="en-US" dirty="0"/>
              <a:t>Unites Education with Departments of Labor/Commerce</a:t>
            </a:r>
          </a:p>
          <a:p>
            <a:pPr lvl="1"/>
            <a:r>
              <a:rPr lang="en-US" dirty="0"/>
              <a:t>Dedicated to increasing learner access to CTE programs of study</a:t>
            </a:r>
          </a:p>
          <a:p>
            <a:pPr lvl="1"/>
            <a:r>
              <a:rPr lang="en-US" dirty="0"/>
              <a:t>Focuses on system alignment and program improvement</a:t>
            </a:r>
          </a:p>
          <a:p>
            <a:pPr lvl="1"/>
            <a:r>
              <a:rPr lang="en-US" dirty="0"/>
              <a:t>Provides Federal support in funding</a:t>
            </a:r>
          </a:p>
          <a:p>
            <a:pPr lvl="1"/>
            <a:r>
              <a:rPr lang="en-US" dirty="0"/>
              <a:t>Desires innovation from State Development</a:t>
            </a:r>
          </a:p>
          <a:p>
            <a:pPr lvl="1"/>
            <a:r>
              <a:rPr lang="en-US" dirty="0"/>
              <a:t>Allows states to submit a transitional plan (May 2019)</a:t>
            </a:r>
          </a:p>
          <a:p>
            <a:pPr lvl="1"/>
            <a:r>
              <a:rPr lang="en-US" dirty="0"/>
              <a:t>Allows states to submit a 4 year plan (June 2020)</a:t>
            </a:r>
          </a:p>
          <a:p>
            <a:pPr marL="274320" lvl="1" indent="0">
              <a:buNone/>
            </a:pPr>
            <a:endParaRPr lang="en-US" dirty="0"/>
          </a:p>
          <a:p>
            <a:endParaRPr lang="en-US" dirty="0"/>
          </a:p>
        </p:txBody>
      </p:sp>
    </p:spTree>
    <p:extLst>
      <p:ext uri="{BB962C8B-B14F-4D97-AF65-F5344CB8AC3E}">
        <p14:creationId xmlns:p14="http://schemas.microsoft.com/office/powerpoint/2010/main" val="31664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110090-3A09-0D4B-B5ED-641E77321E6D}"/>
              </a:ext>
            </a:extLst>
          </p:cNvPr>
          <p:cNvSpPr>
            <a:spLocks noGrp="1"/>
          </p:cNvSpPr>
          <p:nvPr>
            <p:ph type="title"/>
          </p:nvPr>
        </p:nvSpPr>
        <p:spPr>
          <a:xfrm>
            <a:off x="1261871" y="365760"/>
            <a:ext cx="9858383" cy="1325562"/>
          </a:xfrm>
        </p:spPr>
        <p:txBody>
          <a:bodyPr>
            <a:normAutofit/>
          </a:bodyPr>
          <a:lstStyle/>
          <a:p>
            <a:r>
              <a:rPr lang="en-US" dirty="0"/>
              <a:t>Perkins V Transitional Plan</a:t>
            </a:r>
          </a:p>
        </p:txBody>
      </p:sp>
      <p:sp>
        <p:nvSpPr>
          <p:cNvPr id="14" name="Rectangle 13">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4">
            <a:extLst>
              <a:ext uri="{FF2B5EF4-FFF2-40B4-BE49-F238E27FC236}">
                <a16:creationId xmlns:a16="http://schemas.microsoft.com/office/drawing/2014/main" id="{31619027-70E2-47AE-B29B-47BA422D9765}"/>
              </a:ext>
            </a:extLst>
          </p:cNvPr>
          <p:cNvGraphicFramePr>
            <a:graphicFrameLocks noGrp="1"/>
          </p:cNvGraphicFramePr>
          <p:nvPr>
            <p:ph idx="1"/>
            <p:extLst>
              <p:ext uri="{D42A27DB-BD31-4B8C-83A1-F6EECF244321}">
                <p14:modId xmlns:p14="http://schemas.microsoft.com/office/powerpoint/2010/main" val="181564549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51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811"/>
            <a:ext cx="11292842"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F5BE1DC-B4F0-A141-8F3E-7005872F1FBF}"/>
              </a:ext>
            </a:extLst>
          </p:cNvPr>
          <p:cNvSpPr>
            <a:spLocks noGrp="1"/>
          </p:cNvSpPr>
          <p:nvPr>
            <p:ph type="title"/>
          </p:nvPr>
        </p:nvSpPr>
        <p:spPr>
          <a:xfrm>
            <a:off x="1261872" y="368300"/>
            <a:ext cx="8263128" cy="4470399"/>
          </a:xfrm>
          <a:noFill/>
        </p:spPr>
        <p:txBody>
          <a:bodyPr vert="horz" lIns="91440" tIns="45720" rIns="91440" bIns="45720" rtlCol="0" anchor="ctr">
            <a:normAutofit/>
          </a:bodyPr>
          <a:lstStyle/>
          <a:p>
            <a:r>
              <a:rPr lang="en-US" sz="5400" dirty="0">
                <a:solidFill>
                  <a:srgbClr val="FFFFFF"/>
                </a:solidFill>
              </a:rPr>
              <a:t>State development of a database indicating in-demand careers found statewide and regionally</a:t>
            </a:r>
          </a:p>
        </p:txBody>
      </p:sp>
      <p:sp>
        <p:nvSpPr>
          <p:cNvPr id="16" name="Rectangle 15">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92840"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F43B6482-8305-5444-92B6-02B74042C25B}"/>
              </a:ext>
            </a:extLst>
          </p:cNvPr>
          <p:cNvSpPr>
            <a:spLocks noGrp="1"/>
          </p:cNvSpPr>
          <p:nvPr>
            <p:ph type="body" idx="1"/>
          </p:nvPr>
        </p:nvSpPr>
        <p:spPr>
          <a:xfrm>
            <a:off x="1261872" y="5533371"/>
            <a:ext cx="9418320" cy="896658"/>
          </a:xfrm>
        </p:spPr>
        <p:txBody>
          <a:bodyPr vert="horz" lIns="91440" tIns="45720" rIns="91440" bIns="45720" rtlCol="0" anchor="ctr">
            <a:normAutofit lnSpcReduction="10000"/>
          </a:bodyPr>
          <a:lstStyle/>
          <a:p>
            <a:r>
              <a:rPr lang="en-US" sz="2800" b="1" dirty="0"/>
              <a:t>INDUSTRIES</a:t>
            </a:r>
            <a:r>
              <a:rPr lang="en-US" sz="2800" dirty="0"/>
              <a:t> participate by declaring skills employees will need to have</a:t>
            </a:r>
          </a:p>
          <a:p>
            <a:endParaRPr lang="en-US" sz="2800" dirty="0">
              <a:solidFill>
                <a:schemeClr val="tx1"/>
              </a:solidFill>
            </a:endParaRPr>
          </a:p>
        </p:txBody>
      </p:sp>
    </p:spTree>
    <p:extLst>
      <p:ext uri="{BB962C8B-B14F-4D97-AF65-F5344CB8AC3E}">
        <p14:creationId xmlns:p14="http://schemas.microsoft.com/office/powerpoint/2010/main" val="70936638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3755</Words>
  <Application>Microsoft Macintosh PowerPoint</Application>
  <PresentationFormat>Widescreen</PresentationFormat>
  <Paragraphs>438</Paragraphs>
  <Slides>60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Century Schoolbook</vt:lpstr>
      <vt:lpstr>Times New Roman</vt:lpstr>
      <vt:lpstr>Wingdings 2</vt:lpstr>
      <vt:lpstr>View</vt:lpstr>
      <vt:lpstr>ACCS  Aligning Alabama’s Workforce System</vt:lpstr>
      <vt:lpstr>A Public Workforce Initiative for State Collaboration</vt:lpstr>
      <vt:lpstr>US Task Force for Workforce Development</vt:lpstr>
      <vt:lpstr>In June of 2017 President Trump signed an Executive Order on expanding Apprenticeships in America</vt:lpstr>
      <vt:lpstr>EO on Expanding Apprenticeships</vt:lpstr>
      <vt:lpstr>Expanding Economic Success through State Collaboration</vt:lpstr>
      <vt:lpstr>Perkins V</vt:lpstr>
      <vt:lpstr>Perkins V Transitional Plan</vt:lpstr>
      <vt:lpstr>State development of a database indicating in-demand careers found statewide and regionally</vt:lpstr>
      <vt:lpstr>Industries both present and future are a focus</vt:lpstr>
      <vt:lpstr>Expanding Apprenticeships in CTE programs of study</vt:lpstr>
      <vt:lpstr>The IRAP Program expansion under Perkins V   </vt:lpstr>
      <vt:lpstr>Alabama’s Two-Pronged Cthe ALabaaareer Pathways Model Tthe </vt:lpstr>
      <vt:lpstr>Align ESSA plan to include workforce development</vt:lpstr>
      <vt:lpstr>System Outcomes for Secondary Students</vt:lpstr>
      <vt:lpstr>Career Pathways supported by Education </vt:lpstr>
      <vt:lpstr>Pathways will vary according to industry skills and academic proficiency</vt:lpstr>
      <vt:lpstr>Special Populations and Workforce Development</vt:lpstr>
      <vt:lpstr>Special Populations under Perkins V  </vt:lpstr>
      <vt:lpstr>Strategies for Special Populations </vt:lpstr>
      <vt:lpstr>Funding Streams</vt:lpstr>
      <vt:lpstr>WIOA Management</vt:lpstr>
      <vt:lpstr>Federal Funding elements were adjusted for alignment…</vt:lpstr>
      <vt:lpstr>State Responsibilities</vt:lpstr>
      <vt:lpstr>State Plan Program Strategies for Community Colleges</vt:lpstr>
      <vt:lpstr>Comprehensive Needs Assessment</vt:lpstr>
      <vt:lpstr>In other words…</vt:lpstr>
      <vt:lpstr>Alabama Asset Map</vt:lpstr>
      <vt:lpstr>Alabama’s Strategy for the Future</vt:lpstr>
      <vt:lpstr>Providing a Structure of Governance</vt:lpstr>
      <vt:lpstr>PowerPoint Presentation</vt:lpstr>
      <vt:lpstr>The Governor’s Office of Education and Workforce Transformation (GOEWT)</vt:lpstr>
      <vt:lpstr>GOEWT Committee Members (by Executive Order from Governor)</vt:lpstr>
      <vt:lpstr>Alabama Terminal for Linking and Analyzing Statistics</vt:lpstr>
      <vt:lpstr>ATLAS Alabama Terminal for Linking and Analyzing Statistics</vt:lpstr>
      <vt:lpstr>PowerPoint Presentation</vt:lpstr>
      <vt:lpstr>Alabama College and Career Exploration Tool</vt:lpstr>
      <vt:lpstr>ACCET is a one-stop hub for accessing employment, education, and training services.       It will include:</vt:lpstr>
      <vt:lpstr>Alabama Commission on Credentialing and Career Pathways</vt:lpstr>
      <vt:lpstr>The Alabama Commission on Credentialing and Career Pathways</vt:lpstr>
      <vt:lpstr>Highlights and Membership of ACCCP</vt:lpstr>
      <vt:lpstr>Requirements for ACCP Credentials of Value must be:</vt:lpstr>
      <vt:lpstr>Alabama Office of Apprenticeship</vt:lpstr>
      <vt:lpstr> Alabama Office of Apprenticeship</vt:lpstr>
      <vt:lpstr>Alabama’s Industry Recognized Apprenticeship Programs</vt:lpstr>
      <vt:lpstr>AIRRAP</vt:lpstr>
      <vt:lpstr>No More Career vs. College Pathway</vt:lpstr>
      <vt:lpstr>Aligning Federal funding to support state growth </vt:lpstr>
      <vt:lpstr>The Workforce Innovation and Opportunity Act (WIOA) </vt:lpstr>
      <vt:lpstr>Funding Strategies for Special Populations</vt:lpstr>
      <vt:lpstr>Funding Sources for Career Pathways</vt:lpstr>
      <vt:lpstr>Alabama’s Combined State Plan</vt:lpstr>
      <vt:lpstr>Alabama’s Combined State Plan includes:</vt:lpstr>
      <vt:lpstr>Alabama Community College System Responsibilities</vt:lpstr>
      <vt:lpstr>ACCS Responsibilities</vt:lpstr>
      <vt:lpstr>ACCS should utilize pre-determined programs provided such as:</vt:lpstr>
      <vt:lpstr>ACCS is NOT responsible for:</vt:lpstr>
      <vt:lpstr>Career Pathways Activity</vt:lpstr>
      <vt:lpstr>Wellborn Cabinet (Sample)</vt:lpstr>
      <vt:lpstr>Thank you!  Please take a moment to answer a few 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ACCS  Aligning Alabama’s Workforce System</dc:title>
  <dc:creator>Mara Harrison</dc:creator>
  <cp:lastModifiedBy>Rachel Adams</cp:lastModifiedBy>
  <cp:revision>5</cp:revision>
  <dcterms:created xsi:type="dcterms:W3CDTF">2019-05-28T19:46:04Z</dcterms:created>
  <dcterms:modified xsi:type="dcterms:W3CDTF">2019-05-30T19:51:40Z</dcterms:modified>
</cp:coreProperties>
</file>