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2" r:id="rId4"/>
    <p:sldId id="277" r:id="rId5"/>
    <p:sldId id="279" r:id="rId6"/>
    <p:sldId id="278" r:id="rId7"/>
    <p:sldId id="281" r:id="rId8"/>
    <p:sldId id="282" r:id="rId9"/>
    <p:sldId id="283" r:id="rId10"/>
    <p:sldId id="284" r:id="rId11"/>
    <p:sldId id="285" r:id="rId12"/>
    <p:sldId id="288" r:id="rId13"/>
    <p:sldId id="289" r:id="rId14"/>
    <p:sldId id="290" r:id="rId15"/>
    <p:sldId id="291" r:id="rId16"/>
    <p:sldId id="266" r:id="rId17"/>
    <p:sldId id="268" r:id="rId18"/>
    <p:sldId id="269" r:id="rId19"/>
    <p:sldId id="270" r:id="rId20"/>
    <p:sldId id="271" r:id="rId21"/>
    <p:sldId id="293" r:id="rId22"/>
    <p:sldId id="294" r:id="rId23"/>
    <p:sldId id="272" r:id="rId24"/>
    <p:sldId id="273" r:id="rId25"/>
    <p:sldId id="274"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33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868AD7-5E74-4197-9678-8CF8C06A1658}" type="doc">
      <dgm:prSet loTypeId="urn:microsoft.com/office/officeart/2018/2/layout/IconVerticalSolidList" loCatId="icon" qsTypeId="urn:microsoft.com/office/officeart/2005/8/quickstyle/simple1" qsCatId="simple" csTypeId="urn:microsoft.com/office/officeart/2018/5/colors/Iconchunking_neutralicontext_accent1_2" csCatId="accent1" phldr="1"/>
      <dgm:spPr/>
      <dgm:t>
        <a:bodyPr/>
        <a:lstStyle/>
        <a:p>
          <a:endParaRPr lang="en-US"/>
        </a:p>
      </dgm:t>
    </dgm:pt>
    <dgm:pt modelId="{9943FC45-83E2-47F3-AE6A-A1003FA92AD0}">
      <dgm:prSet/>
      <dgm:spPr/>
      <dgm:t>
        <a:bodyPr/>
        <a:lstStyle/>
        <a:p>
          <a:r>
            <a:rPr lang="en-US"/>
            <a:t>Victim notifies CSA or</a:t>
          </a:r>
        </a:p>
      </dgm:t>
    </dgm:pt>
    <dgm:pt modelId="{33AAA018-FE81-4550-8B8C-6C658F8DA883}" type="parTrans" cxnId="{86484DF6-01D1-4365-B0E6-E0B7CDF9AFB8}">
      <dgm:prSet/>
      <dgm:spPr/>
      <dgm:t>
        <a:bodyPr/>
        <a:lstStyle/>
        <a:p>
          <a:endParaRPr lang="en-US"/>
        </a:p>
      </dgm:t>
    </dgm:pt>
    <dgm:pt modelId="{31AD8E14-5145-4BFE-83E8-BD53068013A0}" type="sibTrans" cxnId="{86484DF6-01D1-4365-B0E6-E0B7CDF9AFB8}">
      <dgm:prSet/>
      <dgm:spPr/>
      <dgm:t>
        <a:bodyPr/>
        <a:lstStyle/>
        <a:p>
          <a:endParaRPr lang="en-US"/>
        </a:p>
      </dgm:t>
    </dgm:pt>
    <dgm:pt modelId="{169994F5-7238-4C15-8BBD-3139D9F6E56B}">
      <dgm:prSet/>
      <dgm:spPr/>
      <dgm:t>
        <a:bodyPr/>
        <a:lstStyle/>
        <a:p>
          <a:r>
            <a:rPr lang="en-US"/>
            <a:t>Victim notifies Campus Police of offense and does not want a report </a:t>
          </a:r>
        </a:p>
      </dgm:t>
    </dgm:pt>
    <dgm:pt modelId="{FDB9580A-5E0E-436F-8D91-D6547C5D04E7}" type="parTrans" cxnId="{AB8649FE-22C1-45EF-91FA-2CD9763046F1}">
      <dgm:prSet/>
      <dgm:spPr/>
      <dgm:t>
        <a:bodyPr/>
        <a:lstStyle/>
        <a:p>
          <a:endParaRPr lang="en-US"/>
        </a:p>
      </dgm:t>
    </dgm:pt>
    <dgm:pt modelId="{8134277F-6B52-41B0-87C6-75FFBFAA91D4}" type="sibTrans" cxnId="{AB8649FE-22C1-45EF-91FA-2CD9763046F1}">
      <dgm:prSet/>
      <dgm:spPr/>
      <dgm:t>
        <a:bodyPr/>
        <a:lstStyle/>
        <a:p>
          <a:endParaRPr lang="en-US"/>
        </a:p>
      </dgm:t>
    </dgm:pt>
    <dgm:pt modelId="{B17808C5-56E5-4216-BD4E-22BB97B8909E}" type="pres">
      <dgm:prSet presAssocID="{AE868AD7-5E74-4197-9678-8CF8C06A1658}" presName="root" presStyleCnt="0">
        <dgm:presLayoutVars>
          <dgm:dir/>
          <dgm:resizeHandles val="exact"/>
        </dgm:presLayoutVars>
      </dgm:prSet>
      <dgm:spPr/>
    </dgm:pt>
    <dgm:pt modelId="{769BF3E3-4336-4107-B122-9058C2C946CB}" type="pres">
      <dgm:prSet presAssocID="{9943FC45-83E2-47F3-AE6A-A1003FA92AD0}" presName="compNode" presStyleCnt="0"/>
      <dgm:spPr/>
    </dgm:pt>
    <dgm:pt modelId="{FDA23C28-81F4-4A27-AC4F-8FA9136151F9}" type="pres">
      <dgm:prSet presAssocID="{9943FC45-83E2-47F3-AE6A-A1003FA92AD0}" presName="bgRect" presStyleLbl="bgShp" presStyleIdx="0" presStyleCnt="2"/>
      <dgm:spPr/>
    </dgm:pt>
    <dgm:pt modelId="{12BDB292-6628-448D-8787-A6ECD88FC1DA}" type="pres">
      <dgm:prSet presAssocID="{9943FC45-83E2-47F3-AE6A-A1003FA92AD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ieldCross"/>
        </a:ext>
      </dgm:extLst>
    </dgm:pt>
    <dgm:pt modelId="{16DED44B-1926-4C6D-AC46-B66A1B67348C}" type="pres">
      <dgm:prSet presAssocID="{9943FC45-83E2-47F3-AE6A-A1003FA92AD0}" presName="spaceRect" presStyleCnt="0"/>
      <dgm:spPr/>
    </dgm:pt>
    <dgm:pt modelId="{B94A1327-BF4D-421D-BE42-FBF3A283DE30}" type="pres">
      <dgm:prSet presAssocID="{9943FC45-83E2-47F3-AE6A-A1003FA92AD0}" presName="parTx" presStyleLbl="revTx" presStyleIdx="0" presStyleCnt="2">
        <dgm:presLayoutVars>
          <dgm:chMax val="0"/>
          <dgm:chPref val="0"/>
        </dgm:presLayoutVars>
      </dgm:prSet>
      <dgm:spPr/>
    </dgm:pt>
    <dgm:pt modelId="{03944F9E-A329-4C16-8D73-2731C7AEC850}" type="pres">
      <dgm:prSet presAssocID="{31AD8E14-5145-4BFE-83E8-BD53068013A0}" presName="sibTrans" presStyleCnt="0"/>
      <dgm:spPr/>
    </dgm:pt>
    <dgm:pt modelId="{66088D82-A2DA-49E4-9D73-315AB098FA09}" type="pres">
      <dgm:prSet presAssocID="{169994F5-7238-4C15-8BBD-3139D9F6E56B}" presName="compNode" presStyleCnt="0"/>
      <dgm:spPr/>
    </dgm:pt>
    <dgm:pt modelId="{4D415694-FCAA-4FB0-8790-053B2AF6E0E4}" type="pres">
      <dgm:prSet presAssocID="{169994F5-7238-4C15-8BBD-3139D9F6E56B}" presName="bgRect" presStyleLbl="bgShp" presStyleIdx="1" presStyleCnt="2"/>
      <dgm:spPr/>
    </dgm:pt>
    <dgm:pt modelId="{8A4E86BE-E741-4C0C-943F-6DA87D6285EE}" type="pres">
      <dgm:prSet presAssocID="{169994F5-7238-4C15-8BBD-3139D9F6E56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lice"/>
        </a:ext>
      </dgm:extLst>
    </dgm:pt>
    <dgm:pt modelId="{1203A22F-0E8E-478C-B9A9-2D4AFAE1A0C8}" type="pres">
      <dgm:prSet presAssocID="{169994F5-7238-4C15-8BBD-3139D9F6E56B}" presName="spaceRect" presStyleCnt="0"/>
      <dgm:spPr/>
    </dgm:pt>
    <dgm:pt modelId="{0298F60E-F4E6-49F7-9839-F92071569E3D}" type="pres">
      <dgm:prSet presAssocID="{169994F5-7238-4C15-8BBD-3139D9F6E56B}" presName="parTx" presStyleLbl="revTx" presStyleIdx="1" presStyleCnt="2">
        <dgm:presLayoutVars>
          <dgm:chMax val="0"/>
          <dgm:chPref val="0"/>
        </dgm:presLayoutVars>
      </dgm:prSet>
      <dgm:spPr/>
    </dgm:pt>
  </dgm:ptLst>
  <dgm:cxnLst>
    <dgm:cxn modelId="{01CB5208-B178-49BF-90D4-227268EE5DED}" type="presOf" srcId="{169994F5-7238-4C15-8BBD-3139D9F6E56B}" destId="{0298F60E-F4E6-49F7-9839-F92071569E3D}" srcOrd="0" destOrd="0" presId="urn:microsoft.com/office/officeart/2018/2/layout/IconVerticalSolidList"/>
    <dgm:cxn modelId="{7A1A8E23-BBFC-461D-BD2C-CA27E5A78D24}" type="presOf" srcId="{9943FC45-83E2-47F3-AE6A-A1003FA92AD0}" destId="{B94A1327-BF4D-421D-BE42-FBF3A283DE30}" srcOrd="0" destOrd="0" presId="urn:microsoft.com/office/officeart/2018/2/layout/IconVerticalSolidList"/>
    <dgm:cxn modelId="{BCBA91D1-CD9A-46ED-B4DF-03DBED99FB2A}" type="presOf" srcId="{AE868AD7-5E74-4197-9678-8CF8C06A1658}" destId="{B17808C5-56E5-4216-BD4E-22BB97B8909E}" srcOrd="0" destOrd="0" presId="urn:microsoft.com/office/officeart/2018/2/layout/IconVerticalSolidList"/>
    <dgm:cxn modelId="{86484DF6-01D1-4365-B0E6-E0B7CDF9AFB8}" srcId="{AE868AD7-5E74-4197-9678-8CF8C06A1658}" destId="{9943FC45-83E2-47F3-AE6A-A1003FA92AD0}" srcOrd="0" destOrd="0" parTransId="{33AAA018-FE81-4550-8B8C-6C658F8DA883}" sibTransId="{31AD8E14-5145-4BFE-83E8-BD53068013A0}"/>
    <dgm:cxn modelId="{AB8649FE-22C1-45EF-91FA-2CD9763046F1}" srcId="{AE868AD7-5E74-4197-9678-8CF8C06A1658}" destId="{169994F5-7238-4C15-8BBD-3139D9F6E56B}" srcOrd="1" destOrd="0" parTransId="{FDB9580A-5E0E-436F-8D91-D6547C5D04E7}" sibTransId="{8134277F-6B52-41B0-87C6-75FFBFAA91D4}"/>
    <dgm:cxn modelId="{DC0D5900-1A21-41A2-8F5B-50D5B0658240}" type="presParOf" srcId="{B17808C5-56E5-4216-BD4E-22BB97B8909E}" destId="{769BF3E3-4336-4107-B122-9058C2C946CB}" srcOrd="0" destOrd="0" presId="urn:microsoft.com/office/officeart/2018/2/layout/IconVerticalSolidList"/>
    <dgm:cxn modelId="{311DD212-1CA3-4C57-A72E-F54777555223}" type="presParOf" srcId="{769BF3E3-4336-4107-B122-9058C2C946CB}" destId="{FDA23C28-81F4-4A27-AC4F-8FA9136151F9}" srcOrd="0" destOrd="0" presId="urn:microsoft.com/office/officeart/2018/2/layout/IconVerticalSolidList"/>
    <dgm:cxn modelId="{ACCC2A84-CE83-4148-8151-EB7902F1FE49}" type="presParOf" srcId="{769BF3E3-4336-4107-B122-9058C2C946CB}" destId="{12BDB292-6628-448D-8787-A6ECD88FC1DA}" srcOrd="1" destOrd="0" presId="urn:microsoft.com/office/officeart/2018/2/layout/IconVerticalSolidList"/>
    <dgm:cxn modelId="{AFE57635-EE5B-49B2-BA69-FA07D29F5D32}" type="presParOf" srcId="{769BF3E3-4336-4107-B122-9058C2C946CB}" destId="{16DED44B-1926-4C6D-AC46-B66A1B67348C}" srcOrd="2" destOrd="0" presId="urn:microsoft.com/office/officeart/2018/2/layout/IconVerticalSolidList"/>
    <dgm:cxn modelId="{DF0F4913-0A09-4A5E-A7AC-27B5440581E0}" type="presParOf" srcId="{769BF3E3-4336-4107-B122-9058C2C946CB}" destId="{B94A1327-BF4D-421D-BE42-FBF3A283DE30}" srcOrd="3" destOrd="0" presId="urn:microsoft.com/office/officeart/2018/2/layout/IconVerticalSolidList"/>
    <dgm:cxn modelId="{92A6490E-203A-41E0-80BE-BDAF32ED98A6}" type="presParOf" srcId="{B17808C5-56E5-4216-BD4E-22BB97B8909E}" destId="{03944F9E-A329-4C16-8D73-2731C7AEC850}" srcOrd="1" destOrd="0" presId="urn:microsoft.com/office/officeart/2018/2/layout/IconVerticalSolidList"/>
    <dgm:cxn modelId="{40B66C0D-5988-413C-8D1D-7AB4EB6B2D98}" type="presParOf" srcId="{B17808C5-56E5-4216-BD4E-22BB97B8909E}" destId="{66088D82-A2DA-49E4-9D73-315AB098FA09}" srcOrd="2" destOrd="0" presId="urn:microsoft.com/office/officeart/2018/2/layout/IconVerticalSolidList"/>
    <dgm:cxn modelId="{26BB92E4-13DC-4F67-97DE-E30780A116C9}" type="presParOf" srcId="{66088D82-A2DA-49E4-9D73-315AB098FA09}" destId="{4D415694-FCAA-4FB0-8790-053B2AF6E0E4}" srcOrd="0" destOrd="0" presId="urn:microsoft.com/office/officeart/2018/2/layout/IconVerticalSolidList"/>
    <dgm:cxn modelId="{DEBD9B87-38B8-4558-A8F3-D0DC3BC18CE5}" type="presParOf" srcId="{66088D82-A2DA-49E4-9D73-315AB098FA09}" destId="{8A4E86BE-E741-4C0C-943F-6DA87D6285EE}" srcOrd="1" destOrd="0" presId="urn:microsoft.com/office/officeart/2018/2/layout/IconVerticalSolidList"/>
    <dgm:cxn modelId="{A280527E-C173-4F83-A513-AEFF8A952610}" type="presParOf" srcId="{66088D82-A2DA-49E4-9D73-315AB098FA09}" destId="{1203A22F-0E8E-478C-B9A9-2D4AFAE1A0C8}" srcOrd="2" destOrd="0" presId="urn:microsoft.com/office/officeart/2018/2/layout/IconVerticalSolidList"/>
    <dgm:cxn modelId="{30E4A7FC-E0DA-4FA5-A073-131831DA2BA0}" type="presParOf" srcId="{66088D82-A2DA-49E4-9D73-315AB098FA09}" destId="{0298F60E-F4E6-49F7-9839-F92071569E3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83E7A9-2E6F-4FEB-9052-1D043DC3B0BC}" type="doc">
      <dgm:prSet loTypeId="urn:microsoft.com/office/officeart/2018/5/layout/IconLeaf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13F0EB62-03AA-40D9-B98D-922873DF509F}">
      <dgm:prSet/>
      <dgm:spPr/>
      <dgm:t>
        <a:bodyPr/>
        <a:lstStyle/>
        <a:p>
          <a:pPr>
            <a:defRPr cap="all"/>
          </a:pPr>
          <a:r>
            <a:rPr lang="en-US"/>
            <a:t>Consent</a:t>
          </a:r>
        </a:p>
      </dgm:t>
    </dgm:pt>
    <dgm:pt modelId="{E47E8C90-4D9C-4FE1-980B-C9852451DDF3}" type="parTrans" cxnId="{AC98F33E-4264-4F9D-AC2D-29701DF3A8E9}">
      <dgm:prSet/>
      <dgm:spPr/>
      <dgm:t>
        <a:bodyPr/>
        <a:lstStyle/>
        <a:p>
          <a:endParaRPr lang="en-US"/>
        </a:p>
      </dgm:t>
    </dgm:pt>
    <dgm:pt modelId="{293F30CC-4526-4CBF-A6B9-BDA923C8217C}" type="sibTrans" cxnId="{AC98F33E-4264-4F9D-AC2D-29701DF3A8E9}">
      <dgm:prSet/>
      <dgm:spPr/>
      <dgm:t>
        <a:bodyPr/>
        <a:lstStyle/>
        <a:p>
          <a:endParaRPr lang="en-US"/>
        </a:p>
      </dgm:t>
    </dgm:pt>
    <dgm:pt modelId="{E6B734FC-8222-4401-BC7F-82E17BF8F458}">
      <dgm:prSet/>
      <dgm:spPr/>
      <dgm:t>
        <a:bodyPr/>
        <a:lstStyle/>
        <a:p>
          <a:pPr>
            <a:defRPr cap="all"/>
          </a:pPr>
          <a:r>
            <a:rPr lang="en-US"/>
            <a:t>No Means NO</a:t>
          </a:r>
        </a:p>
      </dgm:t>
    </dgm:pt>
    <dgm:pt modelId="{48563F73-7EF1-4A0A-8E2D-716644A7FE68}" type="parTrans" cxnId="{9E3EC61A-7EB8-41C3-B1AD-250B5732CF5D}">
      <dgm:prSet/>
      <dgm:spPr/>
      <dgm:t>
        <a:bodyPr/>
        <a:lstStyle/>
        <a:p>
          <a:endParaRPr lang="en-US"/>
        </a:p>
      </dgm:t>
    </dgm:pt>
    <dgm:pt modelId="{89FAB60B-2E28-4C69-B393-0E42E23B361A}" type="sibTrans" cxnId="{9E3EC61A-7EB8-41C3-B1AD-250B5732CF5D}">
      <dgm:prSet/>
      <dgm:spPr/>
      <dgm:t>
        <a:bodyPr/>
        <a:lstStyle/>
        <a:p>
          <a:endParaRPr lang="en-US"/>
        </a:p>
      </dgm:t>
    </dgm:pt>
    <dgm:pt modelId="{45C79BB2-D37F-4A15-BEB5-D860A4C92E5F}">
      <dgm:prSet/>
      <dgm:spPr/>
      <dgm:t>
        <a:bodyPr/>
        <a:lstStyle/>
        <a:p>
          <a:pPr>
            <a:defRPr cap="all"/>
          </a:pPr>
          <a:r>
            <a:rPr lang="en-US"/>
            <a:t>Drugs / Alcohol</a:t>
          </a:r>
        </a:p>
      </dgm:t>
    </dgm:pt>
    <dgm:pt modelId="{87D875A7-0C3F-4CE6-BF05-CBDE91DD4D88}" type="parTrans" cxnId="{513696AF-4BE4-4CFF-8F9F-0684C59AB00E}">
      <dgm:prSet/>
      <dgm:spPr/>
      <dgm:t>
        <a:bodyPr/>
        <a:lstStyle/>
        <a:p>
          <a:endParaRPr lang="en-US"/>
        </a:p>
      </dgm:t>
    </dgm:pt>
    <dgm:pt modelId="{1087399B-A0DF-4DC1-A383-FA34A1B9D034}" type="sibTrans" cxnId="{513696AF-4BE4-4CFF-8F9F-0684C59AB00E}">
      <dgm:prSet/>
      <dgm:spPr/>
      <dgm:t>
        <a:bodyPr/>
        <a:lstStyle/>
        <a:p>
          <a:endParaRPr lang="en-US"/>
        </a:p>
      </dgm:t>
    </dgm:pt>
    <dgm:pt modelId="{460F63AF-02C2-4E67-A693-C0B2FE445602}" type="pres">
      <dgm:prSet presAssocID="{CA83E7A9-2E6F-4FEB-9052-1D043DC3B0BC}" presName="root" presStyleCnt="0">
        <dgm:presLayoutVars>
          <dgm:dir/>
          <dgm:resizeHandles val="exact"/>
        </dgm:presLayoutVars>
      </dgm:prSet>
      <dgm:spPr/>
    </dgm:pt>
    <dgm:pt modelId="{2A32E6CA-3568-4028-B51B-31C67B701599}" type="pres">
      <dgm:prSet presAssocID="{13F0EB62-03AA-40D9-B98D-922873DF509F}" presName="compNode" presStyleCnt="0"/>
      <dgm:spPr/>
    </dgm:pt>
    <dgm:pt modelId="{571E4310-C69A-4B49-BA2D-7E06FFF82526}" type="pres">
      <dgm:prSet presAssocID="{13F0EB62-03AA-40D9-B98D-922873DF509F}" presName="iconBgRect" presStyleLbl="bgShp" presStyleIdx="0" presStyleCnt="3"/>
      <dgm:spPr>
        <a:prstGeom prst="round2DiagRect">
          <a:avLst>
            <a:gd name="adj1" fmla="val 29727"/>
            <a:gd name="adj2" fmla="val 0"/>
          </a:avLst>
        </a:prstGeom>
      </dgm:spPr>
    </dgm:pt>
    <dgm:pt modelId="{81CBCA71-118B-4949-BDB6-20DB9DE8189C}" type="pres">
      <dgm:prSet presAssocID="{13F0EB62-03AA-40D9-B98D-922873DF509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tract"/>
        </a:ext>
      </dgm:extLst>
    </dgm:pt>
    <dgm:pt modelId="{88F55856-2C9F-435C-9AF7-3E1F4FE4EC7F}" type="pres">
      <dgm:prSet presAssocID="{13F0EB62-03AA-40D9-B98D-922873DF509F}" presName="spaceRect" presStyleCnt="0"/>
      <dgm:spPr/>
    </dgm:pt>
    <dgm:pt modelId="{23A1B2D8-D2CE-4AFB-86DB-4E356FAC3BA2}" type="pres">
      <dgm:prSet presAssocID="{13F0EB62-03AA-40D9-B98D-922873DF509F}" presName="textRect" presStyleLbl="revTx" presStyleIdx="0" presStyleCnt="3">
        <dgm:presLayoutVars>
          <dgm:chMax val="1"/>
          <dgm:chPref val="1"/>
        </dgm:presLayoutVars>
      </dgm:prSet>
      <dgm:spPr/>
    </dgm:pt>
    <dgm:pt modelId="{BCA02248-0AFE-4F83-8081-A1D51DA49047}" type="pres">
      <dgm:prSet presAssocID="{293F30CC-4526-4CBF-A6B9-BDA923C8217C}" presName="sibTrans" presStyleCnt="0"/>
      <dgm:spPr/>
    </dgm:pt>
    <dgm:pt modelId="{2BD21049-3F3A-4567-B9F5-3E6EA6F30C46}" type="pres">
      <dgm:prSet presAssocID="{E6B734FC-8222-4401-BC7F-82E17BF8F458}" presName="compNode" presStyleCnt="0"/>
      <dgm:spPr/>
    </dgm:pt>
    <dgm:pt modelId="{81B30769-1936-4908-B3BA-3C26809EBE9A}" type="pres">
      <dgm:prSet presAssocID="{E6B734FC-8222-4401-BC7F-82E17BF8F458}" presName="iconBgRect" presStyleLbl="bgShp" presStyleIdx="1" presStyleCnt="3"/>
      <dgm:spPr>
        <a:prstGeom prst="round2DiagRect">
          <a:avLst>
            <a:gd name="adj1" fmla="val 29727"/>
            <a:gd name="adj2" fmla="val 0"/>
          </a:avLst>
        </a:prstGeom>
      </dgm:spPr>
    </dgm:pt>
    <dgm:pt modelId="{94ECBB9B-3FAF-4A01-9177-D815C81D815B}" type="pres">
      <dgm:prSet presAssocID="{E6B734FC-8222-4401-BC7F-82E17BF8F45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 sign"/>
        </a:ext>
      </dgm:extLst>
    </dgm:pt>
    <dgm:pt modelId="{547A1E3D-6796-4F3E-9FD2-BAE9B5B35B50}" type="pres">
      <dgm:prSet presAssocID="{E6B734FC-8222-4401-BC7F-82E17BF8F458}" presName="spaceRect" presStyleCnt="0"/>
      <dgm:spPr/>
    </dgm:pt>
    <dgm:pt modelId="{65A08CC3-DB7D-4FBD-8FBB-390126EBAFA6}" type="pres">
      <dgm:prSet presAssocID="{E6B734FC-8222-4401-BC7F-82E17BF8F458}" presName="textRect" presStyleLbl="revTx" presStyleIdx="1" presStyleCnt="3">
        <dgm:presLayoutVars>
          <dgm:chMax val="1"/>
          <dgm:chPref val="1"/>
        </dgm:presLayoutVars>
      </dgm:prSet>
      <dgm:spPr/>
    </dgm:pt>
    <dgm:pt modelId="{24641C83-96C9-4A47-B253-1799BB43C046}" type="pres">
      <dgm:prSet presAssocID="{89FAB60B-2E28-4C69-B393-0E42E23B361A}" presName="sibTrans" presStyleCnt="0"/>
      <dgm:spPr/>
    </dgm:pt>
    <dgm:pt modelId="{CCD3F2D4-E656-4D45-93A8-0733C9976282}" type="pres">
      <dgm:prSet presAssocID="{45C79BB2-D37F-4A15-BEB5-D860A4C92E5F}" presName="compNode" presStyleCnt="0"/>
      <dgm:spPr/>
    </dgm:pt>
    <dgm:pt modelId="{2B6F9507-78A1-4CD5-8E48-B33FACA0FA0A}" type="pres">
      <dgm:prSet presAssocID="{45C79BB2-D37F-4A15-BEB5-D860A4C92E5F}" presName="iconBgRect" presStyleLbl="bgShp" presStyleIdx="2" presStyleCnt="3"/>
      <dgm:spPr>
        <a:prstGeom prst="round2DiagRect">
          <a:avLst>
            <a:gd name="adj1" fmla="val 29727"/>
            <a:gd name="adj2" fmla="val 0"/>
          </a:avLst>
        </a:prstGeom>
      </dgm:spPr>
    </dgm:pt>
    <dgm:pt modelId="{CAF332F5-4BF0-477D-A959-E49A50D9FC21}" type="pres">
      <dgm:prSet presAssocID="{45C79BB2-D37F-4A15-BEB5-D860A4C92E5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ttle"/>
        </a:ext>
      </dgm:extLst>
    </dgm:pt>
    <dgm:pt modelId="{AF386B6A-EF6A-41EE-98C9-C42981CCCFCC}" type="pres">
      <dgm:prSet presAssocID="{45C79BB2-D37F-4A15-BEB5-D860A4C92E5F}" presName="spaceRect" presStyleCnt="0"/>
      <dgm:spPr/>
    </dgm:pt>
    <dgm:pt modelId="{8F617694-BA4E-43C0-B5E2-54944618D721}" type="pres">
      <dgm:prSet presAssocID="{45C79BB2-D37F-4A15-BEB5-D860A4C92E5F}" presName="textRect" presStyleLbl="revTx" presStyleIdx="2" presStyleCnt="3">
        <dgm:presLayoutVars>
          <dgm:chMax val="1"/>
          <dgm:chPref val="1"/>
        </dgm:presLayoutVars>
      </dgm:prSet>
      <dgm:spPr/>
    </dgm:pt>
  </dgm:ptLst>
  <dgm:cxnLst>
    <dgm:cxn modelId="{9E3EC61A-7EB8-41C3-B1AD-250B5732CF5D}" srcId="{CA83E7A9-2E6F-4FEB-9052-1D043DC3B0BC}" destId="{E6B734FC-8222-4401-BC7F-82E17BF8F458}" srcOrd="1" destOrd="0" parTransId="{48563F73-7EF1-4A0A-8E2D-716644A7FE68}" sibTransId="{89FAB60B-2E28-4C69-B393-0E42E23B361A}"/>
    <dgm:cxn modelId="{AC98F33E-4264-4F9D-AC2D-29701DF3A8E9}" srcId="{CA83E7A9-2E6F-4FEB-9052-1D043DC3B0BC}" destId="{13F0EB62-03AA-40D9-B98D-922873DF509F}" srcOrd="0" destOrd="0" parTransId="{E47E8C90-4D9C-4FE1-980B-C9852451DDF3}" sibTransId="{293F30CC-4526-4CBF-A6B9-BDA923C8217C}"/>
    <dgm:cxn modelId="{0DE35A5F-7D7F-42F1-8FE5-5D9C51BF23E4}" type="presOf" srcId="{13F0EB62-03AA-40D9-B98D-922873DF509F}" destId="{23A1B2D8-D2CE-4AFB-86DB-4E356FAC3BA2}" srcOrd="0" destOrd="0" presId="urn:microsoft.com/office/officeart/2018/5/layout/IconLeafLabelList"/>
    <dgm:cxn modelId="{B9A24592-0C2E-46EE-95B5-5CEEC0FAF548}" type="presOf" srcId="{E6B734FC-8222-4401-BC7F-82E17BF8F458}" destId="{65A08CC3-DB7D-4FBD-8FBB-390126EBAFA6}" srcOrd="0" destOrd="0" presId="urn:microsoft.com/office/officeart/2018/5/layout/IconLeafLabelList"/>
    <dgm:cxn modelId="{513696AF-4BE4-4CFF-8F9F-0684C59AB00E}" srcId="{CA83E7A9-2E6F-4FEB-9052-1D043DC3B0BC}" destId="{45C79BB2-D37F-4A15-BEB5-D860A4C92E5F}" srcOrd="2" destOrd="0" parTransId="{87D875A7-0C3F-4CE6-BF05-CBDE91DD4D88}" sibTransId="{1087399B-A0DF-4DC1-A383-FA34A1B9D034}"/>
    <dgm:cxn modelId="{684A3AB2-1849-4058-BFBE-95F1F3D15E2B}" type="presOf" srcId="{CA83E7A9-2E6F-4FEB-9052-1D043DC3B0BC}" destId="{460F63AF-02C2-4E67-A693-C0B2FE445602}" srcOrd="0" destOrd="0" presId="urn:microsoft.com/office/officeart/2018/5/layout/IconLeafLabelList"/>
    <dgm:cxn modelId="{317109CF-2367-4A31-B5A6-33A626F8EC32}" type="presOf" srcId="{45C79BB2-D37F-4A15-BEB5-D860A4C92E5F}" destId="{8F617694-BA4E-43C0-B5E2-54944618D721}" srcOrd="0" destOrd="0" presId="urn:microsoft.com/office/officeart/2018/5/layout/IconLeafLabelList"/>
    <dgm:cxn modelId="{8DF18050-4BBF-40C3-8239-25E556190C59}" type="presParOf" srcId="{460F63AF-02C2-4E67-A693-C0B2FE445602}" destId="{2A32E6CA-3568-4028-B51B-31C67B701599}" srcOrd="0" destOrd="0" presId="urn:microsoft.com/office/officeart/2018/5/layout/IconLeafLabelList"/>
    <dgm:cxn modelId="{4251EF44-8944-455B-A505-984F2F0D19B6}" type="presParOf" srcId="{2A32E6CA-3568-4028-B51B-31C67B701599}" destId="{571E4310-C69A-4B49-BA2D-7E06FFF82526}" srcOrd="0" destOrd="0" presId="urn:microsoft.com/office/officeart/2018/5/layout/IconLeafLabelList"/>
    <dgm:cxn modelId="{6DCADFB9-A569-44C9-A3C0-5CC8B5D2F1FD}" type="presParOf" srcId="{2A32E6CA-3568-4028-B51B-31C67B701599}" destId="{81CBCA71-118B-4949-BDB6-20DB9DE8189C}" srcOrd="1" destOrd="0" presId="urn:microsoft.com/office/officeart/2018/5/layout/IconLeafLabelList"/>
    <dgm:cxn modelId="{82ABA040-800D-4659-9070-19A4C4577771}" type="presParOf" srcId="{2A32E6CA-3568-4028-B51B-31C67B701599}" destId="{88F55856-2C9F-435C-9AF7-3E1F4FE4EC7F}" srcOrd="2" destOrd="0" presId="urn:microsoft.com/office/officeart/2018/5/layout/IconLeafLabelList"/>
    <dgm:cxn modelId="{B920AA71-3399-431A-81CE-24F2E43CFF45}" type="presParOf" srcId="{2A32E6CA-3568-4028-B51B-31C67B701599}" destId="{23A1B2D8-D2CE-4AFB-86DB-4E356FAC3BA2}" srcOrd="3" destOrd="0" presId="urn:microsoft.com/office/officeart/2018/5/layout/IconLeafLabelList"/>
    <dgm:cxn modelId="{27961B25-C36A-4F6F-8F3D-34C18C7A3EA2}" type="presParOf" srcId="{460F63AF-02C2-4E67-A693-C0B2FE445602}" destId="{BCA02248-0AFE-4F83-8081-A1D51DA49047}" srcOrd="1" destOrd="0" presId="urn:microsoft.com/office/officeart/2018/5/layout/IconLeafLabelList"/>
    <dgm:cxn modelId="{40A7C4FA-4140-4206-8244-8488C213543A}" type="presParOf" srcId="{460F63AF-02C2-4E67-A693-C0B2FE445602}" destId="{2BD21049-3F3A-4567-B9F5-3E6EA6F30C46}" srcOrd="2" destOrd="0" presId="urn:microsoft.com/office/officeart/2018/5/layout/IconLeafLabelList"/>
    <dgm:cxn modelId="{55CC8911-3E84-40F8-978D-4967AD56F4C4}" type="presParOf" srcId="{2BD21049-3F3A-4567-B9F5-3E6EA6F30C46}" destId="{81B30769-1936-4908-B3BA-3C26809EBE9A}" srcOrd="0" destOrd="0" presId="urn:microsoft.com/office/officeart/2018/5/layout/IconLeafLabelList"/>
    <dgm:cxn modelId="{92AF6919-2764-4E20-A698-CAECD5244B88}" type="presParOf" srcId="{2BD21049-3F3A-4567-B9F5-3E6EA6F30C46}" destId="{94ECBB9B-3FAF-4A01-9177-D815C81D815B}" srcOrd="1" destOrd="0" presId="urn:microsoft.com/office/officeart/2018/5/layout/IconLeafLabelList"/>
    <dgm:cxn modelId="{6CAD4739-D7A5-4720-8B6E-C76B31E7B08C}" type="presParOf" srcId="{2BD21049-3F3A-4567-B9F5-3E6EA6F30C46}" destId="{547A1E3D-6796-4F3E-9FD2-BAE9B5B35B50}" srcOrd="2" destOrd="0" presId="urn:microsoft.com/office/officeart/2018/5/layout/IconLeafLabelList"/>
    <dgm:cxn modelId="{1F999837-428D-414C-A530-E64410E3D9CF}" type="presParOf" srcId="{2BD21049-3F3A-4567-B9F5-3E6EA6F30C46}" destId="{65A08CC3-DB7D-4FBD-8FBB-390126EBAFA6}" srcOrd="3" destOrd="0" presId="urn:microsoft.com/office/officeart/2018/5/layout/IconLeafLabelList"/>
    <dgm:cxn modelId="{B391C822-55ED-406A-94C0-013715C57867}" type="presParOf" srcId="{460F63AF-02C2-4E67-A693-C0B2FE445602}" destId="{24641C83-96C9-4A47-B253-1799BB43C046}" srcOrd="3" destOrd="0" presId="urn:microsoft.com/office/officeart/2018/5/layout/IconLeafLabelList"/>
    <dgm:cxn modelId="{FBFA4AF4-1F8D-46FF-BE61-87E184DD4D98}" type="presParOf" srcId="{460F63AF-02C2-4E67-A693-C0B2FE445602}" destId="{CCD3F2D4-E656-4D45-93A8-0733C9976282}" srcOrd="4" destOrd="0" presId="urn:microsoft.com/office/officeart/2018/5/layout/IconLeafLabelList"/>
    <dgm:cxn modelId="{5CC2E7E6-D034-47E7-B7A7-57E63F8B9D8A}" type="presParOf" srcId="{CCD3F2D4-E656-4D45-93A8-0733C9976282}" destId="{2B6F9507-78A1-4CD5-8E48-B33FACA0FA0A}" srcOrd="0" destOrd="0" presId="urn:microsoft.com/office/officeart/2018/5/layout/IconLeafLabelList"/>
    <dgm:cxn modelId="{195E1D03-6EF3-4617-BF69-ECE9358C4774}" type="presParOf" srcId="{CCD3F2D4-E656-4D45-93A8-0733C9976282}" destId="{CAF332F5-4BF0-477D-A959-E49A50D9FC21}" srcOrd="1" destOrd="0" presId="urn:microsoft.com/office/officeart/2018/5/layout/IconLeafLabelList"/>
    <dgm:cxn modelId="{B91C9824-575A-4BFE-BBE2-015DBA5EBF16}" type="presParOf" srcId="{CCD3F2D4-E656-4D45-93A8-0733C9976282}" destId="{AF386B6A-EF6A-41EE-98C9-C42981CCCFCC}" srcOrd="2" destOrd="0" presId="urn:microsoft.com/office/officeart/2018/5/layout/IconLeafLabelList"/>
    <dgm:cxn modelId="{44544499-E611-4BA2-8163-256B16055AC6}" type="presParOf" srcId="{CCD3F2D4-E656-4D45-93A8-0733C9976282}" destId="{8F617694-BA4E-43C0-B5E2-54944618D721}"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352A2D-F8EC-4B20-8F56-248A365C293D}" type="doc">
      <dgm:prSet loTypeId="urn:microsoft.com/office/officeart/2016/7/layout/VerticalHollowActionList" loCatId="List" qsTypeId="urn:microsoft.com/office/officeart/2005/8/quickstyle/simple5" qsCatId="simple" csTypeId="urn:microsoft.com/office/officeart/2005/8/colors/colorful1" csCatId="colorful"/>
      <dgm:spPr/>
      <dgm:t>
        <a:bodyPr/>
        <a:lstStyle/>
        <a:p>
          <a:endParaRPr lang="en-US"/>
        </a:p>
      </dgm:t>
    </dgm:pt>
    <dgm:pt modelId="{197C2C80-7A6E-44C5-9A88-E6F8195AC8AB}">
      <dgm:prSet/>
      <dgm:spPr/>
      <dgm:t>
        <a:bodyPr/>
        <a:lstStyle/>
        <a:p>
          <a:r>
            <a:rPr lang="en-US"/>
            <a:t>Do not shower, wash or change</a:t>
          </a:r>
        </a:p>
      </dgm:t>
    </dgm:pt>
    <dgm:pt modelId="{7CB13B05-411C-4CC9-A501-5965348C63A0}" type="parTrans" cxnId="{803FEA7B-EB5D-440A-8789-5EBE2892B103}">
      <dgm:prSet/>
      <dgm:spPr/>
      <dgm:t>
        <a:bodyPr/>
        <a:lstStyle/>
        <a:p>
          <a:endParaRPr lang="en-US"/>
        </a:p>
      </dgm:t>
    </dgm:pt>
    <dgm:pt modelId="{2B390BAA-C8F1-4699-BDB0-323BA8C60AD0}" type="sibTrans" cxnId="{803FEA7B-EB5D-440A-8789-5EBE2892B103}">
      <dgm:prSet/>
      <dgm:spPr/>
      <dgm:t>
        <a:bodyPr/>
        <a:lstStyle/>
        <a:p>
          <a:endParaRPr lang="en-US"/>
        </a:p>
      </dgm:t>
    </dgm:pt>
    <dgm:pt modelId="{2A3C21E2-0EB9-4F91-B401-433F89F2CF4B}">
      <dgm:prSet/>
      <dgm:spPr/>
      <dgm:t>
        <a:bodyPr/>
        <a:lstStyle/>
        <a:p>
          <a:r>
            <a:rPr lang="en-US"/>
            <a:t>Do not shower, wash or change your clothes. </a:t>
          </a:r>
        </a:p>
      </dgm:t>
    </dgm:pt>
    <dgm:pt modelId="{A693A538-89C0-4F16-B645-738E996B5786}" type="parTrans" cxnId="{8CAD9132-9335-4659-93F7-AD5734F54A97}">
      <dgm:prSet/>
      <dgm:spPr/>
      <dgm:t>
        <a:bodyPr/>
        <a:lstStyle/>
        <a:p>
          <a:endParaRPr lang="en-US"/>
        </a:p>
      </dgm:t>
    </dgm:pt>
    <dgm:pt modelId="{4FCF757E-569B-4EF8-BDFD-B8D938F7C33F}" type="sibTrans" cxnId="{8CAD9132-9335-4659-93F7-AD5734F54A97}">
      <dgm:prSet/>
      <dgm:spPr/>
      <dgm:t>
        <a:bodyPr/>
        <a:lstStyle/>
        <a:p>
          <a:endParaRPr lang="en-US"/>
        </a:p>
      </dgm:t>
    </dgm:pt>
    <dgm:pt modelId="{ECB0EAC6-A1CD-48B4-8C83-574DDE6DC51B}">
      <dgm:prSet/>
      <dgm:spPr/>
      <dgm:t>
        <a:bodyPr/>
        <a:lstStyle/>
        <a:p>
          <a:r>
            <a:rPr lang="en-US"/>
            <a:t>Do not brush</a:t>
          </a:r>
        </a:p>
      </dgm:t>
    </dgm:pt>
    <dgm:pt modelId="{EC57C921-D207-43B9-8457-AE887EF6BAEC}" type="parTrans" cxnId="{7A0E7CAA-55E1-4A23-A52C-91D3AC32927C}">
      <dgm:prSet/>
      <dgm:spPr/>
      <dgm:t>
        <a:bodyPr/>
        <a:lstStyle/>
        <a:p>
          <a:endParaRPr lang="en-US"/>
        </a:p>
      </dgm:t>
    </dgm:pt>
    <dgm:pt modelId="{41EAA925-EB0D-4403-89B3-62270CA5BE4E}" type="sibTrans" cxnId="{7A0E7CAA-55E1-4A23-A52C-91D3AC32927C}">
      <dgm:prSet/>
      <dgm:spPr/>
      <dgm:t>
        <a:bodyPr/>
        <a:lstStyle/>
        <a:p>
          <a:endParaRPr lang="en-US"/>
        </a:p>
      </dgm:t>
    </dgm:pt>
    <dgm:pt modelId="{4357EB74-CB4C-4682-89D1-E5CEAF79D7DA}">
      <dgm:prSet/>
      <dgm:spPr/>
      <dgm:t>
        <a:bodyPr/>
        <a:lstStyle/>
        <a:p>
          <a:r>
            <a:rPr lang="en-US"/>
            <a:t>Do not brush your teeth. </a:t>
          </a:r>
        </a:p>
      </dgm:t>
    </dgm:pt>
    <dgm:pt modelId="{EF271282-43EC-4933-B1E2-7737ED4C4487}" type="parTrans" cxnId="{27DE5DC7-114B-4329-963C-D6A5229CC9E2}">
      <dgm:prSet/>
      <dgm:spPr/>
      <dgm:t>
        <a:bodyPr/>
        <a:lstStyle/>
        <a:p>
          <a:endParaRPr lang="en-US"/>
        </a:p>
      </dgm:t>
    </dgm:pt>
    <dgm:pt modelId="{9AC64190-BDFD-45E5-8F6D-7E4F2DC9F4AF}" type="sibTrans" cxnId="{27DE5DC7-114B-4329-963C-D6A5229CC9E2}">
      <dgm:prSet/>
      <dgm:spPr/>
      <dgm:t>
        <a:bodyPr/>
        <a:lstStyle/>
        <a:p>
          <a:endParaRPr lang="en-US"/>
        </a:p>
      </dgm:t>
    </dgm:pt>
    <dgm:pt modelId="{5DBEF1F4-E704-4F60-A045-2325F1A305B1}">
      <dgm:prSet/>
      <dgm:spPr/>
      <dgm:t>
        <a:bodyPr/>
        <a:lstStyle/>
        <a:p>
          <a:r>
            <a:rPr lang="en-US"/>
            <a:t>Preserve</a:t>
          </a:r>
        </a:p>
      </dgm:t>
    </dgm:pt>
    <dgm:pt modelId="{4C048304-FD59-4E8B-80ED-4BEFBFBBD23C}" type="parTrans" cxnId="{FA807DDE-2B41-4C23-AB3A-3D4AED1F165D}">
      <dgm:prSet/>
      <dgm:spPr/>
      <dgm:t>
        <a:bodyPr/>
        <a:lstStyle/>
        <a:p>
          <a:endParaRPr lang="en-US"/>
        </a:p>
      </dgm:t>
    </dgm:pt>
    <dgm:pt modelId="{2744D17E-18D8-4BA5-B722-A32EA3213FEE}" type="sibTrans" cxnId="{FA807DDE-2B41-4C23-AB3A-3D4AED1F165D}">
      <dgm:prSet/>
      <dgm:spPr/>
      <dgm:t>
        <a:bodyPr/>
        <a:lstStyle/>
        <a:p>
          <a:endParaRPr lang="en-US"/>
        </a:p>
      </dgm:t>
    </dgm:pt>
    <dgm:pt modelId="{02F74E67-42E1-4A42-AADF-6AA03E80660C}">
      <dgm:prSet/>
      <dgm:spPr/>
      <dgm:t>
        <a:bodyPr/>
        <a:lstStyle/>
        <a:p>
          <a:r>
            <a:rPr lang="en-US"/>
            <a:t>Preserve any evidence such as clothing, used condoms, towels, tissue or other items which may be useful for investigation purposes. </a:t>
          </a:r>
        </a:p>
      </dgm:t>
    </dgm:pt>
    <dgm:pt modelId="{3C8DD29A-9E3E-4B59-A02B-189A0A6F6C09}" type="parTrans" cxnId="{1C62DAD0-785C-45C2-8854-69F68BD1E714}">
      <dgm:prSet/>
      <dgm:spPr/>
      <dgm:t>
        <a:bodyPr/>
        <a:lstStyle/>
        <a:p>
          <a:endParaRPr lang="en-US"/>
        </a:p>
      </dgm:t>
    </dgm:pt>
    <dgm:pt modelId="{09C281D6-E6A8-4F74-89F7-3F7A73B92CA0}" type="sibTrans" cxnId="{1C62DAD0-785C-45C2-8854-69F68BD1E714}">
      <dgm:prSet/>
      <dgm:spPr/>
      <dgm:t>
        <a:bodyPr/>
        <a:lstStyle/>
        <a:p>
          <a:endParaRPr lang="en-US"/>
        </a:p>
      </dgm:t>
    </dgm:pt>
    <dgm:pt modelId="{375E43FA-AC83-42D8-A076-3D77E9454C88}" type="pres">
      <dgm:prSet presAssocID="{DD352A2D-F8EC-4B20-8F56-248A365C293D}" presName="Name0" presStyleCnt="0">
        <dgm:presLayoutVars>
          <dgm:dir/>
          <dgm:animLvl val="lvl"/>
          <dgm:resizeHandles val="exact"/>
        </dgm:presLayoutVars>
      </dgm:prSet>
      <dgm:spPr/>
    </dgm:pt>
    <dgm:pt modelId="{5F962844-A209-46D7-B62A-3EC3FD4C36C5}" type="pres">
      <dgm:prSet presAssocID="{197C2C80-7A6E-44C5-9A88-E6F8195AC8AB}" presName="linNode" presStyleCnt="0"/>
      <dgm:spPr/>
    </dgm:pt>
    <dgm:pt modelId="{E085B948-BD0D-4323-9790-260A6DFA183E}" type="pres">
      <dgm:prSet presAssocID="{197C2C80-7A6E-44C5-9A88-E6F8195AC8AB}" presName="parentText" presStyleLbl="solidFgAcc1" presStyleIdx="0" presStyleCnt="3">
        <dgm:presLayoutVars>
          <dgm:chMax val="1"/>
          <dgm:bulletEnabled/>
        </dgm:presLayoutVars>
      </dgm:prSet>
      <dgm:spPr/>
    </dgm:pt>
    <dgm:pt modelId="{157BF5CC-AA6F-43F8-9F11-634E88E35B1C}" type="pres">
      <dgm:prSet presAssocID="{197C2C80-7A6E-44C5-9A88-E6F8195AC8AB}" presName="descendantText" presStyleLbl="alignNode1" presStyleIdx="0" presStyleCnt="3">
        <dgm:presLayoutVars>
          <dgm:bulletEnabled/>
        </dgm:presLayoutVars>
      </dgm:prSet>
      <dgm:spPr/>
    </dgm:pt>
    <dgm:pt modelId="{7D3E6A8B-DBCE-4DCF-85C3-2AEC516A7786}" type="pres">
      <dgm:prSet presAssocID="{2B390BAA-C8F1-4699-BDB0-323BA8C60AD0}" presName="sp" presStyleCnt="0"/>
      <dgm:spPr/>
    </dgm:pt>
    <dgm:pt modelId="{D131B257-CBFF-4240-B9C2-95DA976BD63C}" type="pres">
      <dgm:prSet presAssocID="{ECB0EAC6-A1CD-48B4-8C83-574DDE6DC51B}" presName="linNode" presStyleCnt="0"/>
      <dgm:spPr/>
    </dgm:pt>
    <dgm:pt modelId="{FCBD8092-D769-42DE-A6A7-F4C39629A44E}" type="pres">
      <dgm:prSet presAssocID="{ECB0EAC6-A1CD-48B4-8C83-574DDE6DC51B}" presName="parentText" presStyleLbl="solidFgAcc1" presStyleIdx="1" presStyleCnt="3">
        <dgm:presLayoutVars>
          <dgm:chMax val="1"/>
          <dgm:bulletEnabled/>
        </dgm:presLayoutVars>
      </dgm:prSet>
      <dgm:spPr/>
    </dgm:pt>
    <dgm:pt modelId="{C1AE53FB-DC20-4C6C-8411-CD4528C786CD}" type="pres">
      <dgm:prSet presAssocID="{ECB0EAC6-A1CD-48B4-8C83-574DDE6DC51B}" presName="descendantText" presStyleLbl="alignNode1" presStyleIdx="1" presStyleCnt="3">
        <dgm:presLayoutVars>
          <dgm:bulletEnabled/>
        </dgm:presLayoutVars>
      </dgm:prSet>
      <dgm:spPr/>
    </dgm:pt>
    <dgm:pt modelId="{6096F426-F10A-4C5F-AA4C-C4C3F78C4D71}" type="pres">
      <dgm:prSet presAssocID="{41EAA925-EB0D-4403-89B3-62270CA5BE4E}" presName="sp" presStyleCnt="0"/>
      <dgm:spPr/>
    </dgm:pt>
    <dgm:pt modelId="{049ACDA1-736A-4A17-8803-DC1B09FF63C8}" type="pres">
      <dgm:prSet presAssocID="{5DBEF1F4-E704-4F60-A045-2325F1A305B1}" presName="linNode" presStyleCnt="0"/>
      <dgm:spPr/>
    </dgm:pt>
    <dgm:pt modelId="{A28FBDE3-27E8-465E-A5F8-B66BD0945B4C}" type="pres">
      <dgm:prSet presAssocID="{5DBEF1F4-E704-4F60-A045-2325F1A305B1}" presName="parentText" presStyleLbl="solidFgAcc1" presStyleIdx="2" presStyleCnt="3">
        <dgm:presLayoutVars>
          <dgm:chMax val="1"/>
          <dgm:bulletEnabled/>
        </dgm:presLayoutVars>
      </dgm:prSet>
      <dgm:spPr/>
    </dgm:pt>
    <dgm:pt modelId="{F3CE24DD-336B-4A88-81AF-67CA1B11507C}" type="pres">
      <dgm:prSet presAssocID="{5DBEF1F4-E704-4F60-A045-2325F1A305B1}" presName="descendantText" presStyleLbl="alignNode1" presStyleIdx="2" presStyleCnt="3">
        <dgm:presLayoutVars>
          <dgm:bulletEnabled/>
        </dgm:presLayoutVars>
      </dgm:prSet>
      <dgm:spPr/>
    </dgm:pt>
  </dgm:ptLst>
  <dgm:cxnLst>
    <dgm:cxn modelId="{4EBDBE1A-68D2-4CE1-B3AE-9066D85966BB}" type="presOf" srcId="{4357EB74-CB4C-4682-89D1-E5CEAF79D7DA}" destId="{C1AE53FB-DC20-4C6C-8411-CD4528C786CD}" srcOrd="0" destOrd="0" presId="urn:microsoft.com/office/officeart/2016/7/layout/VerticalHollowActionList"/>
    <dgm:cxn modelId="{8CAD9132-9335-4659-93F7-AD5734F54A97}" srcId="{197C2C80-7A6E-44C5-9A88-E6F8195AC8AB}" destId="{2A3C21E2-0EB9-4F91-B401-433F89F2CF4B}" srcOrd="0" destOrd="0" parTransId="{A693A538-89C0-4F16-B645-738E996B5786}" sibTransId="{4FCF757E-569B-4EF8-BDFD-B8D938F7C33F}"/>
    <dgm:cxn modelId="{6666445E-1C2E-4B06-AA72-4E1198D37537}" type="presOf" srcId="{2A3C21E2-0EB9-4F91-B401-433F89F2CF4B}" destId="{157BF5CC-AA6F-43F8-9F11-634E88E35B1C}" srcOrd="0" destOrd="0" presId="urn:microsoft.com/office/officeart/2016/7/layout/VerticalHollowActionList"/>
    <dgm:cxn modelId="{ED959B45-10C8-4EE8-AD53-33CD95AD6D4D}" type="presOf" srcId="{DD352A2D-F8EC-4B20-8F56-248A365C293D}" destId="{375E43FA-AC83-42D8-A076-3D77E9454C88}" srcOrd="0" destOrd="0" presId="urn:microsoft.com/office/officeart/2016/7/layout/VerticalHollowActionList"/>
    <dgm:cxn modelId="{C56DF449-434B-4D50-9FBC-A7F65A313D5D}" type="presOf" srcId="{5DBEF1F4-E704-4F60-A045-2325F1A305B1}" destId="{A28FBDE3-27E8-465E-A5F8-B66BD0945B4C}" srcOrd="0" destOrd="0" presId="urn:microsoft.com/office/officeart/2016/7/layout/VerticalHollowActionList"/>
    <dgm:cxn modelId="{0349756E-9F64-4668-B15C-7C484020EA66}" type="presOf" srcId="{197C2C80-7A6E-44C5-9A88-E6F8195AC8AB}" destId="{E085B948-BD0D-4323-9790-260A6DFA183E}" srcOrd="0" destOrd="0" presId="urn:microsoft.com/office/officeart/2016/7/layout/VerticalHollowActionList"/>
    <dgm:cxn modelId="{803FEA7B-EB5D-440A-8789-5EBE2892B103}" srcId="{DD352A2D-F8EC-4B20-8F56-248A365C293D}" destId="{197C2C80-7A6E-44C5-9A88-E6F8195AC8AB}" srcOrd="0" destOrd="0" parTransId="{7CB13B05-411C-4CC9-A501-5965348C63A0}" sibTransId="{2B390BAA-C8F1-4699-BDB0-323BA8C60AD0}"/>
    <dgm:cxn modelId="{7A0E7CAA-55E1-4A23-A52C-91D3AC32927C}" srcId="{DD352A2D-F8EC-4B20-8F56-248A365C293D}" destId="{ECB0EAC6-A1CD-48B4-8C83-574DDE6DC51B}" srcOrd="1" destOrd="0" parTransId="{EC57C921-D207-43B9-8457-AE887EF6BAEC}" sibTransId="{41EAA925-EB0D-4403-89B3-62270CA5BE4E}"/>
    <dgm:cxn modelId="{28B244C2-0B91-4F65-BB7B-45A4C7887C0D}" type="presOf" srcId="{02F74E67-42E1-4A42-AADF-6AA03E80660C}" destId="{F3CE24DD-336B-4A88-81AF-67CA1B11507C}" srcOrd="0" destOrd="0" presId="urn:microsoft.com/office/officeart/2016/7/layout/VerticalHollowActionList"/>
    <dgm:cxn modelId="{27DE5DC7-114B-4329-963C-D6A5229CC9E2}" srcId="{ECB0EAC6-A1CD-48B4-8C83-574DDE6DC51B}" destId="{4357EB74-CB4C-4682-89D1-E5CEAF79D7DA}" srcOrd="0" destOrd="0" parTransId="{EF271282-43EC-4933-B1E2-7737ED4C4487}" sibTransId="{9AC64190-BDFD-45E5-8F6D-7E4F2DC9F4AF}"/>
    <dgm:cxn modelId="{1C62DAD0-785C-45C2-8854-69F68BD1E714}" srcId="{5DBEF1F4-E704-4F60-A045-2325F1A305B1}" destId="{02F74E67-42E1-4A42-AADF-6AA03E80660C}" srcOrd="0" destOrd="0" parTransId="{3C8DD29A-9E3E-4B59-A02B-189A0A6F6C09}" sibTransId="{09C281D6-E6A8-4F74-89F7-3F7A73B92CA0}"/>
    <dgm:cxn modelId="{FA807DDE-2B41-4C23-AB3A-3D4AED1F165D}" srcId="{DD352A2D-F8EC-4B20-8F56-248A365C293D}" destId="{5DBEF1F4-E704-4F60-A045-2325F1A305B1}" srcOrd="2" destOrd="0" parTransId="{4C048304-FD59-4E8B-80ED-4BEFBFBBD23C}" sibTransId="{2744D17E-18D8-4BA5-B722-A32EA3213FEE}"/>
    <dgm:cxn modelId="{96DE71F8-DF37-47B4-AAE1-66A8B54040A5}" type="presOf" srcId="{ECB0EAC6-A1CD-48B4-8C83-574DDE6DC51B}" destId="{FCBD8092-D769-42DE-A6A7-F4C39629A44E}" srcOrd="0" destOrd="0" presId="urn:microsoft.com/office/officeart/2016/7/layout/VerticalHollowActionList"/>
    <dgm:cxn modelId="{D7AF9449-8AC8-4829-B12D-1A681F3A7333}" type="presParOf" srcId="{375E43FA-AC83-42D8-A076-3D77E9454C88}" destId="{5F962844-A209-46D7-B62A-3EC3FD4C36C5}" srcOrd="0" destOrd="0" presId="urn:microsoft.com/office/officeart/2016/7/layout/VerticalHollowActionList"/>
    <dgm:cxn modelId="{180041FE-CBC2-401E-AC6E-B989A0DC890C}" type="presParOf" srcId="{5F962844-A209-46D7-B62A-3EC3FD4C36C5}" destId="{E085B948-BD0D-4323-9790-260A6DFA183E}" srcOrd="0" destOrd="0" presId="urn:microsoft.com/office/officeart/2016/7/layout/VerticalHollowActionList"/>
    <dgm:cxn modelId="{A60241DE-80B0-4C3B-B792-9C9E4637ABD9}" type="presParOf" srcId="{5F962844-A209-46D7-B62A-3EC3FD4C36C5}" destId="{157BF5CC-AA6F-43F8-9F11-634E88E35B1C}" srcOrd="1" destOrd="0" presId="urn:microsoft.com/office/officeart/2016/7/layout/VerticalHollowActionList"/>
    <dgm:cxn modelId="{86981B90-48DA-4ED7-957E-1FB3A66A71DA}" type="presParOf" srcId="{375E43FA-AC83-42D8-A076-3D77E9454C88}" destId="{7D3E6A8B-DBCE-4DCF-85C3-2AEC516A7786}" srcOrd="1" destOrd="0" presId="urn:microsoft.com/office/officeart/2016/7/layout/VerticalHollowActionList"/>
    <dgm:cxn modelId="{2BD985BE-3973-44A4-B9F4-7CB1A5343D70}" type="presParOf" srcId="{375E43FA-AC83-42D8-A076-3D77E9454C88}" destId="{D131B257-CBFF-4240-B9C2-95DA976BD63C}" srcOrd="2" destOrd="0" presId="urn:microsoft.com/office/officeart/2016/7/layout/VerticalHollowActionList"/>
    <dgm:cxn modelId="{10948B8E-4D43-408D-8CE8-E9635D3EE0CC}" type="presParOf" srcId="{D131B257-CBFF-4240-B9C2-95DA976BD63C}" destId="{FCBD8092-D769-42DE-A6A7-F4C39629A44E}" srcOrd="0" destOrd="0" presId="urn:microsoft.com/office/officeart/2016/7/layout/VerticalHollowActionList"/>
    <dgm:cxn modelId="{19CEDC14-543D-48F5-8E7A-CBCE71D1E495}" type="presParOf" srcId="{D131B257-CBFF-4240-B9C2-95DA976BD63C}" destId="{C1AE53FB-DC20-4C6C-8411-CD4528C786CD}" srcOrd="1" destOrd="0" presId="urn:microsoft.com/office/officeart/2016/7/layout/VerticalHollowActionList"/>
    <dgm:cxn modelId="{BCB9CE2E-F85E-4B11-B358-FE3BEA3119C5}" type="presParOf" srcId="{375E43FA-AC83-42D8-A076-3D77E9454C88}" destId="{6096F426-F10A-4C5F-AA4C-C4C3F78C4D71}" srcOrd="3" destOrd="0" presId="urn:microsoft.com/office/officeart/2016/7/layout/VerticalHollowActionList"/>
    <dgm:cxn modelId="{BD83D639-52F7-41DE-8682-C73F6DCB7E52}" type="presParOf" srcId="{375E43FA-AC83-42D8-A076-3D77E9454C88}" destId="{049ACDA1-736A-4A17-8803-DC1B09FF63C8}" srcOrd="4" destOrd="0" presId="urn:microsoft.com/office/officeart/2016/7/layout/VerticalHollowActionList"/>
    <dgm:cxn modelId="{FEC3106F-0F8F-4A74-A986-33E80C8D813C}" type="presParOf" srcId="{049ACDA1-736A-4A17-8803-DC1B09FF63C8}" destId="{A28FBDE3-27E8-465E-A5F8-B66BD0945B4C}" srcOrd="0" destOrd="0" presId="urn:microsoft.com/office/officeart/2016/7/layout/VerticalHollowActionList"/>
    <dgm:cxn modelId="{AC5AD263-B3A2-46DA-B51F-F95C849C8CEB}" type="presParOf" srcId="{049ACDA1-736A-4A17-8803-DC1B09FF63C8}" destId="{F3CE24DD-336B-4A88-81AF-67CA1B11507C}"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23C28-81F4-4A27-AC4F-8FA9136151F9}">
      <dsp:nvSpPr>
        <dsp:cNvPr id="0" name=""/>
        <dsp:cNvSpPr/>
      </dsp:nvSpPr>
      <dsp:spPr>
        <a:xfrm>
          <a:off x="0" y="613114"/>
          <a:ext cx="5157216" cy="1131903"/>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BDB292-6628-448D-8787-A6ECD88FC1DA}">
      <dsp:nvSpPr>
        <dsp:cNvPr id="0" name=""/>
        <dsp:cNvSpPr/>
      </dsp:nvSpPr>
      <dsp:spPr>
        <a:xfrm>
          <a:off x="342400" y="867792"/>
          <a:ext cx="622546" cy="6225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4A1327-BF4D-421D-BE42-FBF3A283DE30}">
      <dsp:nvSpPr>
        <dsp:cNvPr id="0" name=""/>
        <dsp:cNvSpPr/>
      </dsp:nvSpPr>
      <dsp:spPr>
        <a:xfrm>
          <a:off x="1307347" y="613114"/>
          <a:ext cx="3849868" cy="1131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93" tIns="119793" rIns="119793" bIns="119793" numCol="1" spcCol="1270" anchor="ctr" anchorCtr="0">
          <a:noAutofit/>
        </a:bodyPr>
        <a:lstStyle/>
        <a:p>
          <a:pPr marL="0" lvl="0" indent="0" algn="l" defTabSz="933450">
            <a:lnSpc>
              <a:spcPct val="90000"/>
            </a:lnSpc>
            <a:spcBef>
              <a:spcPct val="0"/>
            </a:spcBef>
            <a:spcAft>
              <a:spcPct val="35000"/>
            </a:spcAft>
            <a:buNone/>
          </a:pPr>
          <a:r>
            <a:rPr lang="en-US" sz="2100" kern="1200"/>
            <a:t>Victim notifies CSA or</a:t>
          </a:r>
        </a:p>
      </dsp:txBody>
      <dsp:txXfrm>
        <a:off x="1307347" y="613114"/>
        <a:ext cx="3849868" cy="1131903"/>
      </dsp:txXfrm>
    </dsp:sp>
    <dsp:sp modelId="{4D415694-FCAA-4FB0-8790-053B2AF6E0E4}">
      <dsp:nvSpPr>
        <dsp:cNvPr id="0" name=""/>
        <dsp:cNvSpPr/>
      </dsp:nvSpPr>
      <dsp:spPr>
        <a:xfrm>
          <a:off x="0" y="2027992"/>
          <a:ext cx="5157216" cy="1131903"/>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4E86BE-E741-4C0C-943F-6DA87D6285EE}">
      <dsp:nvSpPr>
        <dsp:cNvPr id="0" name=""/>
        <dsp:cNvSpPr/>
      </dsp:nvSpPr>
      <dsp:spPr>
        <a:xfrm>
          <a:off x="342400" y="2282671"/>
          <a:ext cx="622546" cy="6225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98F60E-F4E6-49F7-9839-F92071569E3D}">
      <dsp:nvSpPr>
        <dsp:cNvPr id="0" name=""/>
        <dsp:cNvSpPr/>
      </dsp:nvSpPr>
      <dsp:spPr>
        <a:xfrm>
          <a:off x="1307347" y="2027992"/>
          <a:ext cx="3849868" cy="1131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93" tIns="119793" rIns="119793" bIns="119793" numCol="1" spcCol="1270" anchor="ctr" anchorCtr="0">
          <a:noAutofit/>
        </a:bodyPr>
        <a:lstStyle/>
        <a:p>
          <a:pPr marL="0" lvl="0" indent="0" algn="l" defTabSz="933450">
            <a:lnSpc>
              <a:spcPct val="90000"/>
            </a:lnSpc>
            <a:spcBef>
              <a:spcPct val="0"/>
            </a:spcBef>
            <a:spcAft>
              <a:spcPct val="35000"/>
            </a:spcAft>
            <a:buNone/>
          </a:pPr>
          <a:r>
            <a:rPr lang="en-US" sz="2100" kern="1200"/>
            <a:t>Victim notifies Campus Police of offense and does not want a report </a:t>
          </a:r>
        </a:p>
      </dsp:txBody>
      <dsp:txXfrm>
        <a:off x="1307347" y="2027992"/>
        <a:ext cx="3849868" cy="1131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E4310-C69A-4B49-BA2D-7E06FFF82526}">
      <dsp:nvSpPr>
        <dsp:cNvPr id="0" name=""/>
        <dsp:cNvSpPr/>
      </dsp:nvSpPr>
      <dsp:spPr>
        <a:xfrm>
          <a:off x="708743" y="465668"/>
          <a:ext cx="2058750" cy="205875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CBCA71-118B-4949-BDB6-20DB9DE8189C}">
      <dsp:nvSpPr>
        <dsp:cNvPr id="0" name=""/>
        <dsp:cNvSpPr/>
      </dsp:nvSpPr>
      <dsp:spPr>
        <a:xfrm>
          <a:off x="1147493" y="904419"/>
          <a:ext cx="1181250" cy="1181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A1B2D8-D2CE-4AFB-86DB-4E356FAC3BA2}">
      <dsp:nvSpPr>
        <dsp:cNvPr id="0" name=""/>
        <dsp:cNvSpPr/>
      </dsp:nvSpPr>
      <dsp:spPr>
        <a:xfrm>
          <a:off x="50618" y="3165669"/>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cap="all"/>
          </a:pPr>
          <a:r>
            <a:rPr lang="en-US" sz="3400" kern="1200"/>
            <a:t>Consent</a:t>
          </a:r>
        </a:p>
      </dsp:txBody>
      <dsp:txXfrm>
        <a:off x="50618" y="3165669"/>
        <a:ext cx="3375000" cy="720000"/>
      </dsp:txXfrm>
    </dsp:sp>
    <dsp:sp modelId="{81B30769-1936-4908-B3BA-3C26809EBE9A}">
      <dsp:nvSpPr>
        <dsp:cNvPr id="0" name=""/>
        <dsp:cNvSpPr/>
      </dsp:nvSpPr>
      <dsp:spPr>
        <a:xfrm>
          <a:off x="4674368" y="465668"/>
          <a:ext cx="2058750" cy="205875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ECBB9B-3FAF-4A01-9177-D815C81D815B}">
      <dsp:nvSpPr>
        <dsp:cNvPr id="0" name=""/>
        <dsp:cNvSpPr/>
      </dsp:nvSpPr>
      <dsp:spPr>
        <a:xfrm>
          <a:off x="5113118" y="904419"/>
          <a:ext cx="1181250" cy="1181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A08CC3-DB7D-4FBD-8FBB-390126EBAFA6}">
      <dsp:nvSpPr>
        <dsp:cNvPr id="0" name=""/>
        <dsp:cNvSpPr/>
      </dsp:nvSpPr>
      <dsp:spPr>
        <a:xfrm>
          <a:off x="4016243" y="3165669"/>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cap="all"/>
          </a:pPr>
          <a:r>
            <a:rPr lang="en-US" sz="3400" kern="1200"/>
            <a:t>No Means NO</a:t>
          </a:r>
        </a:p>
      </dsp:txBody>
      <dsp:txXfrm>
        <a:off x="4016243" y="3165669"/>
        <a:ext cx="3375000" cy="720000"/>
      </dsp:txXfrm>
    </dsp:sp>
    <dsp:sp modelId="{2B6F9507-78A1-4CD5-8E48-B33FACA0FA0A}">
      <dsp:nvSpPr>
        <dsp:cNvPr id="0" name=""/>
        <dsp:cNvSpPr/>
      </dsp:nvSpPr>
      <dsp:spPr>
        <a:xfrm>
          <a:off x="8639993" y="465668"/>
          <a:ext cx="2058750" cy="205875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F332F5-4BF0-477D-A959-E49A50D9FC21}">
      <dsp:nvSpPr>
        <dsp:cNvPr id="0" name=""/>
        <dsp:cNvSpPr/>
      </dsp:nvSpPr>
      <dsp:spPr>
        <a:xfrm>
          <a:off x="9078743" y="904419"/>
          <a:ext cx="1181250" cy="1181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617694-BA4E-43C0-B5E2-54944618D721}">
      <dsp:nvSpPr>
        <dsp:cNvPr id="0" name=""/>
        <dsp:cNvSpPr/>
      </dsp:nvSpPr>
      <dsp:spPr>
        <a:xfrm>
          <a:off x="7981868" y="3165669"/>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cap="all"/>
          </a:pPr>
          <a:r>
            <a:rPr lang="en-US" sz="3400" kern="1200"/>
            <a:t>Drugs / Alcohol</a:t>
          </a:r>
        </a:p>
      </dsp:txBody>
      <dsp:txXfrm>
        <a:off x="7981868" y="3165669"/>
        <a:ext cx="3375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BF5CC-AA6F-43F8-9F11-634E88E35B1C}">
      <dsp:nvSpPr>
        <dsp:cNvPr id="0" name=""/>
        <dsp:cNvSpPr/>
      </dsp:nvSpPr>
      <dsp:spPr>
        <a:xfrm>
          <a:off x="2103120" y="1359"/>
          <a:ext cx="8412480" cy="139378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63225" tIns="354022" rIns="163225" bIns="354022" numCol="1" spcCol="1270" anchor="ctr" anchorCtr="0">
          <a:noAutofit/>
        </a:bodyPr>
        <a:lstStyle/>
        <a:p>
          <a:pPr marL="0" lvl="0" indent="0" algn="l" defTabSz="977900">
            <a:lnSpc>
              <a:spcPct val="90000"/>
            </a:lnSpc>
            <a:spcBef>
              <a:spcPct val="0"/>
            </a:spcBef>
            <a:spcAft>
              <a:spcPct val="35000"/>
            </a:spcAft>
            <a:buNone/>
          </a:pPr>
          <a:r>
            <a:rPr lang="en-US" sz="2200" kern="1200"/>
            <a:t>Do not shower, wash or change your clothes. </a:t>
          </a:r>
        </a:p>
      </dsp:txBody>
      <dsp:txXfrm>
        <a:off x="2103120" y="1359"/>
        <a:ext cx="8412480" cy="1393787"/>
      </dsp:txXfrm>
    </dsp:sp>
    <dsp:sp modelId="{E085B948-BD0D-4323-9790-260A6DFA183E}">
      <dsp:nvSpPr>
        <dsp:cNvPr id="0" name=""/>
        <dsp:cNvSpPr/>
      </dsp:nvSpPr>
      <dsp:spPr>
        <a:xfrm>
          <a:off x="0" y="1359"/>
          <a:ext cx="2103120" cy="1393787"/>
        </a:xfrm>
        <a:prstGeom prst="re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1290" tIns="137675" rIns="111290" bIns="137675" numCol="1" spcCol="1270" anchor="ctr" anchorCtr="0">
          <a:noAutofit/>
        </a:bodyPr>
        <a:lstStyle/>
        <a:p>
          <a:pPr marL="0" lvl="0" indent="0" algn="ctr" defTabSz="1155700">
            <a:lnSpc>
              <a:spcPct val="90000"/>
            </a:lnSpc>
            <a:spcBef>
              <a:spcPct val="0"/>
            </a:spcBef>
            <a:spcAft>
              <a:spcPct val="35000"/>
            </a:spcAft>
            <a:buNone/>
          </a:pPr>
          <a:r>
            <a:rPr lang="en-US" sz="2600" kern="1200"/>
            <a:t>Do not shower, wash or change</a:t>
          </a:r>
        </a:p>
      </dsp:txBody>
      <dsp:txXfrm>
        <a:off x="0" y="1359"/>
        <a:ext cx="2103120" cy="1393787"/>
      </dsp:txXfrm>
    </dsp:sp>
    <dsp:sp modelId="{C1AE53FB-DC20-4C6C-8411-CD4528C786CD}">
      <dsp:nvSpPr>
        <dsp:cNvPr id="0" name=""/>
        <dsp:cNvSpPr/>
      </dsp:nvSpPr>
      <dsp:spPr>
        <a:xfrm>
          <a:off x="2103120" y="1478775"/>
          <a:ext cx="8412480" cy="139378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63225" tIns="354022" rIns="163225" bIns="354022" numCol="1" spcCol="1270" anchor="ctr" anchorCtr="0">
          <a:noAutofit/>
        </a:bodyPr>
        <a:lstStyle/>
        <a:p>
          <a:pPr marL="0" lvl="0" indent="0" algn="l" defTabSz="977900">
            <a:lnSpc>
              <a:spcPct val="90000"/>
            </a:lnSpc>
            <a:spcBef>
              <a:spcPct val="0"/>
            </a:spcBef>
            <a:spcAft>
              <a:spcPct val="35000"/>
            </a:spcAft>
            <a:buNone/>
          </a:pPr>
          <a:r>
            <a:rPr lang="en-US" sz="2200" kern="1200"/>
            <a:t>Do not brush your teeth. </a:t>
          </a:r>
        </a:p>
      </dsp:txBody>
      <dsp:txXfrm>
        <a:off x="2103120" y="1478775"/>
        <a:ext cx="8412480" cy="1393787"/>
      </dsp:txXfrm>
    </dsp:sp>
    <dsp:sp modelId="{FCBD8092-D769-42DE-A6A7-F4C39629A44E}">
      <dsp:nvSpPr>
        <dsp:cNvPr id="0" name=""/>
        <dsp:cNvSpPr/>
      </dsp:nvSpPr>
      <dsp:spPr>
        <a:xfrm>
          <a:off x="0" y="1478775"/>
          <a:ext cx="2103120" cy="1393787"/>
        </a:xfrm>
        <a:prstGeom prst="re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1290" tIns="137675" rIns="111290" bIns="137675" numCol="1" spcCol="1270" anchor="ctr" anchorCtr="0">
          <a:noAutofit/>
        </a:bodyPr>
        <a:lstStyle/>
        <a:p>
          <a:pPr marL="0" lvl="0" indent="0" algn="ctr" defTabSz="1155700">
            <a:lnSpc>
              <a:spcPct val="90000"/>
            </a:lnSpc>
            <a:spcBef>
              <a:spcPct val="0"/>
            </a:spcBef>
            <a:spcAft>
              <a:spcPct val="35000"/>
            </a:spcAft>
            <a:buNone/>
          </a:pPr>
          <a:r>
            <a:rPr lang="en-US" sz="2600" kern="1200"/>
            <a:t>Do not brush</a:t>
          </a:r>
        </a:p>
      </dsp:txBody>
      <dsp:txXfrm>
        <a:off x="0" y="1478775"/>
        <a:ext cx="2103120" cy="1393787"/>
      </dsp:txXfrm>
    </dsp:sp>
    <dsp:sp modelId="{F3CE24DD-336B-4A88-81AF-67CA1B11507C}">
      <dsp:nvSpPr>
        <dsp:cNvPr id="0" name=""/>
        <dsp:cNvSpPr/>
      </dsp:nvSpPr>
      <dsp:spPr>
        <a:xfrm>
          <a:off x="2103120" y="2956190"/>
          <a:ext cx="8412480" cy="139378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63225" tIns="354022" rIns="163225" bIns="354022" numCol="1" spcCol="1270" anchor="ctr" anchorCtr="0">
          <a:noAutofit/>
        </a:bodyPr>
        <a:lstStyle/>
        <a:p>
          <a:pPr marL="0" lvl="0" indent="0" algn="l" defTabSz="977900">
            <a:lnSpc>
              <a:spcPct val="90000"/>
            </a:lnSpc>
            <a:spcBef>
              <a:spcPct val="0"/>
            </a:spcBef>
            <a:spcAft>
              <a:spcPct val="35000"/>
            </a:spcAft>
            <a:buNone/>
          </a:pPr>
          <a:r>
            <a:rPr lang="en-US" sz="2200" kern="1200"/>
            <a:t>Preserve any evidence such as clothing, used condoms, towels, tissue or other items which may be useful for investigation purposes. </a:t>
          </a:r>
        </a:p>
      </dsp:txBody>
      <dsp:txXfrm>
        <a:off x="2103120" y="2956190"/>
        <a:ext cx="8412480" cy="1393787"/>
      </dsp:txXfrm>
    </dsp:sp>
    <dsp:sp modelId="{A28FBDE3-27E8-465E-A5F8-B66BD0945B4C}">
      <dsp:nvSpPr>
        <dsp:cNvPr id="0" name=""/>
        <dsp:cNvSpPr/>
      </dsp:nvSpPr>
      <dsp:spPr>
        <a:xfrm>
          <a:off x="0" y="2956190"/>
          <a:ext cx="2103120" cy="1393787"/>
        </a:xfrm>
        <a:prstGeom prst="rect">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1290" tIns="137675" rIns="111290" bIns="137675" numCol="1" spcCol="1270" anchor="ctr" anchorCtr="0">
          <a:noAutofit/>
        </a:bodyPr>
        <a:lstStyle/>
        <a:p>
          <a:pPr marL="0" lvl="0" indent="0" algn="ctr" defTabSz="1155700">
            <a:lnSpc>
              <a:spcPct val="90000"/>
            </a:lnSpc>
            <a:spcBef>
              <a:spcPct val="0"/>
            </a:spcBef>
            <a:spcAft>
              <a:spcPct val="35000"/>
            </a:spcAft>
            <a:buNone/>
          </a:pPr>
          <a:r>
            <a:rPr lang="en-US" sz="2600" kern="1200"/>
            <a:t>Preserve</a:t>
          </a:r>
        </a:p>
      </dsp:txBody>
      <dsp:txXfrm>
        <a:off x="0" y="2956190"/>
        <a:ext cx="2103120" cy="13937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44AD8-F9C9-4FF4-82D6-A8BFDE70AC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A97F3B-0B7E-42E2-9DB7-067E40193E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919834-0076-49EF-A9F7-AF58D686E532}"/>
              </a:ext>
            </a:extLst>
          </p:cNvPr>
          <p:cNvSpPr>
            <a:spLocks noGrp="1"/>
          </p:cNvSpPr>
          <p:nvPr>
            <p:ph type="dt" sz="half" idx="10"/>
          </p:nvPr>
        </p:nvSpPr>
        <p:spPr/>
        <p:txBody>
          <a:bodyPr/>
          <a:lstStyle/>
          <a:p>
            <a:fld id="{D5D1AC56-163F-4A08-AE07-A7A124681404}" type="datetimeFigureOut">
              <a:rPr lang="en-US" smtClean="0"/>
              <a:t>2/1/2021</a:t>
            </a:fld>
            <a:endParaRPr lang="en-US" dirty="0"/>
          </a:p>
        </p:txBody>
      </p:sp>
      <p:sp>
        <p:nvSpPr>
          <p:cNvPr id="5" name="Footer Placeholder 4">
            <a:extLst>
              <a:ext uri="{FF2B5EF4-FFF2-40B4-BE49-F238E27FC236}">
                <a16:creationId xmlns:a16="http://schemas.microsoft.com/office/drawing/2014/main" id="{1AD27F13-20AF-499C-913A-D84A89DB1B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F2EDF3-AB7F-4DE2-9034-674466E5704E}"/>
              </a:ext>
            </a:extLst>
          </p:cNvPr>
          <p:cNvSpPr>
            <a:spLocks noGrp="1"/>
          </p:cNvSpPr>
          <p:nvPr>
            <p:ph type="sldNum" sz="quarter" idx="12"/>
          </p:nvPr>
        </p:nvSpPr>
        <p:spPr/>
        <p:txBody>
          <a:bodyPr/>
          <a:lstStyle/>
          <a:p>
            <a:fld id="{8C2DAEE3-1559-4742-AE25-43561B9DE41E}" type="slidenum">
              <a:rPr lang="en-US" smtClean="0"/>
              <a:t>‹#›</a:t>
            </a:fld>
            <a:endParaRPr lang="en-US" dirty="0"/>
          </a:p>
        </p:txBody>
      </p:sp>
    </p:spTree>
    <p:extLst>
      <p:ext uri="{BB962C8B-B14F-4D97-AF65-F5344CB8AC3E}">
        <p14:creationId xmlns:p14="http://schemas.microsoft.com/office/powerpoint/2010/main" val="909590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B30E4-E2BF-497F-AA20-37704F5543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603ABB-A162-472C-8C9B-C85B177C67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BEFB2-872C-4061-B667-EB109954433C}"/>
              </a:ext>
            </a:extLst>
          </p:cNvPr>
          <p:cNvSpPr>
            <a:spLocks noGrp="1"/>
          </p:cNvSpPr>
          <p:nvPr>
            <p:ph type="dt" sz="half" idx="10"/>
          </p:nvPr>
        </p:nvSpPr>
        <p:spPr/>
        <p:txBody>
          <a:bodyPr/>
          <a:lstStyle/>
          <a:p>
            <a:fld id="{D5D1AC56-163F-4A08-AE07-A7A124681404}" type="datetimeFigureOut">
              <a:rPr lang="en-US" smtClean="0"/>
              <a:t>2/1/2021</a:t>
            </a:fld>
            <a:endParaRPr lang="en-US" dirty="0"/>
          </a:p>
        </p:txBody>
      </p:sp>
      <p:sp>
        <p:nvSpPr>
          <p:cNvPr id="5" name="Footer Placeholder 4">
            <a:extLst>
              <a:ext uri="{FF2B5EF4-FFF2-40B4-BE49-F238E27FC236}">
                <a16:creationId xmlns:a16="http://schemas.microsoft.com/office/drawing/2014/main" id="{3E4D6BC1-F50D-44D7-88E8-D6A6B0E8F8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03407D-7B1F-4496-9592-AEEB717E3F00}"/>
              </a:ext>
            </a:extLst>
          </p:cNvPr>
          <p:cNvSpPr>
            <a:spLocks noGrp="1"/>
          </p:cNvSpPr>
          <p:nvPr>
            <p:ph type="sldNum" sz="quarter" idx="12"/>
          </p:nvPr>
        </p:nvSpPr>
        <p:spPr/>
        <p:txBody>
          <a:bodyPr/>
          <a:lstStyle/>
          <a:p>
            <a:fld id="{8C2DAEE3-1559-4742-AE25-43561B9DE41E}" type="slidenum">
              <a:rPr lang="en-US" smtClean="0"/>
              <a:t>‹#›</a:t>
            </a:fld>
            <a:endParaRPr lang="en-US" dirty="0"/>
          </a:p>
        </p:txBody>
      </p:sp>
    </p:spTree>
    <p:extLst>
      <p:ext uri="{BB962C8B-B14F-4D97-AF65-F5344CB8AC3E}">
        <p14:creationId xmlns:p14="http://schemas.microsoft.com/office/powerpoint/2010/main" val="2958593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DE1127-8F2F-48AB-B324-DEEAAD2F87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C2EA68-6BAD-4337-9013-D401568071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F96315-EA98-4586-8C76-AAB354ECD138}"/>
              </a:ext>
            </a:extLst>
          </p:cNvPr>
          <p:cNvSpPr>
            <a:spLocks noGrp="1"/>
          </p:cNvSpPr>
          <p:nvPr>
            <p:ph type="dt" sz="half" idx="10"/>
          </p:nvPr>
        </p:nvSpPr>
        <p:spPr/>
        <p:txBody>
          <a:bodyPr/>
          <a:lstStyle/>
          <a:p>
            <a:fld id="{D5D1AC56-163F-4A08-AE07-A7A124681404}" type="datetimeFigureOut">
              <a:rPr lang="en-US" smtClean="0"/>
              <a:t>2/1/2021</a:t>
            </a:fld>
            <a:endParaRPr lang="en-US" dirty="0"/>
          </a:p>
        </p:txBody>
      </p:sp>
      <p:sp>
        <p:nvSpPr>
          <p:cNvPr id="5" name="Footer Placeholder 4">
            <a:extLst>
              <a:ext uri="{FF2B5EF4-FFF2-40B4-BE49-F238E27FC236}">
                <a16:creationId xmlns:a16="http://schemas.microsoft.com/office/drawing/2014/main" id="{5363E288-F2FD-47F1-9FD2-243DE7BE27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039298-A79B-4FA8-ACAD-0769DBB7B106}"/>
              </a:ext>
            </a:extLst>
          </p:cNvPr>
          <p:cNvSpPr>
            <a:spLocks noGrp="1"/>
          </p:cNvSpPr>
          <p:nvPr>
            <p:ph type="sldNum" sz="quarter" idx="12"/>
          </p:nvPr>
        </p:nvSpPr>
        <p:spPr/>
        <p:txBody>
          <a:bodyPr/>
          <a:lstStyle/>
          <a:p>
            <a:fld id="{8C2DAEE3-1559-4742-AE25-43561B9DE41E}" type="slidenum">
              <a:rPr lang="en-US" smtClean="0"/>
              <a:t>‹#›</a:t>
            </a:fld>
            <a:endParaRPr lang="en-US" dirty="0"/>
          </a:p>
        </p:txBody>
      </p:sp>
    </p:spTree>
    <p:extLst>
      <p:ext uri="{BB962C8B-B14F-4D97-AF65-F5344CB8AC3E}">
        <p14:creationId xmlns:p14="http://schemas.microsoft.com/office/powerpoint/2010/main" val="66970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06633-0BC7-454A-A571-F05331ABB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6A420B-B6D3-4E53-8D1F-C46C37B38D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324E8-527A-4280-B77B-F59C71AEC1CB}"/>
              </a:ext>
            </a:extLst>
          </p:cNvPr>
          <p:cNvSpPr>
            <a:spLocks noGrp="1"/>
          </p:cNvSpPr>
          <p:nvPr>
            <p:ph type="dt" sz="half" idx="10"/>
          </p:nvPr>
        </p:nvSpPr>
        <p:spPr/>
        <p:txBody>
          <a:bodyPr/>
          <a:lstStyle/>
          <a:p>
            <a:fld id="{D5D1AC56-163F-4A08-AE07-A7A124681404}" type="datetimeFigureOut">
              <a:rPr lang="en-US" smtClean="0"/>
              <a:t>2/1/2021</a:t>
            </a:fld>
            <a:endParaRPr lang="en-US" dirty="0"/>
          </a:p>
        </p:txBody>
      </p:sp>
      <p:sp>
        <p:nvSpPr>
          <p:cNvPr id="5" name="Footer Placeholder 4">
            <a:extLst>
              <a:ext uri="{FF2B5EF4-FFF2-40B4-BE49-F238E27FC236}">
                <a16:creationId xmlns:a16="http://schemas.microsoft.com/office/drawing/2014/main" id="{96B0546E-205D-4D08-95A7-703A35C737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0B263C-6DE1-4118-8AC8-1A66881A1E88}"/>
              </a:ext>
            </a:extLst>
          </p:cNvPr>
          <p:cNvSpPr>
            <a:spLocks noGrp="1"/>
          </p:cNvSpPr>
          <p:nvPr>
            <p:ph type="sldNum" sz="quarter" idx="12"/>
          </p:nvPr>
        </p:nvSpPr>
        <p:spPr/>
        <p:txBody>
          <a:bodyPr/>
          <a:lstStyle/>
          <a:p>
            <a:fld id="{8C2DAEE3-1559-4742-AE25-43561B9DE41E}" type="slidenum">
              <a:rPr lang="en-US" smtClean="0"/>
              <a:t>‹#›</a:t>
            </a:fld>
            <a:endParaRPr lang="en-US" dirty="0"/>
          </a:p>
        </p:txBody>
      </p:sp>
    </p:spTree>
    <p:extLst>
      <p:ext uri="{BB962C8B-B14F-4D97-AF65-F5344CB8AC3E}">
        <p14:creationId xmlns:p14="http://schemas.microsoft.com/office/powerpoint/2010/main" val="211056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2E26E-E180-4879-A41C-4EEB0EA8E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2CAED7-4D09-4811-9C00-B8A978F68F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4FF207-E740-425B-88B4-464F4490800D}"/>
              </a:ext>
            </a:extLst>
          </p:cNvPr>
          <p:cNvSpPr>
            <a:spLocks noGrp="1"/>
          </p:cNvSpPr>
          <p:nvPr>
            <p:ph type="dt" sz="half" idx="10"/>
          </p:nvPr>
        </p:nvSpPr>
        <p:spPr/>
        <p:txBody>
          <a:bodyPr/>
          <a:lstStyle/>
          <a:p>
            <a:fld id="{D5D1AC56-163F-4A08-AE07-A7A124681404}" type="datetimeFigureOut">
              <a:rPr lang="en-US" smtClean="0"/>
              <a:t>2/1/2021</a:t>
            </a:fld>
            <a:endParaRPr lang="en-US" dirty="0"/>
          </a:p>
        </p:txBody>
      </p:sp>
      <p:sp>
        <p:nvSpPr>
          <p:cNvPr id="5" name="Footer Placeholder 4">
            <a:extLst>
              <a:ext uri="{FF2B5EF4-FFF2-40B4-BE49-F238E27FC236}">
                <a16:creationId xmlns:a16="http://schemas.microsoft.com/office/drawing/2014/main" id="{51FDA146-AA9C-4590-905C-0D98D37A09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63A1AC-252F-49D2-B4B9-4A8D813A8A20}"/>
              </a:ext>
            </a:extLst>
          </p:cNvPr>
          <p:cNvSpPr>
            <a:spLocks noGrp="1"/>
          </p:cNvSpPr>
          <p:nvPr>
            <p:ph type="sldNum" sz="quarter" idx="12"/>
          </p:nvPr>
        </p:nvSpPr>
        <p:spPr/>
        <p:txBody>
          <a:bodyPr/>
          <a:lstStyle/>
          <a:p>
            <a:fld id="{8C2DAEE3-1559-4742-AE25-43561B9DE41E}" type="slidenum">
              <a:rPr lang="en-US" smtClean="0"/>
              <a:t>‹#›</a:t>
            </a:fld>
            <a:endParaRPr lang="en-US" dirty="0"/>
          </a:p>
        </p:txBody>
      </p:sp>
    </p:spTree>
    <p:extLst>
      <p:ext uri="{BB962C8B-B14F-4D97-AF65-F5344CB8AC3E}">
        <p14:creationId xmlns:p14="http://schemas.microsoft.com/office/powerpoint/2010/main" val="186869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1762-747D-4412-B618-0C28FFD045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D81995-3FE1-409D-A6C1-7A0B50C68A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DE263A-EBF0-4D9C-A3CF-11D012C5C7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D31A55-2FDB-48A1-9296-866CDE288461}"/>
              </a:ext>
            </a:extLst>
          </p:cNvPr>
          <p:cNvSpPr>
            <a:spLocks noGrp="1"/>
          </p:cNvSpPr>
          <p:nvPr>
            <p:ph type="dt" sz="half" idx="10"/>
          </p:nvPr>
        </p:nvSpPr>
        <p:spPr/>
        <p:txBody>
          <a:bodyPr/>
          <a:lstStyle/>
          <a:p>
            <a:fld id="{D5D1AC56-163F-4A08-AE07-A7A124681404}" type="datetimeFigureOut">
              <a:rPr lang="en-US" smtClean="0"/>
              <a:t>2/1/2021</a:t>
            </a:fld>
            <a:endParaRPr lang="en-US" dirty="0"/>
          </a:p>
        </p:txBody>
      </p:sp>
      <p:sp>
        <p:nvSpPr>
          <p:cNvPr id="6" name="Footer Placeholder 5">
            <a:extLst>
              <a:ext uri="{FF2B5EF4-FFF2-40B4-BE49-F238E27FC236}">
                <a16:creationId xmlns:a16="http://schemas.microsoft.com/office/drawing/2014/main" id="{208EF132-CA87-4E2E-98B2-A1E2164DF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D8E321-B72A-49D0-85E9-87A044142A74}"/>
              </a:ext>
            </a:extLst>
          </p:cNvPr>
          <p:cNvSpPr>
            <a:spLocks noGrp="1"/>
          </p:cNvSpPr>
          <p:nvPr>
            <p:ph type="sldNum" sz="quarter" idx="12"/>
          </p:nvPr>
        </p:nvSpPr>
        <p:spPr/>
        <p:txBody>
          <a:bodyPr/>
          <a:lstStyle/>
          <a:p>
            <a:fld id="{8C2DAEE3-1559-4742-AE25-43561B9DE41E}" type="slidenum">
              <a:rPr lang="en-US" smtClean="0"/>
              <a:t>‹#›</a:t>
            </a:fld>
            <a:endParaRPr lang="en-US" dirty="0"/>
          </a:p>
        </p:txBody>
      </p:sp>
    </p:spTree>
    <p:extLst>
      <p:ext uri="{BB962C8B-B14F-4D97-AF65-F5344CB8AC3E}">
        <p14:creationId xmlns:p14="http://schemas.microsoft.com/office/powerpoint/2010/main" val="207654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42016-218A-47F2-87DE-7908B6A803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E8A655-01A8-4BBD-9F34-1548075CC6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806E3B-EC8B-4CDA-BDC8-F6602D3E67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6D88EB-D2BB-4BD9-9066-910921E060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2FDED4-8954-463F-AEFB-4DBA268744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B5C451-71B1-44BC-B441-664D40DF892F}"/>
              </a:ext>
            </a:extLst>
          </p:cNvPr>
          <p:cNvSpPr>
            <a:spLocks noGrp="1"/>
          </p:cNvSpPr>
          <p:nvPr>
            <p:ph type="dt" sz="half" idx="10"/>
          </p:nvPr>
        </p:nvSpPr>
        <p:spPr/>
        <p:txBody>
          <a:bodyPr/>
          <a:lstStyle/>
          <a:p>
            <a:fld id="{D5D1AC56-163F-4A08-AE07-A7A124681404}" type="datetimeFigureOut">
              <a:rPr lang="en-US" smtClean="0"/>
              <a:t>2/1/2021</a:t>
            </a:fld>
            <a:endParaRPr lang="en-US" dirty="0"/>
          </a:p>
        </p:txBody>
      </p:sp>
      <p:sp>
        <p:nvSpPr>
          <p:cNvPr id="8" name="Footer Placeholder 7">
            <a:extLst>
              <a:ext uri="{FF2B5EF4-FFF2-40B4-BE49-F238E27FC236}">
                <a16:creationId xmlns:a16="http://schemas.microsoft.com/office/drawing/2014/main" id="{4C6790C4-546C-489D-9006-EB380ADD4D0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D1762F3-349B-4B7F-81AB-1D96DF63C25A}"/>
              </a:ext>
            </a:extLst>
          </p:cNvPr>
          <p:cNvSpPr>
            <a:spLocks noGrp="1"/>
          </p:cNvSpPr>
          <p:nvPr>
            <p:ph type="sldNum" sz="quarter" idx="12"/>
          </p:nvPr>
        </p:nvSpPr>
        <p:spPr/>
        <p:txBody>
          <a:bodyPr/>
          <a:lstStyle/>
          <a:p>
            <a:fld id="{8C2DAEE3-1559-4742-AE25-43561B9DE41E}" type="slidenum">
              <a:rPr lang="en-US" smtClean="0"/>
              <a:t>‹#›</a:t>
            </a:fld>
            <a:endParaRPr lang="en-US" dirty="0"/>
          </a:p>
        </p:txBody>
      </p:sp>
    </p:spTree>
    <p:extLst>
      <p:ext uri="{BB962C8B-B14F-4D97-AF65-F5344CB8AC3E}">
        <p14:creationId xmlns:p14="http://schemas.microsoft.com/office/powerpoint/2010/main" val="296994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A9D9-8507-44FA-A743-BAEBA259BD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9F4E34-6A8D-4611-A576-4B9607F7D6C1}"/>
              </a:ext>
            </a:extLst>
          </p:cNvPr>
          <p:cNvSpPr>
            <a:spLocks noGrp="1"/>
          </p:cNvSpPr>
          <p:nvPr>
            <p:ph type="dt" sz="half" idx="10"/>
          </p:nvPr>
        </p:nvSpPr>
        <p:spPr/>
        <p:txBody>
          <a:bodyPr/>
          <a:lstStyle/>
          <a:p>
            <a:fld id="{D5D1AC56-163F-4A08-AE07-A7A124681404}" type="datetimeFigureOut">
              <a:rPr lang="en-US" smtClean="0"/>
              <a:t>2/1/2021</a:t>
            </a:fld>
            <a:endParaRPr lang="en-US" dirty="0"/>
          </a:p>
        </p:txBody>
      </p:sp>
      <p:sp>
        <p:nvSpPr>
          <p:cNvPr id="4" name="Footer Placeholder 3">
            <a:extLst>
              <a:ext uri="{FF2B5EF4-FFF2-40B4-BE49-F238E27FC236}">
                <a16:creationId xmlns:a16="http://schemas.microsoft.com/office/drawing/2014/main" id="{008071B8-C360-48C5-BABD-C30C93EEE56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00B4B73-BA4D-46F4-A116-48877B79D5F3}"/>
              </a:ext>
            </a:extLst>
          </p:cNvPr>
          <p:cNvSpPr>
            <a:spLocks noGrp="1"/>
          </p:cNvSpPr>
          <p:nvPr>
            <p:ph type="sldNum" sz="quarter" idx="12"/>
          </p:nvPr>
        </p:nvSpPr>
        <p:spPr/>
        <p:txBody>
          <a:bodyPr/>
          <a:lstStyle/>
          <a:p>
            <a:fld id="{8C2DAEE3-1559-4742-AE25-43561B9DE41E}" type="slidenum">
              <a:rPr lang="en-US" smtClean="0"/>
              <a:t>‹#›</a:t>
            </a:fld>
            <a:endParaRPr lang="en-US" dirty="0"/>
          </a:p>
        </p:txBody>
      </p:sp>
    </p:spTree>
    <p:extLst>
      <p:ext uri="{BB962C8B-B14F-4D97-AF65-F5344CB8AC3E}">
        <p14:creationId xmlns:p14="http://schemas.microsoft.com/office/powerpoint/2010/main" val="139614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306191-7260-4DE8-87B1-989FC5BFA8BD}"/>
              </a:ext>
            </a:extLst>
          </p:cNvPr>
          <p:cNvSpPr>
            <a:spLocks noGrp="1"/>
          </p:cNvSpPr>
          <p:nvPr>
            <p:ph type="dt" sz="half" idx="10"/>
          </p:nvPr>
        </p:nvSpPr>
        <p:spPr/>
        <p:txBody>
          <a:bodyPr/>
          <a:lstStyle/>
          <a:p>
            <a:fld id="{D5D1AC56-163F-4A08-AE07-A7A124681404}" type="datetimeFigureOut">
              <a:rPr lang="en-US" smtClean="0"/>
              <a:t>2/1/2021</a:t>
            </a:fld>
            <a:endParaRPr lang="en-US" dirty="0"/>
          </a:p>
        </p:txBody>
      </p:sp>
      <p:sp>
        <p:nvSpPr>
          <p:cNvPr id="3" name="Footer Placeholder 2">
            <a:extLst>
              <a:ext uri="{FF2B5EF4-FFF2-40B4-BE49-F238E27FC236}">
                <a16:creationId xmlns:a16="http://schemas.microsoft.com/office/drawing/2014/main" id="{AF6FE757-37A5-41F7-A7E1-5DF5E85C4B1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4BC4F46-B266-4C15-92DC-D75D3864C6DC}"/>
              </a:ext>
            </a:extLst>
          </p:cNvPr>
          <p:cNvSpPr>
            <a:spLocks noGrp="1"/>
          </p:cNvSpPr>
          <p:nvPr>
            <p:ph type="sldNum" sz="quarter" idx="12"/>
          </p:nvPr>
        </p:nvSpPr>
        <p:spPr/>
        <p:txBody>
          <a:bodyPr/>
          <a:lstStyle/>
          <a:p>
            <a:fld id="{8C2DAEE3-1559-4742-AE25-43561B9DE41E}" type="slidenum">
              <a:rPr lang="en-US" smtClean="0"/>
              <a:t>‹#›</a:t>
            </a:fld>
            <a:endParaRPr lang="en-US" dirty="0"/>
          </a:p>
        </p:txBody>
      </p:sp>
    </p:spTree>
    <p:extLst>
      <p:ext uri="{BB962C8B-B14F-4D97-AF65-F5344CB8AC3E}">
        <p14:creationId xmlns:p14="http://schemas.microsoft.com/office/powerpoint/2010/main" val="358426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BF077-9BAA-4518-9496-BD49E0684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8A1E81-F0D3-4D01-9669-464CB797B5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67CA2D-4249-4DE0-81DA-006549F0D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ADE01A-811A-4308-8442-F74AD1C3C4D0}"/>
              </a:ext>
            </a:extLst>
          </p:cNvPr>
          <p:cNvSpPr>
            <a:spLocks noGrp="1"/>
          </p:cNvSpPr>
          <p:nvPr>
            <p:ph type="dt" sz="half" idx="10"/>
          </p:nvPr>
        </p:nvSpPr>
        <p:spPr/>
        <p:txBody>
          <a:bodyPr/>
          <a:lstStyle/>
          <a:p>
            <a:fld id="{D5D1AC56-163F-4A08-AE07-A7A124681404}" type="datetimeFigureOut">
              <a:rPr lang="en-US" smtClean="0"/>
              <a:t>2/1/2021</a:t>
            </a:fld>
            <a:endParaRPr lang="en-US" dirty="0"/>
          </a:p>
        </p:txBody>
      </p:sp>
      <p:sp>
        <p:nvSpPr>
          <p:cNvPr id="6" name="Footer Placeholder 5">
            <a:extLst>
              <a:ext uri="{FF2B5EF4-FFF2-40B4-BE49-F238E27FC236}">
                <a16:creationId xmlns:a16="http://schemas.microsoft.com/office/drawing/2014/main" id="{68FA338B-9A7F-49FC-9E1F-7453C78B68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4CB1EC-2B29-4DE1-BD71-FA5A005AFC48}"/>
              </a:ext>
            </a:extLst>
          </p:cNvPr>
          <p:cNvSpPr>
            <a:spLocks noGrp="1"/>
          </p:cNvSpPr>
          <p:nvPr>
            <p:ph type="sldNum" sz="quarter" idx="12"/>
          </p:nvPr>
        </p:nvSpPr>
        <p:spPr/>
        <p:txBody>
          <a:bodyPr/>
          <a:lstStyle/>
          <a:p>
            <a:fld id="{8C2DAEE3-1559-4742-AE25-43561B9DE41E}" type="slidenum">
              <a:rPr lang="en-US" smtClean="0"/>
              <a:t>‹#›</a:t>
            </a:fld>
            <a:endParaRPr lang="en-US" dirty="0"/>
          </a:p>
        </p:txBody>
      </p:sp>
    </p:spTree>
    <p:extLst>
      <p:ext uri="{BB962C8B-B14F-4D97-AF65-F5344CB8AC3E}">
        <p14:creationId xmlns:p14="http://schemas.microsoft.com/office/powerpoint/2010/main" val="1260257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E71C-7425-4B74-A441-943D38E2A9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49BBEB-89B4-4A2A-B372-F01FC5E1A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7F2CD40-F767-4AA3-91BF-0CD170C66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C352AF-B169-457E-BBDA-0716FAABBDBD}"/>
              </a:ext>
            </a:extLst>
          </p:cNvPr>
          <p:cNvSpPr>
            <a:spLocks noGrp="1"/>
          </p:cNvSpPr>
          <p:nvPr>
            <p:ph type="dt" sz="half" idx="10"/>
          </p:nvPr>
        </p:nvSpPr>
        <p:spPr/>
        <p:txBody>
          <a:bodyPr/>
          <a:lstStyle/>
          <a:p>
            <a:fld id="{D5D1AC56-163F-4A08-AE07-A7A124681404}" type="datetimeFigureOut">
              <a:rPr lang="en-US" smtClean="0"/>
              <a:t>2/1/2021</a:t>
            </a:fld>
            <a:endParaRPr lang="en-US" dirty="0"/>
          </a:p>
        </p:txBody>
      </p:sp>
      <p:sp>
        <p:nvSpPr>
          <p:cNvPr id="6" name="Footer Placeholder 5">
            <a:extLst>
              <a:ext uri="{FF2B5EF4-FFF2-40B4-BE49-F238E27FC236}">
                <a16:creationId xmlns:a16="http://schemas.microsoft.com/office/drawing/2014/main" id="{DC111778-B1F5-44FE-99D6-4129B53693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B6EC10-DF8B-4009-AFE4-1F9CB7D2590A}"/>
              </a:ext>
            </a:extLst>
          </p:cNvPr>
          <p:cNvSpPr>
            <a:spLocks noGrp="1"/>
          </p:cNvSpPr>
          <p:nvPr>
            <p:ph type="sldNum" sz="quarter" idx="12"/>
          </p:nvPr>
        </p:nvSpPr>
        <p:spPr/>
        <p:txBody>
          <a:bodyPr/>
          <a:lstStyle/>
          <a:p>
            <a:fld id="{8C2DAEE3-1559-4742-AE25-43561B9DE41E}" type="slidenum">
              <a:rPr lang="en-US" smtClean="0"/>
              <a:t>‹#›</a:t>
            </a:fld>
            <a:endParaRPr lang="en-US" dirty="0"/>
          </a:p>
        </p:txBody>
      </p:sp>
    </p:spTree>
    <p:extLst>
      <p:ext uri="{BB962C8B-B14F-4D97-AF65-F5344CB8AC3E}">
        <p14:creationId xmlns:p14="http://schemas.microsoft.com/office/powerpoint/2010/main" val="3262243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8E94CD-3D98-4F29-875A-AC5F5EC8AD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034D95-5B39-4C97-AF2A-FE236AF891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43A49-729E-45A5-8842-D5D44A2BEE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1AC56-163F-4A08-AE07-A7A124681404}" type="datetimeFigureOut">
              <a:rPr lang="en-US" smtClean="0"/>
              <a:t>2/1/2021</a:t>
            </a:fld>
            <a:endParaRPr lang="en-US" dirty="0"/>
          </a:p>
        </p:txBody>
      </p:sp>
      <p:sp>
        <p:nvSpPr>
          <p:cNvPr id="5" name="Footer Placeholder 4">
            <a:extLst>
              <a:ext uri="{FF2B5EF4-FFF2-40B4-BE49-F238E27FC236}">
                <a16:creationId xmlns:a16="http://schemas.microsoft.com/office/drawing/2014/main" id="{887C4D68-2ADD-45D9-92AC-19F720987A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1662EB6-BBF1-429F-AD13-39551D8CC5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DAEE3-1559-4742-AE25-43561B9DE41E}" type="slidenum">
              <a:rPr lang="en-US" smtClean="0"/>
              <a:t>‹#›</a:t>
            </a:fld>
            <a:endParaRPr lang="en-US" dirty="0"/>
          </a:p>
        </p:txBody>
      </p:sp>
    </p:spTree>
    <p:extLst>
      <p:ext uri="{BB962C8B-B14F-4D97-AF65-F5344CB8AC3E}">
        <p14:creationId xmlns:p14="http://schemas.microsoft.com/office/powerpoint/2010/main" val="1786578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bs.twimg.com/profile_images/1114210237349859328/CabeYWGt_400x400.p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bs.twimg.com/profile_images/1114210237349859328/CabeYWGt_400x400.pn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bs.twimg.com/profile_images/1114210237349859328/CabeYWGt_400x400.pn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bs.twimg.com/profile_images/1114210237349859328/CabeYWGt_400x400.pn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bs.twimg.com/profile_images/1114210237349859328/CabeYWGt_400x400.pn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bs.twimg.com/profile_images/1114210237349859328/CabeYWGt_400x400.pn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hyperlink" Target="https://pbs.twimg.com/profile_images/1114210237349859328/CabeYWGt_400x400.png" TargetMode="Externa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bs.twimg.com/profile_images/1114210237349859328/CabeYWGt_400x400.p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bs.twimg.com/profile_images/1114210237349859328/CabeYWGt_400x400.p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bs.twimg.com/profile_images/1114210237349859328/CabeYWGt_400x400.pn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bs.twimg.com/profile_images/1114210237349859328/CabeYWGt_400x400.pn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bs.twimg.com/profile_images/1114210237349859328/CabeYWGt_400x400.pn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bs.twimg.com/profile_images/1114210237349859328/CabeYWGt_400x400.p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hyperlink" Target="https://pbs.twimg.com/profile_images/1114210237349859328/CabeYWGt_400x400.png" TargetMode="Externa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8" Type="http://schemas.openxmlformats.org/officeDocument/2006/relationships/hyperlink" Target="https://pbs.twimg.com/profile_images/1114210237349859328/CabeYWGt_400x400.png"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bs.twimg.com/profile_images/1114210237349859328/CabeYWGt_400x400.pn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bs.twimg.com/profile_images/1114210237349859328/CabeYWGt_400x400.pn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bs.twimg.com/profile_images/1114210237349859328/CabeYWGt_400x400.p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bs.twimg.com/profile_images/1114210237349859328/CabeYWGt_400x400.p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bs.twimg.com/profile_images/1114210237349859328/CabeYWGt_400x400.p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bs.twimg.com/profile_images/1114210237349859328/CabeYWGt_400x400.png"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bs.twimg.com/profile_images/1114210237349859328/CabeYWGt_400x400.png"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bs.twimg.com/profile_images/1114210237349859328/CabeYWGt_400x400.p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bs.twimg.com/profile_images/1114210237349859328/CabeYWGt_400x400.p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labama Community College System (ACCS)">
            <a:hlinkClick r:id="rId2" tgtFrame="&quot;_blank&quot;"/>
            <a:extLst>
              <a:ext uri="{FF2B5EF4-FFF2-40B4-BE49-F238E27FC236}">
                <a16:creationId xmlns:a16="http://schemas.microsoft.com/office/drawing/2014/main" id="{FFB6D4BC-AEBC-4776-8CA2-4D613BE1EEF6}"/>
              </a:ext>
            </a:extLst>
          </p:cNvPr>
          <p:cNvPicPr/>
          <p:nvPr/>
        </p:nvPicPr>
        <p:blipFill rotWithShape="1">
          <a:blip r:embed="rId3" cstate="print">
            <a:extLst>
              <a:ext uri="{28A0092B-C50C-407E-A947-70E740481C1C}">
                <a14:useLocalDpi xmlns:a14="http://schemas.microsoft.com/office/drawing/2010/main" val="0"/>
              </a:ext>
            </a:extLst>
          </a:blip>
          <a:srcRect l="2195" r="1836" b="-2"/>
          <a:stretch/>
        </p:blipFill>
        <p:spPr bwMode="auto">
          <a:xfrm>
            <a:off x="621675" y="623275"/>
            <a:ext cx="4032621" cy="5607882"/>
          </a:xfrm>
          <a:prstGeom prst="rect">
            <a:avLst/>
          </a:prstGeom>
          <a:noFill/>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261428-7DA0-461D-9136-2CBAB70A15E9}"/>
              </a:ext>
            </a:extLst>
          </p:cNvPr>
          <p:cNvSpPr>
            <a:spLocks noGrp="1"/>
          </p:cNvSpPr>
          <p:nvPr>
            <p:ph type="ctrTitle"/>
          </p:nvPr>
        </p:nvSpPr>
        <p:spPr>
          <a:xfrm>
            <a:off x="5450209" y="1056640"/>
            <a:ext cx="5799947" cy="3494398"/>
          </a:xfrm>
        </p:spPr>
        <p:txBody>
          <a:bodyPr anchor="b">
            <a:normAutofit/>
          </a:bodyPr>
          <a:lstStyle/>
          <a:p>
            <a:pPr algn="l"/>
            <a:r>
              <a:rPr lang="en-US" sz="8000" dirty="0"/>
              <a:t>Campus Security Authority</a:t>
            </a:r>
          </a:p>
        </p:txBody>
      </p:sp>
      <p:sp>
        <p:nvSpPr>
          <p:cNvPr id="3" name="Subtitle 2">
            <a:extLst>
              <a:ext uri="{FF2B5EF4-FFF2-40B4-BE49-F238E27FC236}">
                <a16:creationId xmlns:a16="http://schemas.microsoft.com/office/drawing/2014/main" id="{BF9A3A1D-FF9B-4BBA-BDD2-77E7486EB27E}"/>
              </a:ext>
            </a:extLst>
          </p:cNvPr>
          <p:cNvSpPr>
            <a:spLocks noGrp="1"/>
          </p:cNvSpPr>
          <p:nvPr>
            <p:ph type="subTitle" idx="1"/>
          </p:nvPr>
        </p:nvSpPr>
        <p:spPr>
          <a:xfrm>
            <a:off x="5450210" y="4582814"/>
            <a:ext cx="4041454" cy="1312657"/>
          </a:xfrm>
        </p:spPr>
        <p:txBody>
          <a:bodyPr anchor="t">
            <a:normAutofit/>
          </a:bodyPr>
          <a:lstStyle/>
          <a:p>
            <a:pPr algn="l"/>
            <a:r>
              <a:rPr lang="en-US" dirty="0"/>
              <a:t>Mark Bailey</a:t>
            </a:r>
          </a:p>
          <a:p>
            <a:pPr algn="l"/>
            <a:r>
              <a:rPr lang="en-US" dirty="0"/>
              <a:t>Jefferson State Community College</a:t>
            </a:r>
          </a:p>
        </p:txBody>
      </p:sp>
    </p:spTree>
    <p:extLst>
      <p:ext uri="{BB962C8B-B14F-4D97-AF65-F5344CB8AC3E}">
        <p14:creationId xmlns:p14="http://schemas.microsoft.com/office/powerpoint/2010/main" val="81529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487E887-6D5C-4A70-8093-9123843582E9}"/>
              </a:ext>
            </a:extLst>
          </p:cNvPr>
          <p:cNvSpPr txBox="1">
            <a:spLocks/>
          </p:cNvSpPr>
          <p:nvPr/>
        </p:nvSpPr>
        <p:spPr>
          <a:xfrm>
            <a:off x="804672" y="640263"/>
            <a:ext cx="5157216" cy="1344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kern="1200">
                <a:solidFill>
                  <a:schemeClr val="tx1"/>
                </a:solidFill>
                <a:latin typeface="+mj-lt"/>
                <a:ea typeface="+mj-ea"/>
                <a:cs typeface="+mj-cs"/>
              </a:rPr>
              <a:t>Types of CSA’s</a:t>
            </a:r>
          </a:p>
        </p:txBody>
      </p:sp>
      <p:sp>
        <p:nvSpPr>
          <p:cNvPr id="3" name="Content Placeholder 2">
            <a:extLst>
              <a:ext uri="{FF2B5EF4-FFF2-40B4-BE49-F238E27FC236}">
                <a16:creationId xmlns:a16="http://schemas.microsoft.com/office/drawing/2014/main" id="{C5C8F220-C223-4E9F-B345-B41AA1AAD8C5}"/>
              </a:ext>
            </a:extLst>
          </p:cNvPr>
          <p:cNvSpPr txBox="1">
            <a:spLocks/>
          </p:cNvSpPr>
          <p:nvPr/>
        </p:nvSpPr>
        <p:spPr>
          <a:xfrm>
            <a:off x="804672" y="2121763"/>
            <a:ext cx="5157216" cy="37730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All Police Department Employees</a:t>
            </a:r>
          </a:p>
          <a:p>
            <a:pPr lvl="1"/>
            <a:r>
              <a:rPr lang="en-US" sz="2000"/>
              <a:t>Sworn</a:t>
            </a:r>
          </a:p>
          <a:p>
            <a:pPr lvl="1"/>
            <a:r>
              <a:rPr lang="en-US" sz="2000"/>
              <a:t>Non-Sworn</a:t>
            </a:r>
          </a:p>
          <a:p>
            <a:pPr lvl="1"/>
            <a:r>
              <a:rPr lang="en-US" sz="2000"/>
              <a:t>Includes contract Law Enforcement</a:t>
            </a:r>
          </a:p>
          <a:p>
            <a:r>
              <a:rPr lang="en-US" sz="2000"/>
              <a:t>All Security Department employees</a:t>
            </a:r>
          </a:p>
          <a:p>
            <a:pPr lvl="1"/>
            <a:r>
              <a:rPr lang="en-US" sz="2000"/>
              <a:t>Employed by the college</a:t>
            </a:r>
          </a:p>
          <a:p>
            <a:pPr lvl="1"/>
            <a:r>
              <a:rPr lang="en-US" sz="2000"/>
              <a:t>Contracted by the college</a:t>
            </a:r>
          </a:p>
        </p:txBody>
      </p:sp>
      <p:pic>
        <p:nvPicPr>
          <p:cNvPr id="4" name="Picture 3" descr="Alabama Community College System (ACCS)">
            <a:hlinkClick r:id="rId2" tgtFrame="&quot;_blank&quot;"/>
            <a:extLst>
              <a:ext uri="{FF2B5EF4-FFF2-40B4-BE49-F238E27FC236}">
                <a16:creationId xmlns:a16="http://schemas.microsoft.com/office/drawing/2014/main" id="{DC6FCFE5-0F8B-4DCB-8448-19603AD2FEA8}"/>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190094" y="484632"/>
            <a:ext cx="4296059" cy="5733287"/>
          </a:xfrm>
          <a:prstGeom prst="rect">
            <a:avLst/>
          </a:prstGeom>
          <a:noFill/>
        </p:spPr>
      </p:pic>
    </p:spTree>
    <p:extLst>
      <p:ext uri="{BB962C8B-B14F-4D97-AF65-F5344CB8AC3E}">
        <p14:creationId xmlns:p14="http://schemas.microsoft.com/office/powerpoint/2010/main" val="209953541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5C5BBA4-481B-4802-AA82-8DFB18665CB7}"/>
              </a:ext>
            </a:extLst>
          </p:cNvPr>
          <p:cNvSpPr txBox="1">
            <a:spLocks/>
          </p:cNvSpPr>
          <p:nvPr/>
        </p:nvSpPr>
        <p:spPr>
          <a:xfrm>
            <a:off x="804672" y="640263"/>
            <a:ext cx="5157216" cy="1344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kern="1200">
                <a:solidFill>
                  <a:schemeClr val="tx1"/>
                </a:solidFill>
                <a:latin typeface="+mj-lt"/>
                <a:ea typeface="+mj-ea"/>
                <a:cs typeface="+mj-cs"/>
              </a:rPr>
              <a:t>Types of CSA’s</a:t>
            </a:r>
          </a:p>
        </p:txBody>
      </p:sp>
      <p:sp>
        <p:nvSpPr>
          <p:cNvPr id="3" name="Content Placeholder 2">
            <a:extLst>
              <a:ext uri="{FF2B5EF4-FFF2-40B4-BE49-F238E27FC236}">
                <a16:creationId xmlns:a16="http://schemas.microsoft.com/office/drawing/2014/main" id="{3266F509-D9A1-467D-922C-79F45ECA793D}"/>
              </a:ext>
            </a:extLst>
          </p:cNvPr>
          <p:cNvSpPr txBox="1">
            <a:spLocks/>
          </p:cNvSpPr>
          <p:nvPr/>
        </p:nvSpPr>
        <p:spPr>
          <a:xfrm>
            <a:off x="804672" y="2121763"/>
            <a:ext cx="5157216" cy="37730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Anyone with significant responsibility for student or campus activities and has the authority and duty to take action and respond to particular issues on behalf of the institution.</a:t>
            </a:r>
          </a:p>
          <a:p>
            <a:pPr lvl="1"/>
            <a:r>
              <a:rPr lang="en-US" sz="2000" dirty="0"/>
              <a:t>Deans</a:t>
            </a:r>
          </a:p>
          <a:p>
            <a:pPr lvl="1"/>
            <a:r>
              <a:rPr lang="en-US" sz="2000" dirty="0"/>
              <a:t>Department Chairs</a:t>
            </a:r>
          </a:p>
          <a:p>
            <a:pPr lvl="1"/>
            <a:r>
              <a:rPr lang="en-US" sz="2000" dirty="0"/>
              <a:t>Administrators that oversees separate campuses</a:t>
            </a:r>
          </a:p>
          <a:p>
            <a:pPr lvl="1"/>
            <a:r>
              <a:rPr lang="en-US" sz="2000" dirty="0"/>
              <a:t>Title IX Coordinators</a:t>
            </a:r>
          </a:p>
          <a:p>
            <a:pPr lvl="1"/>
            <a:r>
              <a:rPr lang="en-US" sz="3200" dirty="0"/>
              <a:t>Faculty or staff advisors to student organizations</a:t>
            </a:r>
          </a:p>
          <a:p>
            <a:pPr lvl="1"/>
            <a:endParaRPr lang="en-US" sz="2000" dirty="0"/>
          </a:p>
        </p:txBody>
      </p:sp>
      <p:pic>
        <p:nvPicPr>
          <p:cNvPr id="5" name="Picture 4" descr="Alabama Community College System (ACCS)">
            <a:hlinkClick r:id="rId2" tgtFrame="&quot;_blank&quot;"/>
            <a:extLst>
              <a:ext uri="{FF2B5EF4-FFF2-40B4-BE49-F238E27FC236}">
                <a16:creationId xmlns:a16="http://schemas.microsoft.com/office/drawing/2014/main" id="{5AD67F84-0CF1-4630-9971-2C9F1F000758}"/>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190094" y="484632"/>
            <a:ext cx="4296059" cy="5733287"/>
          </a:xfrm>
          <a:prstGeom prst="rect">
            <a:avLst/>
          </a:prstGeom>
          <a:noFill/>
        </p:spPr>
      </p:pic>
    </p:spTree>
    <p:extLst>
      <p:ext uri="{BB962C8B-B14F-4D97-AF65-F5344CB8AC3E}">
        <p14:creationId xmlns:p14="http://schemas.microsoft.com/office/powerpoint/2010/main" val="179154620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5C5BBA4-481B-4802-AA82-8DFB18665CB7}"/>
              </a:ext>
            </a:extLst>
          </p:cNvPr>
          <p:cNvSpPr txBox="1">
            <a:spLocks/>
          </p:cNvSpPr>
          <p:nvPr/>
        </p:nvSpPr>
        <p:spPr>
          <a:xfrm>
            <a:off x="804672" y="640263"/>
            <a:ext cx="5157216" cy="1344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kern="1200">
                <a:solidFill>
                  <a:schemeClr val="tx1"/>
                </a:solidFill>
                <a:latin typeface="+mj-lt"/>
                <a:ea typeface="+mj-ea"/>
                <a:cs typeface="+mj-cs"/>
              </a:rPr>
              <a:t>Types of CSA’s</a:t>
            </a:r>
          </a:p>
        </p:txBody>
      </p:sp>
      <p:sp>
        <p:nvSpPr>
          <p:cNvPr id="3" name="Content Placeholder 2">
            <a:extLst>
              <a:ext uri="{FF2B5EF4-FFF2-40B4-BE49-F238E27FC236}">
                <a16:creationId xmlns:a16="http://schemas.microsoft.com/office/drawing/2014/main" id="{3266F509-D9A1-467D-922C-79F45ECA793D}"/>
              </a:ext>
            </a:extLst>
          </p:cNvPr>
          <p:cNvSpPr txBox="1">
            <a:spLocks/>
          </p:cNvSpPr>
          <p:nvPr/>
        </p:nvSpPr>
        <p:spPr>
          <a:xfrm>
            <a:off x="804672" y="2121763"/>
            <a:ext cx="5157216" cy="377301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Members of conduct or hearing boards</a:t>
            </a:r>
          </a:p>
          <a:p>
            <a:r>
              <a:rPr lang="en-US" dirty="0"/>
              <a:t>Human Resources</a:t>
            </a:r>
          </a:p>
          <a:p>
            <a:r>
              <a:rPr lang="en-US" dirty="0"/>
              <a:t>ADA </a:t>
            </a:r>
          </a:p>
          <a:p>
            <a:r>
              <a:rPr lang="en-US" dirty="0"/>
              <a:t>Members of Behavioral Intervention Teams</a:t>
            </a:r>
          </a:p>
          <a:p>
            <a:r>
              <a:rPr lang="en-US" b="1" u="sng" dirty="0"/>
              <a:t>ALL COACHES and SPORTS OFFICIALS</a:t>
            </a:r>
          </a:p>
          <a:p>
            <a:r>
              <a:rPr lang="en-US" b="1" u="sng" dirty="0"/>
              <a:t>Student Group Advisors</a:t>
            </a:r>
          </a:p>
          <a:p>
            <a:pPr lvl="1"/>
            <a:endParaRPr lang="en-US" sz="2000" dirty="0"/>
          </a:p>
        </p:txBody>
      </p:sp>
      <p:pic>
        <p:nvPicPr>
          <p:cNvPr id="5" name="Picture 4" descr="Alabama Community College System (ACCS)">
            <a:hlinkClick r:id="rId2" tgtFrame="&quot;_blank&quot;"/>
            <a:extLst>
              <a:ext uri="{FF2B5EF4-FFF2-40B4-BE49-F238E27FC236}">
                <a16:creationId xmlns:a16="http://schemas.microsoft.com/office/drawing/2014/main" id="{5AD67F84-0CF1-4630-9971-2C9F1F000758}"/>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190094" y="484632"/>
            <a:ext cx="4296059" cy="5733287"/>
          </a:xfrm>
          <a:prstGeom prst="rect">
            <a:avLst/>
          </a:prstGeom>
          <a:noFill/>
        </p:spPr>
      </p:pic>
    </p:spTree>
    <p:extLst>
      <p:ext uri="{BB962C8B-B14F-4D97-AF65-F5344CB8AC3E}">
        <p14:creationId xmlns:p14="http://schemas.microsoft.com/office/powerpoint/2010/main" val="353973940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5C5BBA4-481B-4802-AA82-8DFB18665CB7}"/>
              </a:ext>
            </a:extLst>
          </p:cNvPr>
          <p:cNvSpPr txBox="1">
            <a:spLocks/>
          </p:cNvSpPr>
          <p:nvPr/>
        </p:nvSpPr>
        <p:spPr>
          <a:xfrm>
            <a:off x="804672" y="640263"/>
            <a:ext cx="5157216" cy="1344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kern="1200" dirty="0">
                <a:solidFill>
                  <a:schemeClr val="tx1"/>
                </a:solidFill>
                <a:latin typeface="+mj-lt"/>
                <a:ea typeface="+mj-ea"/>
                <a:cs typeface="+mj-cs"/>
              </a:rPr>
              <a:t>Types of CSA’s</a:t>
            </a:r>
          </a:p>
        </p:txBody>
      </p:sp>
      <p:sp>
        <p:nvSpPr>
          <p:cNvPr id="3" name="Content Placeholder 2">
            <a:extLst>
              <a:ext uri="{FF2B5EF4-FFF2-40B4-BE49-F238E27FC236}">
                <a16:creationId xmlns:a16="http://schemas.microsoft.com/office/drawing/2014/main" id="{3266F509-D9A1-467D-922C-79F45ECA793D}"/>
              </a:ext>
            </a:extLst>
          </p:cNvPr>
          <p:cNvSpPr txBox="1">
            <a:spLocks/>
          </p:cNvSpPr>
          <p:nvPr/>
        </p:nvSpPr>
        <p:spPr>
          <a:xfrm>
            <a:off x="804672" y="2121763"/>
            <a:ext cx="5157216" cy="37730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5400" dirty="0"/>
              <a:t>Anyone that you list in the ASR as a Security Authority</a:t>
            </a:r>
          </a:p>
          <a:p>
            <a:pPr lvl="1"/>
            <a:endParaRPr lang="en-US" sz="2000" dirty="0"/>
          </a:p>
        </p:txBody>
      </p:sp>
      <p:pic>
        <p:nvPicPr>
          <p:cNvPr id="5" name="Picture 4" descr="Alabama Community College System (ACCS)">
            <a:hlinkClick r:id="rId2" tgtFrame="&quot;_blank&quot;"/>
            <a:extLst>
              <a:ext uri="{FF2B5EF4-FFF2-40B4-BE49-F238E27FC236}">
                <a16:creationId xmlns:a16="http://schemas.microsoft.com/office/drawing/2014/main" id="{5AD67F84-0CF1-4630-9971-2C9F1F000758}"/>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190094" y="484632"/>
            <a:ext cx="4296059" cy="5733287"/>
          </a:xfrm>
          <a:prstGeom prst="rect">
            <a:avLst/>
          </a:prstGeom>
          <a:noFill/>
        </p:spPr>
      </p:pic>
    </p:spTree>
    <p:extLst>
      <p:ext uri="{BB962C8B-B14F-4D97-AF65-F5344CB8AC3E}">
        <p14:creationId xmlns:p14="http://schemas.microsoft.com/office/powerpoint/2010/main" val="254511387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5C5BBA4-481B-4802-AA82-8DFB18665CB7}"/>
              </a:ext>
            </a:extLst>
          </p:cNvPr>
          <p:cNvSpPr txBox="1">
            <a:spLocks/>
          </p:cNvSpPr>
          <p:nvPr/>
        </p:nvSpPr>
        <p:spPr>
          <a:xfrm>
            <a:off x="804672" y="640263"/>
            <a:ext cx="5157216" cy="1344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kern="1200" dirty="0">
                <a:solidFill>
                  <a:schemeClr val="tx1"/>
                </a:solidFill>
                <a:latin typeface="+mj-lt"/>
                <a:ea typeface="+mj-ea"/>
                <a:cs typeface="+mj-cs"/>
              </a:rPr>
              <a:t>CSA RESPONSIBILITIES</a:t>
            </a:r>
          </a:p>
        </p:txBody>
      </p:sp>
      <p:sp>
        <p:nvSpPr>
          <p:cNvPr id="3" name="Content Placeholder 2">
            <a:extLst>
              <a:ext uri="{FF2B5EF4-FFF2-40B4-BE49-F238E27FC236}">
                <a16:creationId xmlns:a16="http://schemas.microsoft.com/office/drawing/2014/main" id="{3266F509-D9A1-467D-922C-79F45ECA793D}"/>
              </a:ext>
            </a:extLst>
          </p:cNvPr>
          <p:cNvSpPr txBox="1">
            <a:spLocks/>
          </p:cNvSpPr>
          <p:nvPr/>
        </p:nvSpPr>
        <p:spPr>
          <a:xfrm>
            <a:off x="804672" y="2121763"/>
            <a:ext cx="5157216" cy="377301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When a person reports a crime to a Campus Security Authority and does not want to discuss the matter with Campus Police or local law </a:t>
            </a:r>
            <a:r>
              <a:rPr lang="en-US" dirty="0" err="1"/>
              <a:t>law</a:t>
            </a:r>
            <a:r>
              <a:rPr lang="en-US" dirty="0"/>
              <a:t> enforcement, the CSA has a responsibility to:</a:t>
            </a:r>
          </a:p>
          <a:p>
            <a:pPr lvl="1"/>
            <a:r>
              <a:rPr lang="en-US" dirty="0"/>
              <a:t>Notify Campus Police or other designated officials for timely warning notifications</a:t>
            </a:r>
          </a:p>
          <a:p>
            <a:pPr lvl="1"/>
            <a:r>
              <a:rPr lang="en-US" dirty="0"/>
              <a:t>Notify Campus Police / Security for inclusion on Daily Crime Report </a:t>
            </a:r>
          </a:p>
          <a:p>
            <a:pPr lvl="1"/>
            <a:r>
              <a:rPr lang="en-US" dirty="0"/>
              <a:t>Notify Campus Police or other designated officials for inclusion in statistics in Annual Crime Report</a:t>
            </a:r>
          </a:p>
          <a:p>
            <a:pPr lvl="1"/>
            <a:endParaRPr lang="en-US" sz="2000" dirty="0"/>
          </a:p>
        </p:txBody>
      </p:sp>
      <p:pic>
        <p:nvPicPr>
          <p:cNvPr id="5" name="Picture 4" descr="Alabama Community College System (ACCS)">
            <a:hlinkClick r:id="rId2" tgtFrame="&quot;_blank&quot;"/>
            <a:extLst>
              <a:ext uri="{FF2B5EF4-FFF2-40B4-BE49-F238E27FC236}">
                <a16:creationId xmlns:a16="http://schemas.microsoft.com/office/drawing/2014/main" id="{5AD67F84-0CF1-4630-9971-2C9F1F000758}"/>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190094" y="484632"/>
            <a:ext cx="4296059" cy="5733287"/>
          </a:xfrm>
          <a:prstGeom prst="rect">
            <a:avLst/>
          </a:prstGeom>
          <a:noFill/>
        </p:spPr>
      </p:pic>
    </p:spTree>
    <p:extLst>
      <p:ext uri="{BB962C8B-B14F-4D97-AF65-F5344CB8AC3E}">
        <p14:creationId xmlns:p14="http://schemas.microsoft.com/office/powerpoint/2010/main" val="381078337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BE9BFB-A034-4511-81AE-39F9932879AB}"/>
              </a:ext>
            </a:extLst>
          </p:cNvPr>
          <p:cNvSpPr txBox="1">
            <a:spLocks/>
          </p:cNvSpPr>
          <p:nvPr/>
        </p:nvSpPr>
        <p:spPr>
          <a:xfrm>
            <a:off x="804672" y="640263"/>
            <a:ext cx="5157216" cy="1344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kern="1200">
                <a:solidFill>
                  <a:schemeClr val="tx1"/>
                </a:solidFill>
                <a:latin typeface="+mj-lt"/>
                <a:ea typeface="+mj-ea"/>
                <a:cs typeface="+mj-cs"/>
              </a:rPr>
              <a:t>Confidential Report Situations</a:t>
            </a:r>
          </a:p>
        </p:txBody>
      </p:sp>
      <p:pic>
        <p:nvPicPr>
          <p:cNvPr id="5" name="Picture 4" descr="Alabama Community College System (ACCS)">
            <a:hlinkClick r:id="rId2" tgtFrame="&quot;_blank&quot;"/>
            <a:extLst>
              <a:ext uri="{FF2B5EF4-FFF2-40B4-BE49-F238E27FC236}">
                <a16:creationId xmlns:a16="http://schemas.microsoft.com/office/drawing/2014/main" id="{F64E0BE8-5D36-4B9F-BC7C-8696F178E7B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190094" y="484632"/>
            <a:ext cx="4296059" cy="5733287"/>
          </a:xfrm>
          <a:prstGeom prst="rect">
            <a:avLst/>
          </a:prstGeom>
          <a:noFill/>
        </p:spPr>
      </p:pic>
      <p:graphicFrame>
        <p:nvGraphicFramePr>
          <p:cNvPr id="3" name="Content Placeholder 2">
            <a:extLst>
              <a:ext uri="{FF2B5EF4-FFF2-40B4-BE49-F238E27FC236}">
                <a16:creationId xmlns:a16="http://schemas.microsoft.com/office/drawing/2014/main" id="{28FB55A9-45AD-48E4-B40E-DCAD97920FEE}"/>
              </a:ext>
            </a:extLst>
          </p:cNvPr>
          <p:cNvGraphicFramePr>
            <a:graphicFrameLocks/>
          </p:cNvGraphicFramePr>
          <p:nvPr>
            <p:extLst>
              <p:ext uri="{D42A27DB-BD31-4B8C-83A1-F6EECF244321}">
                <p14:modId xmlns:p14="http://schemas.microsoft.com/office/powerpoint/2010/main" val="3552717009"/>
              </p:ext>
            </p:extLst>
          </p:nvPr>
        </p:nvGraphicFramePr>
        <p:xfrm>
          <a:off x="804672" y="2121763"/>
          <a:ext cx="5157216" cy="3773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306D6A8B-6AEE-4295-A3BF-313B729CC5C9}"/>
              </a:ext>
            </a:extLst>
          </p:cNvPr>
          <p:cNvSpPr txBox="1"/>
          <p:nvPr/>
        </p:nvSpPr>
        <p:spPr>
          <a:xfrm>
            <a:off x="804672" y="5584371"/>
            <a:ext cx="5157216" cy="369332"/>
          </a:xfrm>
          <a:prstGeom prst="rect">
            <a:avLst/>
          </a:prstGeom>
          <a:solidFill>
            <a:schemeClr val="accent1"/>
          </a:solidFill>
        </p:spPr>
        <p:txBody>
          <a:bodyPr wrap="square" rtlCol="0">
            <a:spAutoFit/>
          </a:bodyPr>
          <a:lstStyle/>
          <a:p>
            <a:r>
              <a:rPr lang="en-US"/>
              <a:t>This includes reports made by third parties</a:t>
            </a:r>
            <a:endParaRPr lang="en-US" dirty="0"/>
          </a:p>
        </p:txBody>
      </p:sp>
    </p:spTree>
    <p:extLst>
      <p:ext uri="{BB962C8B-B14F-4D97-AF65-F5344CB8AC3E}">
        <p14:creationId xmlns:p14="http://schemas.microsoft.com/office/powerpoint/2010/main" val="360210238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40D3D-9016-445D-AF92-01FC1E76B6B6}"/>
              </a:ext>
            </a:extLst>
          </p:cNvPr>
          <p:cNvSpPr>
            <a:spLocks noGrp="1"/>
          </p:cNvSpPr>
          <p:nvPr>
            <p:ph type="title"/>
          </p:nvPr>
        </p:nvSpPr>
        <p:spPr/>
        <p:txBody>
          <a:bodyPr/>
          <a:lstStyle/>
          <a:p>
            <a:r>
              <a:rPr lang="en-US" b="1" dirty="0"/>
              <a:t>Who are not CSA’s</a:t>
            </a:r>
          </a:p>
        </p:txBody>
      </p:sp>
      <p:sp>
        <p:nvSpPr>
          <p:cNvPr id="3" name="Content Placeholder 2">
            <a:extLst>
              <a:ext uri="{FF2B5EF4-FFF2-40B4-BE49-F238E27FC236}">
                <a16:creationId xmlns:a16="http://schemas.microsoft.com/office/drawing/2014/main" id="{C4755223-0568-43D7-8CE0-E801D7AD22D7}"/>
              </a:ext>
            </a:extLst>
          </p:cNvPr>
          <p:cNvSpPr>
            <a:spLocks noGrp="1"/>
          </p:cNvSpPr>
          <p:nvPr>
            <p:ph idx="1"/>
          </p:nvPr>
        </p:nvSpPr>
        <p:spPr/>
        <p:txBody>
          <a:bodyPr/>
          <a:lstStyle/>
          <a:p>
            <a:r>
              <a:rPr lang="en-US" dirty="0"/>
              <a:t>A faculty member who does not have any responsibility for students and campus activity beyond the classroom</a:t>
            </a:r>
          </a:p>
          <a:p>
            <a:r>
              <a:rPr lang="en-US" dirty="0"/>
              <a:t>Clerical staff</a:t>
            </a:r>
          </a:p>
          <a:p>
            <a:r>
              <a:rPr lang="en-US" dirty="0"/>
              <a:t>Housekeeping</a:t>
            </a:r>
          </a:p>
          <a:p>
            <a:r>
              <a:rPr lang="en-US" dirty="0"/>
              <a:t>Maintenance</a:t>
            </a:r>
          </a:p>
          <a:p>
            <a:r>
              <a:rPr lang="en-US" dirty="0"/>
              <a:t>Cafeteria staff</a:t>
            </a:r>
          </a:p>
        </p:txBody>
      </p:sp>
      <p:sp>
        <p:nvSpPr>
          <p:cNvPr id="4" name="Rectangle 3">
            <a:extLst>
              <a:ext uri="{FF2B5EF4-FFF2-40B4-BE49-F238E27FC236}">
                <a16:creationId xmlns:a16="http://schemas.microsoft.com/office/drawing/2014/main" id="{F8B52A21-0D6B-4D6D-A972-81417B6E1EE5}"/>
              </a:ext>
            </a:extLst>
          </p:cNvPr>
          <p:cNvSpPr/>
          <p:nvPr/>
        </p:nvSpPr>
        <p:spPr>
          <a:xfrm>
            <a:off x="1308100" y="5665569"/>
            <a:ext cx="9131300" cy="369332"/>
          </a:xfrm>
          <a:prstGeom prst="rect">
            <a:avLst/>
          </a:prstGeom>
        </p:spPr>
        <p:txBody>
          <a:bodyPr wrap="square">
            <a:spAutoFit/>
          </a:bodyPr>
          <a:lstStyle/>
          <a:p>
            <a:r>
              <a:rPr lang="en-US" dirty="0"/>
              <a:t>The Handbook for Campus Safety and Security Reporting Chapter 4-4</a:t>
            </a:r>
          </a:p>
        </p:txBody>
      </p:sp>
      <p:pic>
        <p:nvPicPr>
          <p:cNvPr id="5" name="Picture 4" descr="Alabama Community College System (ACCS)">
            <a:hlinkClick r:id="rId2" tgtFrame="&quot;_blank&quot;"/>
            <a:extLst>
              <a:ext uri="{FF2B5EF4-FFF2-40B4-BE49-F238E27FC236}">
                <a16:creationId xmlns:a16="http://schemas.microsoft.com/office/drawing/2014/main" id="{224A8A9E-5EE0-494C-9952-3A0D7F50F29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2672" y="130729"/>
            <a:ext cx="887186" cy="1325564"/>
          </a:xfrm>
          <a:prstGeom prst="rect">
            <a:avLst/>
          </a:prstGeom>
          <a:noFill/>
          <a:ln>
            <a:noFill/>
          </a:ln>
        </p:spPr>
      </p:pic>
    </p:spTree>
    <p:extLst>
      <p:ext uri="{BB962C8B-B14F-4D97-AF65-F5344CB8AC3E}">
        <p14:creationId xmlns:p14="http://schemas.microsoft.com/office/powerpoint/2010/main" val="1718420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AE33-00F3-4CBD-A98E-8FD8D5260BEA}"/>
              </a:ext>
            </a:extLst>
          </p:cNvPr>
          <p:cNvSpPr>
            <a:spLocks noGrp="1"/>
          </p:cNvSpPr>
          <p:nvPr>
            <p:ph type="title"/>
          </p:nvPr>
        </p:nvSpPr>
        <p:spPr/>
        <p:txBody>
          <a:bodyPr/>
          <a:lstStyle/>
          <a:p>
            <a:r>
              <a:rPr lang="en-US" b="1" dirty="0"/>
              <a:t>CSA’s are not responsible for . . . </a:t>
            </a:r>
          </a:p>
        </p:txBody>
      </p:sp>
      <p:sp>
        <p:nvSpPr>
          <p:cNvPr id="3" name="Content Placeholder 2">
            <a:extLst>
              <a:ext uri="{FF2B5EF4-FFF2-40B4-BE49-F238E27FC236}">
                <a16:creationId xmlns:a16="http://schemas.microsoft.com/office/drawing/2014/main" id="{65904E6A-EA25-42F7-B31D-22571E5037EB}"/>
              </a:ext>
            </a:extLst>
          </p:cNvPr>
          <p:cNvSpPr>
            <a:spLocks noGrp="1"/>
          </p:cNvSpPr>
          <p:nvPr>
            <p:ph idx="1"/>
          </p:nvPr>
        </p:nvSpPr>
        <p:spPr/>
        <p:txBody>
          <a:bodyPr/>
          <a:lstStyle/>
          <a:p>
            <a:r>
              <a:rPr lang="en-US" b="1" u="sng" dirty="0"/>
              <a:t>Investigating the crime that was reported to them</a:t>
            </a:r>
          </a:p>
          <a:p>
            <a:r>
              <a:rPr lang="en-US" dirty="0"/>
              <a:t>Reporting information about a crime they overheard in a conversation between students.</a:t>
            </a:r>
          </a:p>
          <a:p>
            <a:r>
              <a:rPr lang="en-US" u="sng" dirty="0"/>
              <a:t>Reporting information about a crime that was mentioned during an in-class discussion.</a:t>
            </a:r>
          </a:p>
          <a:p>
            <a:r>
              <a:rPr lang="en-US" dirty="0"/>
              <a:t>Reporting information about a crime that was mentioned during a speech, forum or group presentation.</a:t>
            </a:r>
          </a:p>
          <a:p>
            <a:r>
              <a:rPr lang="en-US" u="sng" dirty="0"/>
              <a:t>Reporting information that the CSA receives in an indirect manner</a:t>
            </a:r>
            <a:r>
              <a:rPr lang="en-US" dirty="0"/>
              <a:t>. </a:t>
            </a:r>
          </a:p>
        </p:txBody>
      </p:sp>
      <p:sp>
        <p:nvSpPr>
          <p:cNvPr id="4" name="Rectangle 3">
            <a:extLst>
              <a:ext uri="{FF2B5EF4-FFF2-40B4-BE49-F238E27FC236}">
                <a16:creationId xmlns:a16="http://schemas.microsoft.com/office/drawing/2014/main" id="{4569FC78-4B36-4FE8-AA57-68CC572577BC}"/>
              </a:ext>
            </a:extLst>
          </p:cNvPr>
          <p:cNvSpPr/>
          <p:nvPr/>
        </p:nvSpPr>
        <p:spPr>
          <a:xfrm>
            <a:off x="1816100" y="6311900"/>
            <a:ext cx="9436100" cy="369332"/>
          </a:xfrm>
          <a:prstGeom prst="rect">
            <a:avLst/>
          </a:prstGeom>
        </p:spPr>
        <p:txBody>
          <a:bodyPr wrap="square">
            <a:spAutoFit/>
          </a:bodyPr>
          <a:lstStyle/>
          <a:p>
            <a:r>
              <a:rPr lang="en-US" dirty="0"/>
              <a:t>The Handbook for Campus Safety and Security Reporting Chapter 4-5</a:t>
            </a:r>
          </a:p>
        </p:txBody>
      </p:sp>
      <p:pic>
        <p:nvPicPr>
          <p:cNvPr id="5" name="Picture 4" descr="Alabama Community College System (ACCS)">
            <a:hlinkClick r:id="rId2" tgtFrame="&quot;_blank&quot;"/>
            <a:extLst>
              <a:ext uri="{FF2B5EF4-FFF2-40B4-BE49-F238E27FC236}">
                <a16:creationId xmlns:a16="http://schemas.microsoft.com/office/drawing/2014/main" id="{6E50E3B1-CA81-40EC-B335-B9F77656816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2672" y="130729"/>
            <a:ext cx="887186" cy="1325564"/>
          </a:xfrm>
          <a:prstGeom prst="rect">
            <a:avLst/>
          </a:prstGeom>
          <a:noFill/>
          <a:ln>
            <a:noFill/>
          </a:ln>
        </p:spPr>
      </p:pic>
    </p:spTree>
    <p:extLst>
      <p:ext uri="{BB962C8B-B14F-4D97-AF65-F5344CB8AC3E}">
        <p14:creationId xmlns:p14="http://schemas.microsoft.com/office/powerpoint/2010/main" val="3244818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9CB3-BB69-4CC3-A5C1-C2A9DB4D3FE2}"/>
              </a:ext>
            </a:extLst>
          </p:cNvPr>
          <p:cNvSpPr>
            <a:spLocks noGrp="1"/>
          </p:cNvSpPr>
          <p:nvPr>
            <p:ph type="title"/>
          </p:nvPr>
        </p:nvSpPr>
        <p:spPr/>
        <p:txBody>
          <a:bodyPr/>
          <a:lstStyle/>
          <a:p>
            <a:r>
              <a:rPr lang="en-US" b="1" dirty="0"/>
              <a:t>Where Did The Alleged Crime Occur? </a:t>
            </a:r>
          </a:p>
        </p:txBody>
      </p:sp>
      <p:sp>
        <p:nvSpPr>
          <p:cNvPr id="3" name="Content Placeholder 2">
            <a:extLst>
              <a:ext uri="{FF2B5EF4-FFF2-40B4-BE49-F238E27FC236}">
                <a16:creationId xmlns:a16="http://schemas.microsoft.com/office/drawing/2014/main" id="{F464F76F-4A09-44F2-8C24-48F0F58785BB}"/>
              </a:ext>
            </a:extLst>
          </p:cNvPr>
          <p:cNvSpPr>
            <a:spLocks noGrp="1"/>
          </p:cNvSpPr>
          <p:nvPr>
            <p:ph idx="1"/>
          </p:nvPr>
        </p:nvSpPr>
        <p:spPr/>
        <p:txBody>
          <a:bodyPr/>
          <a:lstStyle/>
          <a:p>
            <a:r>
              <a:rPr lang="en-US" dirty="0"/>
              <a:t>On Campus Property</a:t>
            </a:r>
          </a:p>
          <a:p>
            <a:r>
              <a:rPr lang="en-US" dirty="0"/>
              <a:t>On Campus Student Housing Facilities</a:t>
            </a:r>
          </a:p>
          <a:p>
            <a:r>
              <a:rPr lang="en-US" dirty="0" err="1"/>
              <a:t>Noncampus</a:t>
            </a:r>
            <a:r>
              <a:rPr lang="en-US" dirty="0"/>
              <a:t> Property</a:t>
            </a:r>
          </a:p>
          <a:p>
            <a:r>
              <a:rPr lang="en-US" dirty="0"/>
              <a:t>Public Property</a:t>
            </a:r>
          </a:p>
          <a:p>
            <a:endParaRPr lang="en-US" dirty="0"/>
          </a:p>
        </p:txBody>
      </p:sp>
      <p:sp>
        <p:nvSpPr>
          <p:cNvPr id="4" name="Rectangle 3">
            <a:extLst>
              <a:ext uri="{FF2B5EF4-FFF2-40B4-BE49-F238E27FC236}">
                <a16:creationId xmlns:a16="http://schemas.microsoft.com/office/drawing/2014/main" id="{9CFE3930-ED49-4D0C-BCCA-D60A600658FD}"/>
              </a:ext>
            </a:extLst>
          </p:cNvPr>
          <p:cNvSpPr/>
          <p:nvPr/>
        </p:nvSpPr>
        <p:spPr>
          <a:xfrm>
            <a:off x="939800" y="5506135"/>
            <a:ext cx="9880600" cy="369332"/>
          </a:xfrm>
          <a:prstGeom prst="rect">
            <a:avLst/>
          </a:prstGeom>
        </p:spPr>
        <p:txBody>
          <a:bodyPr wrap="square">
            <a:spAutoFit/>
          </a:bodyPr>
          <a:lstStyle/>
          <a:p>
            <a:r>
              <a:rPr lang="en-US" dirty="0"/>
              <a:t>The Handbook for Campus Safety and Security Reporting Chapter 2</a:t>
            </a:r>
          </a:p>
        </p:txBody>
      </p:sp>
      <p:pic>
        <p:nvPicPr>
          <p:cNvPr id="5" name="Picture 4" descr="Alabama Community College System (ACCS)">
            <a:hlinkClick r:id="rId2" tgtFrame="&quot;_blank&quot;"/>
            <a:extLst>
              <a:ext uri="{FF2B5EF4-FFF2-40B4-BE49-F238E27FC236}">
                <a16:creationId xmlns:a16="http://schemas.microsoft.com/office/drawing/2014/main" id="{0D779A87-5DCA-494C-B65A-6612ED46C00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2672" y="130729"/>
            <a:ext cx="887186" cy="1325564"/>
          </a:xfrm>
          <a:prstGeom prst="rect">
            <a:avLst/>
          </a:prstGeom>
          <a:noFill/>
          <a:ln>
            <a:noFill/>
          </a:ln>
        </p:spPr>
      </p:pic>
    </p:spTree>
    <p:extLst>
      <p:ext uri="{BB962C8B-B14F-4D97-AF65-F5344CB8AC3E}">
        <p14:creationId xmlns:p14="http://schemas.microsoft.com/office/powerpoint/2010/main" val="4141635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E79836-20E6-441E-8FB2-705DA6214F8B}"/>
              </a:ext>
            </a:extLst>
          </p:cNvPr>
          <p:cNvSpPr>
            <a:spLocks noGrp="1"/>
          </p:cNvSpPr>
          <p:nvPr>
            <p:ph type="title"/>
          </p:nvPr>
        </p:nvSpPr>
        <p:spPr/>
        <p:txBody>
          <a:bodyPr/>
          <a:lstStyle/>
          <a:p>
            <a:r>
              <a:rPr lang="en-US" b="1" dirty="0"/>
              <a:t>Clery Crimes</a:t>
            </a:r>
          </a:p>
        </p:txBody>
      </p:sp>
      <p:sp>
        <p:nvSpPr>
          <p:cNvPr id="5" name="Content Placeholder 4">
            <a:extLst>
              <a:ext uri="{FF2B5EF4-FFF2-40B4-BE49-F238E27FC236}">
                <a16:creationId xmlns:a16="http://schemas.microsoft.com/office/drawing/2014/main" id="{2B6D77C4-A082-4306-92E1-B6119DF09DFD}"/>
              </a:ext>
            </a:extLst>
          </p:cNvPr>
          <p:cNvSpPr>
            <a:spLocks noGrp="1"/>
          </p:cNvSpPr>
          <p:nvPr>
            <p:ph sz="half" idx="1"/>
          </p:nvPr>
        </p:nvSpPr>
        <p:spPr/>
        <p:txBody>
          <a:bodyPr/>
          <a:lstStyle/>
          <a:p>
            <a:r>
              <a:rPr lang="en-US" dirty="0"/>
              <a:t>Murder</a:t>
            </a:r>
          </a:p>
          <a:p>
            <a:r>
              <a:rPr lang="en-US" dirty="0"/>
              <a:t>Manslaughter</a:t>
            </a:r>
          </a:p>
          <a:p>
            <a:r>
              <a:rPr lang="en-US" dirty="0"/>
              <a:t>Sexual Assault</a:t>
            </a:r>
          </a:p>
          <a:p>
            <a:pPr lvl="1"/>
            <a:r>
              <a:rPr lang="en-US" dirty="0"/>
              <a:t>Rape</a:t>
            </a:r>
          </a:p>
          <a:p>
            <a:pPr lvl="1"/>
            <a:r>
              <a:rPr lang="en-US" b="1" u="sng" dirty="0"/>
              <a:t>Fondling</a:t>
            </a:r>
          </a:p>
          <a:p>
            <a:pPr lvl="1"/>
            <a:r>
              <a:rPr lang="en-US" dirty="0"/>
              <a:t>Incest</a:t>
            </a:r>
          </a:p>
          <a:p>
            <a:pPr lvl="1"/>
            <a:r>
              <a:rPr lang="en-US" dirty="0"/>
              <a:t>Statutory Rape</a:t>
            </a:r>
          </a:p>
          <a:p>
            <a:endParaRPr lang="en-US" dirty="0"/>
          </a:p>
        </p:txBody>
      </p:sp>
      <p:sp>
        <p:nvSpPr>
          <p:cNvPr id="6" name="Content Placeholder 5">
            <a:extLst>
              <a:ext uri="{FF2B5EF4-FFF2-40B4-BE49-F238E27FC236}">
                <a16:creationId xmlns:a16="http://schemas.microsoft.com/office/drawing/2014/main" id="{EE0647EB-830D-465C-A526-0B12A35758BC}"/>
              </a:ext>
            </a:extLst>
          </p:cNvPr>
          <p:cNvSpPr>
            <a:spLocks noGrp="1"/>
          </p:cNvSpPr>
          <p:nvPr>
            <p:ph sz="half" idx="2"/>
          </p:nvPr>
        </p:nvSpPr>
        <p:spPr>
          <a:xfrm>
            <a:off x="6221186" y="1864538"/>
            <a:ext cx="5181600" cy="4351338"/>
          </a:xfrm>
        </p:spPr>
        <p:txBody>
          <a:bodyPr/>
          <a:lstStyle/>
          <a:p>
            <a:r>
              <a:rPr lang="en-US" dirty="0"/>
              <a:t>Aggravated Assault</a:t>
            </a:r>
          </a:p>
          <a:p>
            <a:r>
              <a:rPr lang="en-US" dirty="0"/>
              <a:t>Robbery</a:t>
            </a:r>
          </a:p>
          <a:p>
            <a:r>
              <a:rPr lang="en-US" dirty="0"/>
              <a:t>Burglary</a:t>
            </a:r>
          </a:p>
          <a:p>
            <a:r>
              <a:rPr lang="en-US" dirty="0"/>
              <a:t>Motor Vehicle Theft</a:t>
            </a:r>
          </a:p>
          <a:p>
            <a:r>
              <a:rPr lang="en-US" dirty="0"/>
              <a:t>Arson</a:t>
            </a:r>
          </a:p>
          <a:p>
            <a:endParaRPr lang="en-US" dirty="0"/>
          </a:p>
        </p:txBody>
      </p:sp>
      <p:sp>
        <p:nvSpPr>
          <p:cNvPr id="7" name="Rectangle 6">
            <a:extLst>
              <a:ext uri="{FF2B5EF4-FFF2-40B4-BE49-F238E27FC236}">
                <a16:creationId xmlns:a16="http://schemas.microsoft.com/office/drawing/2014/main" id="{BEF8FF6E-D4DE-4752-9D79-40C7F0FE17EB}"/>
              </a:ext>
            </a:extLst>
          </p:cNvPr>
          <p:cNvSpPr/>
          <p:nvPr/>
        </p:nvSpPr>
        <p:spPr>
          <a:xfrm>
            <a:off x="1039586" y="5846544"/>
            <a:ext cx="8839200" cy="369332"/>
          </a:xfrm>
          <a:prstGeom prst="rect">
            <a:avLst/>
          </a:prstGeom>
        </p:spPr>
        <p:txBody>
          <a:bodyPr wrap="square">
            <a:spAutoFit/>
          </a:bodyPr>
          <a:lstStyle/>
          <a:p>
            <a:r>
              <a:rPr lang="en-US" dirty="0"/>
              <a:t>The Handbook for Campus Safety and Security Reporting Chapter 3</a:t>
            </a:r>
          </a:p>
        </p:txBody>
      </p:sp>
      <p:pic>
        <p:nvPicPr>
          <p:cNvPr id="8" name="Picture 7" descr="Alabama Community College System (ACCS)">
            <a:hlinkClick r:id="rId2" tgtFrame="&quot;_blank&quot;"/>
            <a:extLst>
              <a:ext uri="{FF2B5EF4-FFF2-40B4-BE49-F238E27FC236}">
                <a16:creationId xmlns:a16="http://schemas.microsoft.com/office/drawing/2014/main" id="{FC0A0850-C7E9-4B89-B31D-3563B89EEFC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2672" y="130729"/>
            <a:ext cx="887186" cy="1325564"/>
          </a:xfrm>
          <a:prstGeom prst="rect">
            <a:avLst/>
          </a:prstGeom>
          <a:noFill/>
          <a:ln>
            <a:noFill/>
          </a:ln>
        </p:spPr>
      </p:pic>
    </p:spTree>
    <p:extLst>
      <p:ext uri="{BB962C8B-B14F-4D97-AF65-F5344CB8AC3E}">
        <p14:creationId xmlns:p14="http://schemas.microsoft.com/office/powerpoint/2010/main" val="1327425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A5ABB-B84A-4BDE-B280-AA5A2FE80EE9}"/>
              </a:ext>
            </a:extLst>
          </p:cNvPr>
          <p:cNvSpPr>
            <a:spLocks noGrp="1"/>
          </p:cNvSpPr>
          <p:nvPr>
            <p:ph type="title"/>
          </p:nvPr>
        </p:nvSpPr>
        <p:spPr/>
        <p:txBody>
          <a:bodyPr/>
          <a:lstStyle/>
          <a:p>
            <a:r>
              <a:rPr lang="en-US" b="1" dirty="0"/>
              <a:t>The Purpose </a:t>
            </a:r>
          </a:p>
        </p:txBody>
      </p:sp>
      <p:sp>
        <p:nvSpPr>
          <p:cNvPr id="3" name="Content Placeholder 2">
            <a:extLst>
              <a:ext uri="{FF2B5EF4-FFF2-40B4-BE49-F238E27FC236}">
                <a16:creationId xmlns:a16="http://schemas.microsoft.com/office/drawing/2014/main" id="{CC1AACD0-8936-4EAA-8F05-EA480F6986B1}"/>
              </a:ext>
            </a:extLst>
          </p:cNvPr>
          <p:cNvSpPr>
            <a:spLocks noGrp="1"/>
          </p:cNvSpPr>
          <p:nvPr>
            <p:ph idx="1"/>
          </p:nvPr>
        </p:nvSpPr>
        <p:spPr>
          <a:xfrm>
            <a:off x="838200" y="2158999"/>
            <a:ext cx="10515600" cy="4017963"/>
          </a:xfrm>
        </p:spPr>
        <p:txBody>
          <a:bodyPr>
            <a:normAutofit/>
          </a:bodyPr>
          <a:lstStyle/>
          <a:p>
            <a:r>
              <a:rPr lang="en-US" sz="3600" dirty="0"/>
              <a:t>The purpose of the </a:t>
            </a:r>
            <a:r>
              <a:rPr lang="en-US" sz="3600" dirty="0" err="1"/>
              <a:t>Clery</a:t>
            </a:r>
            <a:r>
              <a:rPr lang="en-US" sz="3600" dirty="0"/>
              <a:t> Act is to provide the campus community with  timely, accurate and complete information about criminal activity that could impact the health and safety of the campus community</a:t>
            </a:r>
            <a:r>
              <a:rPr lang="en-US" sz="2000" dirty="0"/>
              <a:t>.</a:t>
            </a:r>
          </a:p>
          <a:p>
            <a:endParaRPr lang="en-US" sz="3600" dirty="0"/>
          </a:p>
        </p:txBody>
      </p:sp>
      <p:pic>
        <p:nvPicPr>
          <p:cNvPr id="5" name="Picture 4" descr="Alabama Community College System (ACCS)">
            <a:hlinkClick r:id="rId2" tgtFrame="&quot;_blank&quot;"/>
            <a:extLst>
              <a:ext uri="{FF2B5EF4-FFF2-40B4-BE49-F238E27FC236}">
                <a16:creationId xmlns:a16="http://schemas.microsoft.com/office/drawing/2014/main" id="{A4985CCC-3541-422D-B4E3-33F598C6E18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2672" y="130729"/>
            <a:ext cx="887186" cy="1325564"/>
          </a:xfrm>
          <a:prstGeom prst="rect">
            <a:avLst/>
          </a:prstGeom>
          <a:noFill/>
          <a:ln>
            <a:noFill/>
          </a:ln>
        </p:spPr>
      </p:pic>
    </p:spTree>
    <p:extLst>
      <p:ext uri="{BB962C8B-B14F-4D97-AF65-F5344CB8AC3E}">
        <p14:creationId xmlns:p14="http://schemas.microsoft.com/office/powerpoint/2010/main" val="116593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A636-524A-4C8A-B535-DC09B6EE9DD0}"/>
              </a:ext>
            </a:extLst>
          </p:cNvPr>
          <p:cNvSpPr>
            <a:spLocks noGrp="1"/>
          </p:cNvSpPr>
          <p:nvPr>
            <p:ph type="title"/>
          </p:nvPr>
        </p:nvSpPr>
        <p:spPr/>
        <p:txBody>
          <a:bodyPr/>
          <a:lstStyle/>
          <a:p>
            <a:r>
              <a:rPr lang="en-US" b="1" dirty="0"/>
              <a:t>VAWA Offenses</a:t>
            </a:r>
            <a:endParaRPr lang="en-US" dirty="0"/>
          </a:p>
        </p:txBody>
      </p:sp>
      <p:sp>
        <p:nvSpPr>
          <p:cNvPr id="5" name="Content Placeholder 4">
            <a:extLst>
              <a:ext uri="{FF2B5EF4-FFF2-40B4-BE49-F238E27FC236}">
                <a16:creationId xmlns:a16="http://schemas.microsoft.com/office/drawing/2014/main" id="{23CE0C79-5A54-4E05-9A3B-F8CAEE4EA629}"/>
              </a:ext>
            </a:extLst>
          </p:cNvPr>
          <p:cNvSpPr>
            <a:spLocks noGrp="1"/>
          </p:cNvSpPr>
          <p:nvPr>
            <p:ph idx="1"/>
          </p:nvPr>
        </p:nvSpPr>
        <p:spPr/>
        <p:txBody>
          <a:bodyPr/>
          <a:lstStyle/>
          <a:p>
            <a:r>
              <a:rPr lang="en-US" dirty="0"/>
              <a:t>Domestic Violence (any misdemeanor or felony act of violence)</a:t>
            </a:r>
          </a:p>
          <a:p>
            <a:r>
              <a:rPr lang="en-US" dirty="0"/>
              <a:t>Dating Violence (any misdemeanor or felony act of violence)</a:t>
            </a:r>
          </a:p>
          <a:p>
            <a:r>
              <a:rPr lang="en-US" dirty="0"/>
              <a:t>Stalking</a:t>
            </a:r>
          </a:p>
          <a:p>
            <a:endParaRPr lang="en-US" dirty="0"/>
          </a:p>
        </p:txBody>
      </p:sp>
      <p:sp>
        <p:nvSpPr>
          <p:cNvPr id="6" name="Rectangle 5">
            <a:extLst>
              <a:ext uri="{FF2B5EF4-FFF2-40B4-BE49-F238E27FC236}">
                <a16:creationId xmlns:a16="http://schemas.microsoft.com/office/drawing/2014/main" id="{386DE940-B03A-4DA6-889A-6D7E47A97E95}"/>
              </a:ext>
            </a:extLst>
          </p:cNvPr>
          <p:cNvSpPr/>
          <p:nvPr/>
        </p:nvSpPr>
        <p:spPr>
          <a:xfrm>
            <a:off x="1300843" y="5530632"/>
            <a:ext cx="9247414" cy="369332"/>
          </a:xfrm>
          <a:prstGeom prst="rect">
            <a:avLst/>
          </a:prstGeom>
        </p:spPr>
        <p:txBody>
          <a:bodyPr wrap="square">
            <a:spAutoFit/>
          </a:bodyPr>
          <a:lstStyle/>
          <a:p>
            <a:r>
              <a:rPr lang="en-US" dirty="0"/>
              <a:t>The Handbook for Campus Safety and Security Reporting Chapter 3</a:t>
            </a:r>
          </a:p>
        </p:txBody>
      </p:sp>
      <p:pic>
        <p:nvPicPr>
          <p:cNvPr id="7" name="Picture 6" descr="Alabama Community College System (ACCS)">
            <a:hlinkClick r:id="rId2" tgtFrame="&quot;_blank&quot;"/>
            <a:extLst>
              <a:ext uri="{FF2B5EF4-FFF2-40B4-BE49-F238E27FC236}">
                <a16:creationId xmlns:a16="http://schemas.microsoft.com/office/drawing/2014/main" id="{EB231AF4-8272-40A4-A7C8-84D4A442BC6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2672" y="130729"/>
            <a:ext cx="887186" cy="1325564"/>
          </a:xfrm>
          <a:prstGeom prst="rect">
            <a:avLst/>
          </a:prstGeom>
          <a:noFill/>
          <a:ln>
            <a:noFill/>
          </a:ln>
        </p:spPr>
      </p:pic>
    </p:spTree>
    <p:extLst>
      <p:ext uri="{BB962C8B-B14F-4D97-AF65-F5344CB8AC3E}">
        <p14:creationId xmlns:p14="http://schemas.microsoft.com/office/powerpoint/2010/main" val="3561571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A636-524A-4C8A-B535-DC09B6EE9DD0}"/>
              </a:ext>
            </a:extLst>
          </p:cNvPr>
          <p:cNvSpPr>
            <a:spLocks noGrp="1"/>
          </p:cNvSpPr>
          <p:nvPr>
            <p:ph type="title" idx="4294967295"/>
          </p:nvPr>
        </p:nvSpPr>
        <p:spPr>
          <a:xfrm>
            <a:off x="669470" y="365125"/>
            <a:ext cx="9846129" cy="1325563"/>
          </a:xfrm>
        </p:spPr>
        <p:txBody>
          <a:bodyPr/>
          <a:lstStyle/>
          <a:p>
            <a:r>
              <a:rPr lang="en-US" b="1" dirty="0"/>
              <a:t>Violence Against Women Act</a:t>
            </a:r>
          </a:p>
        </p:txBody>
      </p:sp>
      <p:pic>
        <p:nvPicPr>
          <p:cNvPr id="7" name="Picture 6" descr="Alabama Community College System (ACCS)">
            <a:hlinkClick r:id="rId2" tgtFrame="&quot;_blank&quot;"/>
            <a:extLst>
              <a:ext uri="{FF2B5EF4-FFF2-40B4-BE49-F238E27FC236}">
                <a16:creationId xmlns:a16="http://schemas.microsoft.com/office/drawing/2014/main" id="{EB231AF4-8272-40A4-A7C8-84D4A442BC6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2672" y="130729"/>
            <a:ext cx="887186" cy="1325564"/>
          </a:xfrm>
          <a:prstGeom prst="rect">
            <a:avLst/>
          </a:prstGeom>
          <a:noFill/>
          <a:ln>
            <a:noFill/>
          </a:ln>
        </p:spPr>
      </p:pic>
      <p:graphicFrame>
        <p:nvGraphicFramePr>
          <p:cNvPr id="8" name="Content Placeholder 2">
            <a:extLst>
              <a:ext uri="{FF2B5EF4-FFF2-40B4-BE49-F238E27FC236}">
                <a16:creationId xmlns:a16="http://schemas.microsoft.com/office/drawing/2014/main" id="{11C34783-668E-46B1-9184-07D429783B40}"/>
              </a:ext>
            </a:extLst>
          </p:cNvPr>
          <p:cNvGraphicFramePr>
            <a:graphicFrameLocks/>
          </p:cNvGraphicFramePr>
          <p:nvPr>
            <p:extLst>
              <p:ext uri="{D42A27DB-BD31-4B8C-83A1-F6EECF244321}">
                <p14:modId xmlns:p14="http://schemas.microsoft.com/office/powerpoint/2010/main" val="1308569896"/>
              </p:ext>
            </p:extLst>
          </p:nvPr>
        </p:nvGraphicFramePr>
        <p:xfrm>
          <a:off x="391379" y="1976293"/>
          <a:ext cx="11407487"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3618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876633-67E1-4179-B06B-87EA729062D1}"/>
              </a:ext>
            </a:extLst>
          </p:cNvPr>
          <p:cNvPicPr>
            <a:picLocks noChangeAspect="1"/>
          </p:cNvPicPr>
          <p:nvPr/>
        </p:nvPicPr>
        <p:blipFill rotWithShape="1">
          <a:blip r:embed="rId2">
            <a:duotone>
              <a:prstClr val="black"/>
              <a:schemeClr val="tx2">
                <a:tint val="45000"/>
                <a:satMod val="400000"/>
              </a:schemeClr>
            </a:duotone>
            <a:alphaModFix amt="25000"/>
          </a:blip>
          <a:srcRect t="6250"/>
          <a:stretch/>
        </p:blipFill>
        <p:spPr>
          <a:xfrm>
            <a:off x="20" y="10"/>
            <a:ext cx="12191980" cy="6857990"/>
          </a:xfrm>
          <a:prstGeom prst="rect">
            <a:avLst/>
          </a:prstGeom>
        </p:spPr>
      </p:pic>
      <p:sp>
        <p:nvSpPr>
          <p:cNvPr id="2" name="Title 1">
            <a:extLst>
              <a:ext uri="{FF2B5EF4-FFF2-40B4-BE49-F238E27FC236}">
                <a16:creationId xmlns:a16="http://schemas.microsoft.com/office/drawing/2014/main" id="{4069CB9D-DEFF-4316-99CC-B1BAE518A03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100" b="1"/>
              <a:t>Sexual Assault  </a:t>
            </a:r>
          </a:p>
          <a:p>
            <a:pPr>
              <a:spcAft>
                <a:spcPts val="600"/>
              </a:spcAft>
            </a:pPr>
            <a:r>
              <a:rPr lang="en-US" sz="4100" b="1"/>
              <a:t>Evidence</a:t>
            </a:r>
          </a:p>
        </p:txBody>
      </p:sp>
      <p:graphicFrame>
        <p:nvGraphicFramePr>
          <p:cNvPr id="5" name="Content Placeholder 2">
            <a:extLst>
              <a:ext uri="{FF2B5EF4-FFF2-40B4-BE49-F238E27FC236}">
                <a16:creationId xmlns:a16="http://schemas.microsoft.com/office/drawing/2014/main" id="{DC87EEFF-A461-463F-91C3-99CB6C606B10}"/>
              </a:ext>
            </a:extLst>
          </p:cNvPr>
          <p:cNvGraphicFramePr/>
          <p:nvPr>
            <p:extLst>
              <p:ext uri="{D42A27DB-BD31-4B8C-83A1-F6EECF244321}">
                <p14:modId xmlns:p14="http://schemas.microsoft.com/office/powerpoint/2010/main" val="39353102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labama Community College System (ACCS)">
            <a:hlinkClick r:id="rId8" tgtFrame="&quot;_blank&quot;"/>
            <a:extLst>
              <a:ext uri="{FF2B5EF4-FFF2-40B4-BE49-F238E27FC236}">
                <a16:creationId xmlns:a16="http://schemas.microsoft.com/office/drawing/2014/main" id="{4C214AB5-91BB-4A99-BB70-DEB5FE279140}"/>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32672" y="130729"/>
            <a:ext cx="887186" cy="1325564"/>
          </a:xfrm>
          <a:prstGeom prst="rect">
            <a:avLst/>
          </a:prstGeom>
          <a:noFill/>
          <a:ln>
            <a:noFill/>
          </a:ln>
        </p:spPr>
      </p:pic>
    </p:spTree>
    <p:extLst>
      <p:ext uri="{BB962C8B-B14F-4D97-AF65-F5344CB8AC3E}">
        <p14:creationId xmlns:p14="http://schemas.microsoft.com/office/powerpoint/2010/main" val="2467847988"/>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EC40CE-7CA6-4C9A-933C-A263290ED628}"/>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t>Hate Crimes</a:t>
            </a:r>
            <a:endParaRPr lang="en-US" sz="4800" b="1" dirty="0"/>
          </a:p>
        </p:txBody>
      </p:sp>
      <p:sp>
        <p:nvSpPr>
          <p:cNvPr id="5" name="Content Placeholder 2">
            <a:extLst>
              <a:ext uri="{FF2B5EF4-FFF2-40B4-BE49-F238E27FC236}">
                <a16:creationId xmlns:a16="http://schemas.microsoft.com/office/drawing/2014/main" id="{3D71B726-7F94-4852-AF45-5505570BA20B}"/>
              </a:ext>
            </a:extLst>
          </p:cNvPr>
          <p:cNvSpPr txBox="1">
            <a:spLocks/>
          </p:cNvSpPr>
          <p:nvPr/>
        </p:nvSpPr>
        <p:spPr>
          <a:xfrm>
            <a:off x="838200" y="1825624"/>
            <a:ext cx="10515600" cy="119516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200"/>
              <a:t>Criminal offense in which the victim was selected because of bias</a:t>
            </a:r>
          </a:p>
          <a:p>
            <a:endParaRPr lang="en-US" dirty="0"/>
          </a:p>
        </p:txBody>
      </p:sp>
      <p:sp>
        <p:nvSpPr>
          <p:cNvPr id="6" name="TextBox 5">
            <a:extLst>
              <a:ext uri="{FF2B5EF4-FFF2-40B4-BE49-F238E27FC236}">
                <a16:creationId xmlns:a16="http://schemas.microsoft.com/office/drawing/2014/main" id="{E78210CA-2323-4650-AD02-F217A8213BF9}"/>
              </a:ext>
            </a:extLst>
          </p:cNvPr>
          <p:cNvSpPr txBox="1"/>
          <p:nvPr/>
        </p:nvSpPr>
        <p:spPr>
          <a:xfrm>
            <a:off x="838199" y="3146482"/>
            <a:ext cx="4631871" cy="1938992"/>
          </a:xfrm>
          <a:prstGeom prst="rect">
            <a:avLst/>
          </a:prstGeom>
          <a:noFill/>
        </p:spPr>
        <p:txBody>
          <a:bodyPr wrap="square" rtlCol="0">
            <a:spAutoFit/>
          </a:bodyPr>
          <a:lstStyle/>
          <a:p>
            <a:r>
              <a:rPr lang="en-US" sz="4000" dirty="0"/>
              <a:t>Race</a:t>
            </a:r>
          </a:p>
          <a:p>
            <a:r>
              <a:rPr lang="en-US" sz="4000" dirty="0"/>
              <a:t>Religion </a:t>
            </a:r>
          </a:p>
          <a:p>
            <a:r>
              <a:rPr lang="en-US" sz="4000" dirty="0"/>
              <a:t>Sexual Orientation</a:t>
            </a:r>
          </a:p>
        </p:txBody>
      </p:sp>
      <p:sp>
        <p:nvSpPr>
          <p:cNvPr id="7" name="TextBox 6">
            <a:extLst>
              <a:ext uri="{FF2B5EF4-FFF2-40B4-BE49-F238E27FC236}">
                <a16:creationId xmlns:a16="http://schemas.microsoft.com/office/drawing/2014/main" id="{8F0F346A-320B-4B2E-9798-575C062CD631}"/>
              </a:ext>
            </a:extLst>
          </p:cNvPr>
          <p:cNvSpPr txBox="1"/>
          <p:nvPr/>
        </p:nvSpPr>
        <p:spPr>
          <a:xfrm>
            <a:off x="7200900" y="3146482"/>
            <a:ext cx="3510643" cy="2554545"/>
          </a:xfrm>
          <a:prstGeom prst="rect">
            <a:avLst/>
          </a:prstGeom>
          <a:noFill/>
        </p:spPr>
        <p:txBody>
          <a:bodyPr wrap="square" rtlCol="0">
            <a:spAutoFit/>
          </a:bodyPr>
          <a:lstStyle/>
          <a:p>
            <a:r>
              <a:rPr lang="en-US" sz="4000" dirty="0"/>
              <a:t>Gender Identity</a:t>
            </a:r>
          </a:p>
          <a:p>
            <a:r>
              <a:rPr lang="en-US" sz="4000" dirty="0"/>
              <a:t>Ethnicity</a:t>
            </a:r>
          </a:p>
          <a:p>
            <a:r>
              <a:rPr lang="en-US" sz="4000" dirty="0"/>
              <a:t>National Origin</a:t>
            </a:r>
          </a:p>
          <a:p>
            <a:r>
              <a:rPr lang="en-US" sz="4000" dirty="0"/>
              <a:t>Disability</a:t>
            </a:r>
          </a:p>
        </p:txBody>
      </p:sp>
      <p:sp>
        <p:nvSpPr>
          <p:cNvPr id="8" name="TextBox 7">
            <a:extLst>
              <a:ext uri="{FF2B5EF4-FFF2-40B4-BE49-F238E27FC236}">
                <a16:creationId xmlns:a16="http://schemas.microsoft.com/office/drawing/2014/main" id="{6060A57A-EB81-41B5-971D-3837EB927F12}"/>
              </a:ext>
            </a:extLst>
          </p:cNvPr>
          <p:cNvSpPr txBox="1"/>
          <p:nvPr/>
        </p:nvSpPr>
        <p:spPr>
          <a:xfrm>
            <a:off x="838199" y="5701027"/>
            <a:ext cx="9416144" cy="369332"/>
          </a:xfrm>
          <a:prstGeom prst="rect">
            <a:avLst/>
          </a:prstGeom>
          <a:noFill/>
        </p:spPr>
        <p:txBody>
          <a:bodyPr wrap="square" rtlCol="0">
            <a:spAutoFit/>
          </a:bodyPr>
          <a:lstStyle/>
          <a:p>
            <a:r>
              <a:rPr lang="en-US" dirty="0"/>
              <a:t>The Handbook for Campus Safety and Security Reporting Chapter 3</a:t>
            </a:r>
          </a:p>
        </p:txBody>
      </p:sp>
      <p:pic>
        <p:nvPicPr>
          <p:cNvPr id="9" name="Picture 8" descr="Alabama Community College System (ACCS)">
            <a:hlinkClick r:id="rId2" tgtFrame="&quot;_blank&quot;"/>
            <a:extLst>
              <a:ext uri="{FF2B5EF4-FFF2-40B4-BE49-F238E27FC236}">
                <a16:creationId xmlns:a16="http://schemas.microsoft.com/office/drawing/2014/main" id="{EBC63BCF-6C00-4F1B-BAFC-EC03A956A41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2672" y="130729"/>
            <a:ext cx="887186" cy="1325564"/>
          </a:xfrm>
          <a:prstGeom prst="rect">
            <a:avLst/>
          </a:prstGeom>
          <a:noFill/>
          <a:ln>
            <a:noFill/>
          </a:ln>
        </p:spPr>
      </p:pic>
    </p:spTree>
    <p:extLst>
      <p:ext uri="{BB962C8B-B14F-4D97-AF65-F5344CB8AC3E}">
        <p14:creationId xmlns:p14="http://schemas.microsoft.com/office/powerpoint/2010/main" val="2697111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CD94-1ED7-42B1-859E-3E1FEA3485D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Hate Crimes</a:t>
            </a:r>
            <a:endParaRPr lang="en-US" b="1" dirty="0"/>
          </a:p>
        </p:txBody>
      </p:sp>
      <p:sp>
        <p:nvSpPr>
          <p:cNvPr id="3" name="Content Placeholder 3">
            <a:extLst>
              <a:ext uri="{FF2B5EF4-FFF2-40B4-BE49-F238E27FC236}">
                <a16:creationId xmlns:a16="http://schemas.microsoft.com/office/drawing/2014/main" id="{99D9D12D-92EB-48AE-BB77-796F8602E584}"/>
              </a:ext>
            </a:extLst>
          </p:cNvPr>
          <p:cNvSpPr txBox="1">
            <a:spLocks/>
          </p:cNvSpPr>
          <p:nvPr/>
        </p:nvSpPr>
        <p:spPr>
          <a:xfrm>
            <a:off x="838200" y="1825625"/>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u="sng" dirty="0"/>
              <a:t>Larceny – Theft</a:t>
            </a:r>
          </a:p>
          <a:p>
            <a:r>
              <a:rPr lang="en-US" sz="3200" b="1" u="sng" dirty="0"/>
              <a:t>Simple Assault</a:t>
            </a:r>
          </a:p>
          <a:p>
            <a:r>
              <a:rPr lang="en-US" sz="3200" b="1" u="sng" dirty="0"/>
              <a:t>Intimidation</a:t>
            </a:r>
          </a:p>
          <a:p>
            <a:r>
              <a:rPr lang="en-US" sz="3200" b="1" u="sng" dirty="0"/>
              <a:t>Vandalism</a:t>
            </a:r>
          </a:p>
        </p:txBody>
      </p:sp>
      <p:sp>
        <p:nvSpPr>
          <p:cNvPr id="4" name="Content Placeholder 6">
            <a:extLst>
              <a:ext uri="{FF2B5EF4-FFF2-40B4-BE49-F238E27FC236}">
                <a16:creationId xmlns:a16="http://schemas.microsoft.com/office/drawing/2014/main" id="{3A4E5F74-6BAE-4378-83FD-9582E3785A96}"/>
              </a:ext>
            </a:extLst>
          </p:cNvPr>
          <p:cNvSpPr txBox="1">
            <a:spLocks/>
          </p:cNvSpPr>
          <p:nvPr/>
        </p:nvSpPr>
        <p:spPr>
          <a:xfrm>
            <a:off x="4203700" y="1825625"/>
            <a:ext cx="3632200" cy="27384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Aggravated Assault</a:t>
            </a:r>
          </a:p>
          <a:p>
            <a:r>
              <a:rPr lang="en-US" dirty="0"/>
              <a:t>Robbery</a:t>
            </a:r>
          </a:p>
          <a:p>
            <a:r>
              <a:rPr lang="en-US" dirty="0"/>
              <a:t>Burglary</a:t>
            </a:r>
          </a:p>
          <a:p>
            <a:r>
              <a:rPr lang="en-US" dirty="0"/>
              <a:t>Motor Vehicle Theft</a:t>
            </a:r>
          </a:p>
          <a:p>
            <a:r>
              <a:rPr lang="en-US" dirty="0"/>
              <a:t>Arson</a:t>
            </a:r>
          </a:p>
          <a:p>
            <a:endParaRPr lang="en-US" dirty="0"/>
          </a:p>
        </p:txBody>
      </p:sp>
      <p:sp>
        <p:nvSpPr>
          <p:cNvPr id="5" name="TextBox 4">
            <a:extLst>
              <a:ext uri="{FF2B5EF4-FFF2-40B4-BE49-F238E27FC236}">
                <a16:creationId xmlns:a16="http://schemas.microsoft.com/office/drawing/2014/main" id="{5F66A426-1BA7-4FE8-BD1A-71AE9321F54A}"/>
              </a:ext>
            </a:extLst>
          </p:cNvPr>
          <p:cNvSpPr txBox="1"/>
          <p:nvPr/>
        </p:nvSpPr>
        <p:spPr>
          <a:xfrm>
            <a:off x="8534400" y="1825625"/>
            <a:ext cx="2819400" cy="3385542"/>
          </a:xfrm>
          <a:prstGeom prst="rect">
            <a:avLst/>
          </a:prstGeom>
          <a:noFill/>
        </p:spPr>
        <p:txBody>
          <a:bodyPr wrap="square" rtlCol="0">
            <a:spAutoFit/>
          </a:bodyPr>
          <a:lstStyle/>
          <a:p>
            <a:r>
              <a:rPr lang="en-US" sz="2800" dirty="0"/>
              <a:t>Murder</a:t>
            </a:r>
          </a:p>
          <a:p>
            <a:r>
              <a:rPr lang="en-US" sz="2800" dirty="0"/>
              <a:t>Manslaughter</a:t>
            </a:r>
          </a:p>
          <a:p>
            <a:r>
              <a:rPr lang="en-US" sz="2800" dirty="0"/>
              <a:t>Sexual Assault</a:t>
            </a:r>
          </a:p>
          <a:p>
            <a:pPr lvl="1"/>
            <a:r>
              <a:rPr lang="en-US" sz="2800" dirty="0"/>
              <a:t>Rape</a:t>
            </a:r>
          </a:p>
          <a:p>
            <a:pPr lvl="1"/>
            <a:r>
              <a:rPr lang="en-US" sz="2800" dirty="0"/>
              <a:t>Fondling</a:t>
            </a:r>
          </a:p>
          <a:p>
            <a:pPr lvl="1"/>
            <a:r>
              <a:rPr lang="en-US" sz="2800" dirty="0"/>
              <a:t>Incest</a:t>
            </a:r>
          </a:p>
          <a:p>
            <a:pPr lvl="1"/>
            <a:r>
              <a:rPr lang="en-US" sz="2800" dirty="0"/>
              <a:t>Statutory Rape</a:t>
            </a:r>
          </a:p>
          <a:p>
            <a:endParaRPr lang="en-US" dirty="0"/>
          </a:p>
        </p:txBody>
      </p:sp>
      <p:sp>
        <p:nvSpPr>
          <p:cNvPr id="6" name="TextBox 5">
            <a:extLst>
              <a:ext uri="{FF2B5EF4-FFF2-40B4-BE49-F238E27FC236}">
                <a16:creationId xmlns:a16="http://schemas.microsoft.com/office/drawing/2014/main" id="{9387B60C-FB59-416F-9720-7555152FAC18}"/>
              </a:ext>
            </a:extLst>
          </p:cNvPr>
          <p:cNvSpPr txBox="1"/>
          <p:nvPr/>
        </p:nvSpPr>
        <p:spPr>
          <a:xfrm>
            <a:off x="609600" y="5511800"/>
            <a:ext cx="10744200" cy="369332"/>
          </a:xfrm>
          <a:prstGeom prst="rect">
            <a:avLst/>
          </a:prstGeom>
          <a:noFill/>
        </p:spPr>
        <p:txBody>
          <a:bodyPr wrap="square" rtlCol="0">
            <a:spAutoFit/>
          </a:bodyPr>
          <a:lstStyle/>
          <a:p>
            <a:r>
              <a:rPr lang="en-US" dirty="0"/>
              <a:t>The Handbook for Campus Safety and Security Reporting Chapter 3</a:t>
            </a:r>
          </a:p>
        </p:txBody>
      </p:sp>
      <p:pic>
        <p:nvPicPr>
          <p:cNvPr id="7" name="Picture 6" descr="Alabama Community College System (ACCS)">
            <a:hlinkClick r:id="rId2" tgtFrame="&quot;_blank&quot;"/>
            <a:extLst>
              <a:ext uri="{FF2B5EF4-FFF2-40B4-BE49-F238E27FC236}">
                <a16:creationId xmlns:a16="http://schemas.microsoft.com/office/drawing/2014/main" id="{585E6705-1250-4148-8F94-8BCB2D7DA1E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2672" y="130729"/>
            <a:ext cx="887186" cy="1325564"/>
          </a:xfrm>
          <a:prstGeom prst="rect">
            <a:avLst/>
          </a:prstGeom>
          <a:noFill/>
          <a:ln>
            <a:noFill/>
          </a:ln>
        </p:spPr>
      </p:pic>
    </p:spTree>
    <p:extLst>
      <p:ext uri="{BB962C8B-B14F-4D97-AF65-F5344CB8AC3E}">
        <p14:creationId xmlns:p14="http://schemas.microsoft.com/office/powerpoint/2010/main" val="4032569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CD94-1ED7-42B1-859E-3E1FEA3485D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p>
        </p:txBody>
      </p:sp>
      <p:sp>
        <p:nvSpPr>
          <p:cNvPr id="3" name="Content Placeholder 3">
            <a:extLst>
              <a:ext uri="{FF2B5EF4-FFF2-40B4-BE49-F238E27FC236}">
                <a16:creationId xmlns:a16="http://schemas.microsoft.com/office/drawing/2014/main" id="{99D9D12D-92EB-48AE-BB77-796F8602E584}"/>
              </a:ext>
            </a:extLst>
          </p:cNvPr>
          <p:cNvSpPr txBox="1">
            <a:spLocks/>
          </p:cNvSpPr>
          <p:nvPr/>
        </p:nvSpPr>
        <p:spPr>
          <a:xfrm>
            <a:off x="838200" y="1825625"/>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Content Placeholder 6">
            <a:extLst>
              <a:ext uri="{FF2B5EF4-FFF2-40B4-BE49-F238E27FC236}">
                <a16:creationId xmlns:a16="http://schemas.microsoft.com/office/drawing/2014/main" id="{3A4E5F74-6BAE-4378-83FD-9582E3785A96}"/>
              </a:ext>
            </a:extLst>
          </p:cNvPr>
          <p:cNvSpPr txBox="1">
            <a:spLocks/>
          </p:cNvSpPr>
          <p:nvPr/>
        </p:nvSpPr>
        <p:spPr>
          <a:xfrm>
            <a:off x="3924300" y="1825625"/>
            <a:ext cx="3632200" cy="27384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7" name="Picture 6" descr="Alabama Community College System (ACCS)">
            <a:hlinkClick r:id="rId2" tgtFrame="&quot;_blank&quot;"/>
            <a:extLst>
              <a:ext uri="{FF2B5EF4-FFF2-40B4-BE49-F238E27FC236}">
                <a16:creationId xmlns:a16="http://schemas.microsoft.com/office/drawing/2014/main" id="{585E6705-1250-4148-8F94-8BCB2D7DA1E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2672" y="130729"/>
            <a:ext cx="887186" cy="1325564"/>
          </a:xfrm>
          <a:prstGeom prst="rect">
            <a:avLst/>
          </a:prstGeom>
          <a:noFill/>
          <a:ln>
            <a:noFill/>
          </a:ln>
        </p:spPr>
      </p:pic>
      <p:sp>
        <p:nvSpPr>
          <p:cNvPr id="10" name="Title 9">
            <a:extLst>
              <a:ext uri="{FF2B5EF4-FFF2-40B4-BE49-F238E27FC236}">
                <a16:creationId xmlns:a16="http://schemas.microsoft.com/office/drawing/2014/main" id="{153EFD0E-E724-4D10-8FD3-6B2878BE7C80}"/>
              </a:ext>
            </a:extLst>
          </p:cNvPr>
          <p:cNvSpPr>
            <a:spLocks noGrp="1"/>
          </p:cNvSpPr>
          <p:nvPr>
            <p:ph type="title"/>
          </p:nvPr>
        </p:nvSpPr>
        <p:spPr/>
        <p:txBody>
          <a:bodyPr/>
          <a:lstStyle/>
          <a:p>
            <a:r>
              <a:rPr lang="en-US" b="1" dirty="0"/>
              <a:t>Timely Warnings</a:t>
            </a:r>
          </a:p>
        </p:txBody>
      </p:sp>
      <p:sp>
        <p:nvSpPr>
          <p:cNvPr id="11" name="Content Placeholder 10">
            <a:extLst>
              <a:ext uri="{FF2B5EF4-FFF2-40B4-BE49-F238E27FC236}">
                <a16:creationId xmlns:a16="http://schemas.microsoft.com/office/drawing/2014/main" id="{B51CC274-CD7E-4728-A4E9-B5EBF722559F}"/>
              </a:ext>
            </a:extLst>
          </p:cNvPr>
          <p:cNvSpPr>
            <a:spLocks noGrp="1"/>
          </p:cNvSpPr>
          <p:nvPr>
            <p:ph idx="1"/>
          </p:nvPr>
        </p:nvSpPr>
        <p:spPr/>
        <p:txBody>
          <a:bodyPr/>
          <a:lstStyle/>
          <a:p>
            <a:r>
              <a:rPr lang="en-US" dirty="0"/>
              <a:t>One of the most important issues to stress to CSA’s is the timeliness of passing on the information to the person responsible for issuing timely warnings.</a:t>
            </a:r>
          </a:p>
          <a:p>
            <a:endParaRPr lang="en-US" dirty="0"/>
          </a:p>
          <a:p>
            <a:r>
              <a:rPr lang="en-US" dirty="0"/>
              <a:t>Timely warnings are required campus wide warning that alert the campus community to potential threats.</a:t>
            </a:r>
          </a:p>
          <a:p>
            <a:endParaRPr lang="en-US" dirty="0"/>
          </a:p>
          <a:p>
            <a:r>
              <a:rPr lang="en-US" dirty="0"/>
              <a:t>Timely warning </a:t>
            </a:r>
            <a:r>
              <a:rPr lang="en-US" b="1" dirty="0"/>
              <a:t>do not identify victims</a:t>
            </a:r>
            <a:r>
              <a:rPr lang="en-US" dirty="0"/>
              <a:t>.</a:t>
            </a:r>
          </a:p>
          <a:p>
            <a:endParaRPr lang="en-US" dirty="0"/>
          </a:p>
        </p:txBody>
      </p:sp>
    </p:spTree>
    <p:extLst>
      <p:ext uri="{BB962C8B-B14F-4D97-AF65-F5344CB8AC3E}">
        <p14:creationId xmlns:p14="http://schemas.microsoft.com/office/powerpoint/2010/main" val="3804324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CD94-1ED7-42B1-859E-3E1FEA3485D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p>
        </p:txBody>
      </p:sp>
      <p:sp>
        <p:nvSpPr>
          <p:cNvPr id="3" name="Content Placeholder 3">
            <a:extLst>
              <a:ext uri="{FF2B5EF4-FFF2-40B4-BE49-F238E27FC236}">
                <a16:creationId xmlns:a16="http://schemas.microsoft.com/office/drawing/2014/main" id="{99D9D12D-92EB-48AE-BB77-796F8602E584}"/>
              </a:ext>
            </a:extLst>
          </p:cNvPr>
          <p:cNvSpPr txBox="1">
            <a:spLocks/>
          </p:cNvSpPr>
          <p:nvPr/>
        </p:nvSpPr>
        <p:spPr>
          <a:xfrm>
            <a:off x="838200" y="1825625"/>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Content Placeholder 6">
            <a:extLst>
              <a:ext uri="{FF2B5EF4-FFF2-40B4-BE49-F238E27FC236}">
                <a16:creationId xmlns:a16="http://schemas.microsoft.com/office/drawing/2014/main" id="{3A4E5F74-6BAE-4378-83FD-9582E3785A96}"/>
              </a:ext>
            </a:extLst>
          </p:cNvPr>
          <p:cNvSpPr txBox="1">
            <a:spLocks/>
          </p:cNvSpPr>
          <p:nvPr/>
        </p:nvSpPr>
        <p:spPr>
          <a:xfrm>
            <a:off x="3924300" y="1825625"/>
            <a:ext cx="3632200" cy="27384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7" name="Picture 6" descr="Alabama Community College System (ACCS)">
            <a:hlinkClick r:id="rId2" tgtFrame="&quot;_blank&quot;"/>
            <a:extLst>
              <a:ext uri="{FF2B5EF4-FFF2-40B4-BE49-F238E27FC236}">
                <a16:creationId xmlns:a16="http://schemas.microsoft.com/office/drawing/2014/main" id="{585E6705-1250-4148-8F94-8BCB2D7DA1E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2672" y="130729"/>
            <a:ext cx="887186" cy="1325564"/>
          </a:xfrm>
          <a:prstGeom prst="rect">
            <a:avLst/>
          </a:prstGeom>
          <a:noFill/>
          <a:ln>
            <a:noFill/>
          </a:ln>
        </p:spPr>
      </p:pic>
      <p:sp>
        <p:nvSpPr>
          <p:cNvPr id="10" name="Title 9">
            <a:extLst>
              <a:ext uri="{FF2B5EF4-FFF2-40B4-BE49-F238E27FC236}">
                <a16:creationId xmlns:a16="http://schemas.microsoft.com/office/drawing/2014/main" id="{153EFD0E-E724-4D10-8FD3-6B2878BE7C80}"/>
              </a:ext>
            </a:extLst>
          </p:cNvPr>
          <p:cNvSpPr>
            <a:spLocks noGrp="1"/>
          </p:cNvSpPr>
          <p:nvPr>
            <p:ph type="title"/>
          </p:nvPr>
        </p:nvSpPr>
        <p:spPr/>
        <p:txBody>
          <a:bodyPr/>
          <a:lstStyle/>
          <a:p>
            <a:r>
              <a:rPr lang="en-US" b="1" dirty="0"/>
              <a:t>Daily Crime Logs</a:t>
            </a:r>
          </a:p>
        </p:txBody>
      </p:sp>
      <p:sp>
        <p:nvSpPr>
          <p:cNvPr id="11" name="Content Placeholder 10">
            <a:extLst>
              <a:ext uri="{FF2B5EF4-FFF2-40B4-BE49-F238E27FC236}">
                <a16:creationId xmlns:a16="http://schemas.microsoft.com/office/drawing/2014/main" id="{B51CC274-CD7E-4728-A4E9-B5EBF722559F}"/>
              </a:ext>
            </a:extLst>
          </p:cNvPr>
          <p:cNvSpPr>
            <a:spLocks noGrp="1"/>
          </p:cNvSpPr>
          <p:nvPr>
            <p:ph idx="1"/>
          </p:nvPr>
        </p:nvSpPr>
        <p:spPr/>
        <p:txBody>
          <a:bodyPr/>
          <a:lstStyle/>
          <a:p>
            <a:r>
              <a:rPr lang="en-US" dirty="0"/>
              <a:t>Provide information to the campus community about criminal activity on campus</a:t>
            </a:r>
          </a:p>
          <a:p>
            <a:endParaRPr lang="en-US" dirty="0"/>
          </a:p>
          <a:p>
            <a:r>
              <a:rPr lang="en-US" dirty="0"/>
              <a:t>Does not identify victims or offenders</a:t>
            </a:r>
          </a:p>
          <a:p>
            <a:endParaRPr lang="en-US" dirty="0"/>
          </a:p>
          <a:p>
            <a:r>
              <a:rPr lang="en-US" dirty="0"/>
              <a:t>Just tell what happen, where and when</a:t>
            </a:r>
          </a:p>
          <a:p>
            <a:endParaRPr lang="en-US" b="1" dirty="0"/>
          </a:p>
          <a:p>
            <a:r>
              <a:rPr lang="en-US" dirty="0"/>
              <a:t> Includes information from CSA’s</a:t>
            </a:r>
          </a:p>
        </p:txBody>
      </p:sp>
    </p:spTree>
    <p:extLst>
      <p:ext uri="{BB962C8B-B14F-4D97-AF65-F5344CB8AC3E}">
        <p14:creationId xmlns:p14="http://schemas.microsoft.com/office/powerpoint/2010/main" val="329218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E4151F8-9FE4-407E-A301-19075ABC9971}"/>
              </a:ext>
            </a:extLst>
          </p:cNvPr>
          <p:cNvSpPr>
            <a:spLocks noGrp="1"/>
          </p:cNvSpPr>
          <p:nvPr>
            <p:ph type="title"/>
          </p:nvPr>
        </p:nvSpPr>
        <p:spPr>
          <a:xfrm>
            <a:off x="804672" y="640263"/>
            <a:ext cx="5157216" cy="1344975"/>
          </a:xfrm>
        </p:spPr>
        <p:txBody>
          <a:bodyPr>
            <a:normAutofit/>
          </a:bodyPr>
          <a:lstStyle/>
          <a:p>
            <a:r>
              <a:rPr lang="en-US" sz="4000" b="1"/>
              <a:t>CSA Training</a:t>
            </a:r>
          </a:p>
        </p:txBody>
      </p:sp>
      <p:sp>
        <p:nvSpPr>
          <p:cNvPr id="3" name="Content Placeholder 2">
            <a:extLst>
              <a:ext uri="{FF2B5EF4-FFF2-40B4-BE49-F238E27FC236}">
                <a16:creationId xmlns:a16="http://schemas.microsoft.com/office/drawing/2014/main" id="{D6AC1560-9C30-4CD8-B4FE-B4F093E580CD}"/>
              </a:ext>
            </a:extLst>
          </p:cNvPr>
          <p:cNvSpPr>
            <a:spLocks noGrp="1"/>
          </p:cNvSpPr>
          <p:nvPr>
            <p:ph idx="1"/>
          </p:nvPr>
        </p:nvSpPr>
        <p:spPr>
          <a:xfrm>
            <a:off x="804672" y="2121763"/>
            <a:ext cx="5157216" cy="3773010"/>
          </a:xfrm>
        </p:spPr>
        <p:txBody>
          <a:bodyPr>
            <a:normAutofit fontScale="92500" lnSpcReduction="10000"/>
          </a:bodyPr>
          <a:lstStyle/>
          <a:p>
            <a:r>
              <a:rPr lang="en-US" sz="4000" dirty="0"/>
              <a:t>“While the </a:t>
            </a:r>
            <a:r>
              <a:rPr lang="en-US" sz="4000" dirty="0" err="1"/>
              <a:t>Clery</a:t>
            </a:r>
            <a:r>
              <a:rPr lang="en-US" sz="4000" dirty="0"/>
              <a:t> Act does not specifically require institutions to provide CSA training, it is virtually impossible to achieve compliance without it. (PSU FPRD P118)</a:t>
            </a:r>
          </a:p>
          <a:p>
            <a:endParaRPr lang="en-US" sz="2000" dirty="0"/>
          </a:p>
        </p:txBody>
      </p:sp>
      <p:pic>
        <p:nvPicPr>
          <p:cNvPr id="4" name="Picture 3" descr="Alabama Community College System (ACCS)">
            <a:hlinkClick r:id="rId2" tgtFrame="&quot;_blank&quot;"/>
            <a:extLst>
              <a:ext uri="{FF2B5EF4-FFF2-40B4-BE49-F238E27FC236}">
                <a16:creationId xmlns:a16="http://schemas.microsoft.com/office/drawing/2014/main" id="{9E6D8BCC-5C7D-42E4-81C3-A09C8CA5DD06}"/>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190094" y="484632"/>
            <a:ext cx="4296059" cy="5733287"/>
          </a:xfrm>
          <a:prstGeom prst="rect">
            <a:avLst/>
          </a:prstGeom>
          <a:noFill/>
        </p:spPr>
      </p:pic>
    </p:spTree>
    <p:extLst>
      <p:ext uri="{BB962C8B-B14F-4D97-AF65-F5344CB8AC3E}">
        <p14:creationId xmlns:p14="http://schemas.microsoft.com/office/powerpoint/2010/main" val="47141042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4">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DDA5ABB-B84A-4BDE-B280-AA5A2FE80EE9}"/>
              </a:ext>
            </a:extLst>
          </p:cNvPr>
          <p:cNvSpPr>
            <a:spLocks noGrp="1"/>
          </p:cNvSpPr>
          <p:nvPr>
            <p:ph type="title"/>
          </p:nvPr>
        </p:nvSpPr>
        <p:spPr>
          <a:xfrm>
            <a:off x="804672" y="640263"/>
            <a:ext cx="5221266" cy="1344975"/>
          </a:xfrm>
        </p:spPr>
        <p:txBody>
          <a:bodyPr>
            <a:normAutofit/>
          </a:bodyPr>
          <a:lstStyle/>
          <a:p>
            <a:r>
              <a:rPr lang="en-US" sz="4000" b="1"/>
              <a:t>What brought us here</a:t>
            </a:r>
          </a:p>
        </p:txBody>
      </p:sp>
      <p:sp>
        <p:nvSpPr>
          <p:cNvPr id="3" name="Content Placeholder 2">
            <a:extLst>
              <a:ext uri="{FF2B5EF4-FFF2-40B4-BE49-F238E27FC236}">
                <a16:creationId xmlns:a16="http://schemas.microsoft.com/office/drawing/2014/main" id="{CC1AACD0-8936-4EAA-8F05-EA480F6986B1}"/>
              </a:ext>
            </a:extLst>
          </p:cNvPr>
          <p:cNvSpPr>
            <a:spLocks noGrp="1"/>
          </p:cNvSpPr>
          <p:nvPr>
            <p:ph idx="1"/>
          </p:nvPr>
        </p:nvSpPr>
        <p:spPr>
          <a:xfrm>
            <a:off x="804672" y="2121763"/>
            <a:ext cx="5235490" cy="3773010"/>
          </a:xfrm>
        </p:spPr>
        <p:txBody>
          <a:bodyPr>
            <a:normAutofit/>
          </a:bodyPr>
          <a:lstStyle/>
          <a:p>
            <a:r>
              <a:rPr lang="en-US" sz="2000"/>
              <a:t>Jerry Sandusky</a:t>
            </a:r>
          </a:p>
          <a:p>
            <a:r>
              <a:rPr lang="en-US" sz="2000"/>
              <a:t>Served as assistant football coach under Joe Paterno at Penn State from 1969-1999</a:t>
            </a:r>
          </a:p>
          <a:p>
            <a:r>
              <a:rPr lang="en-US" sz="2000"/>
              <a:t>Convicted of 45 counts of sexual abuse on June 22, 2012</a:t>
            </a:r>
          </a:p>
        </p:txBody>
      </p:sp>
      <p:pic>
        <p:nvPicPr>
          <p:cNvPr id="5" name="Picture 4" descr="Alabama Community College System (ACCS)">
            <a:hlinkClick r:id="rId2" tgtFrame="&quot;_blank&quot;"/>
            <a:extLst>
              <a:ext uri="{FF2B5EF4-FFF2-40B4-BE49-F238E27FC236}">
                <a16:creationId xmlns:a16="http://schemas.microsoft.com/office/drawing/2014/main" id="{A4985CCC-3541-422D-B4E3-33F598C6E189}"/>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021741" y="484632"/>
            <a:ext cx="2076086" cy="2770632"/>
          </a:xfrm>
          <a:prstGeom prst="rect">
            <a:avLst/>
          </a:prstGeom>
          <a:noFill/>
        </p:spPr>
      </p:pic>
      <p:pic>
        <p:nvPicPr>
          <p:cNvPr id="6" name="Picture 2" descr="See the source image">
            <a:extLst>
              <a:ext uri="{FF2B5EF4-FFF2-40B4-BE49-F238E27FC236}">
                <a16:creationId xmlns:a16="http://schemas.microsoft.com/office/drawing/2014/main" id="{CDA5B0AC-94F2-464E-B5C6-9ABD314FB6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83" r="27433"/>
          <a:stretch/>
        </p:blipFill>
        <p:spPr bwMode="auto">
          <a:xfrm>
            <a:off x="7021741" y="3447287"/>
            <a:ext cx="2839486" cy="27706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FFEE74E-0507-4B27-A66B-BEEBC0363C74}"/>
              </a:ext>
            </a:extLst>
          </p:cNvPr>
          <p:cNvSpPr txBox="1"/>
          <p:nvPr/>
        </p:nvSpPr>
        <p:spPr>
          <a:xfrm>
            <a:off x="469900" y="5486400"/>
            <a:ext cx="108839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4223717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85453-3E7C-48E0-B175-799CDF3A487B}"/>
              </a:ext>
            </a:extLst>
          </p:cNvPr>
          <p:cNvPicPr>
            <a:picLocks noChangeAspect="1"/>
          </p:cNvPicPr>
          <p:nvPr/>
        </p:nvPicPr>
        <p:blipFill rotWithShape="1">
          <a:blip r:embed="rId2"/>
          <a:srcRect t="11382" b="36744"/>
          <a:stretch/>
        </p:blipFill>
        <p:spPr>
          <a:xfrm>
            <a:off x="0" y="0"/>
            <a:ext cx="12192000" cy="6490010"/>
          </a:xfrm>
          <a:prstGeom prst="rect">
            <a:avLst/>
          </a:prstGeom>
        </p:spPr>
      </p:pic>
    </p:spTree>
    <p:extLst>
      <p:ext uri="{BB962C8B-B14F-4D97-AF65-F5344CB8AC3E}">
        <p14:creationId xmlns:p14="http://schemas.microsoft.com/office/powerpoint/2010/main" val="125416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83B5D31-8C7C-4826-92A5-925E8AF679EE}"/>
              </a:ext>
            </a:extLst>
          </p:cNvPr>
          <p:cNvSpPr>
            <a:spLocks noGrp="1"/>
          </p:cNvSpPr>
          <p:nvPr>
            <p:ph type="title"/>
          </p:nvPr>
        </p:nvSpPr>
        <p:spPr>
          <a:xfrm>
            <a:off x="804672" y="640263"/>
            <a:ext cx="5221266" cy="1344975"/>
          </a:xfrm>
        </p:spPr>
        <p:txBody>
          <a:bodyPr>
            <a:normAutofit/>
          </a:bodyPr>
          <a:lstStyle/>
          <a:p>
            <a:r>
              <a:rPr lang="en-US" sz="4000"/>
              <a:t>Larry Nasser</a:t>
            </a:r>
          </a:p>
        </p:txBody>
      </p:sp>
      <p:sp>
        <p:nvSpPr>
          <p:cNvPr id="3" name="Content Placeholder 2">
            <a:extLst>
              <a:ext uri="{FF2B5EF4-FFF2-40B4-BE49-F238E27FC236}">
                <a16:creationId xmlns:a16="http://schemas.microsoft.com/office/drawing/2014/main" id="{AEE4242F-5AEE-49E5-B144-598CC06242B2}"/>
              </a:ext>
            </a:extLst>
          </p:cNvPr>
          <p:cNvSpPr>
            <a:spLocks noGrp="1"/>
          </p:cNvSpPr>
          <p:nvPr>
            <p:ph idx="1"/>
          </p:nvPr>
        </p:nvSpPr>
        <p:spPr>
          <a:xfrm>
            <a:off x="804672" y="2121763"/>
            <a:ext cx="5235490" cy="3773010"/>
          </a:xfrm>
        </p:spPr>
        <p:txBody>
          <a:bodyPr>
            <a:normAutofit lnSpcReduction="10000"/>
          </a:bodyPr>
          <a:lstStyle/>
          <a:p>
            <a:r>
              <a:rPr lang="en-US" dirty="0"/>
              <a:t>Michigan State, Director of Sports, osteopathic physician and former USA Gymnastics national team doctor</a:t>
            </a:r>
          </a:p>
          <a:p>
            <a:r>
              <a:rPr lang="en-US" dirty="0"/>
              <a:t>Plead guilty to seven counts of sexual assault of minors</a:t>
            </a:r>
          </a:p>
          <a:p>
            <a:r>
              <a:rPr lang="en-US" dirty="0"/>
              <a:t>Plead guilty to federal child pornography charges</a:t>
            </a:r>
          </a:p>
          <a:p>
            <a:r>
              <a:rPr lang="en-US" dirty="0"/>
              <a:t>Confessed to ten sexual assaults</a:t>
            </a:r>
          </a:p>
          <a:p>
            <a:endParaRPr lang="en-US" sz="2000" dirty="0"/>
          </a:p>
          <a:p>
            <a:endParaRPr lang="en-US" sz="2000" dirty="0"/>
          </a:p>
        </p:txBody>
      </p:sp>
      <p:pic>
        <p:nvPicPr>
          <p:cNvPr id="5" name="Picture 4" descr="Alabama Community College System (ACCS)">
            <a:hlinkClick r:id="rId2" tgtFrame="&quot;_blank&quot;"/>
            <a:extLst>
              <a:ext uri="{FF2B5EF4-FFF2-40B4-BE49-F238E27FC236}">
                <a16:creationId xmlns:a16="http://schemas.microsoft.com/office/drawing/2014/main" id="{A8680EE6-055F-4E18-8338-D99314288226}"/>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481741" y="329184"/>
            <a:ext cx="2076086" cy="2770632"/>
          </a:xfrm>
          <a:prstGeom prst="rect">
            <a:avLst/>
          </a:prstGeom>
          <a:noFill/>
        </p:spPr>
      </p:pic>
      <p:pic>
        <p:nvPicPr>
          <p:cNvPr id="4" name="Picture 2" descr="See the source image">
            <a:extLst>
              <a:ext uri="{FF2B5EF4-FFF2-40B4-BE49-F238E27FC236}">
                <a16:creationId xmlns:a16="http://schemas.microsoft.com/office/drawing/2014/main" id="{9183246E-00C8-4E5E-AECA-ED63A22CD6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557" r="18306" b="-1"/>
          <a:stretch/>
        </p:blipFill>
        <p:spPr bwMode="auto">
          <a:xfrm>
            <a:off x="7870826" y="3429000"/>
            <a:ext cx="3297916" cy="338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02778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AB6529-F851-4322-A9A2-7D689FFD60E1}"/>
              </a:ext>
            </a:extLst>
          </p:cNvPr>
          <p:cNvPicPr>
            <a:picLocks noChangeAspect="1"/>
          </p:cNvPicPr>
          <p:nvPr/>
        </p:nvPicPr>
        <p:blipFill rotWithShape="1">
          <a:blip r:embed="rId2"/>
          <a:srcRect l="17898" t="36422" r="5323"/>
          <a:stretch/>
        </p:blipFill>
        <p:spPr>
          <a:xfrm>
            <a:off x="-458883" y="0"/>
            <a:ext cx="12903643" cy="6857999"/>
          </a:xfrm>
          <a:prstGeom prst="rect">
            <a:avLst/>
          </a:prstGeom>
        </p:spPr>
      </p:pic>
    </p:spTree>
    <p:extLst>
      <p:ext uri="{BB962C8B-B14F-4D97-AF65-F5344CB8AC3E}">
        <p14:creationId xmlns:p14="http://schemas.microsoft.com/office/powerpoint/2010/main" val="875770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195125-45A9-43DD-A64E-F3DE01C4C637}"/>
              </a:ext>
            </a:extLst>
          </p:cNvPr>
          <p:cNvSpPr>
            <a:spLocks noGrp="1"/>
          </p:cNvSpPr>
          <p:nvPr>
            <p:ph type="title"/>
          </p:nvPr>
        </p:nvSpPr>
        <p:spPr>
          <a:xfrm>
            <a:off x="804672" y="640263"/>
            <a:ext cx="5157216" cy="1344975"/>
          </a:xfrm>
        </p:spPr>
        <p:txBody>
          <a:bodyPr>
            <a:normAutofit/>
          </a:bodyPr>
          <a:lstStyle/>
          <a:p>
            <a:r>
              <a:rPr lang="en-US" sz="4000"/>
              <a:t>MSU Noncompliance Findings</a:t>
            </a:r>
          </a:p>
        </p:txBody>
      </p:sp>
      <p:sp>
        <p:nvSpPr>
          <p:cNvPr id="3" name="Content Placeholder 2">
            <a:extLst>
              <a:ext uri="{FF2B5EF4-FFF2-40B4-BE49-F238E27FC236}">
                <a16:creationId xmlns:a16="http://schemas.microsoft.com/office/drawing/2014/main" id="{18D83E98-0CA1-44F0-97CA-956E3A17F8C3}"/>
              </a:ext>
            </a:extLst>
          </p:cNvPr>
          <p:cNvSpPr>
            <a:spLocks noGrp="1"/>
          </p:cNvSpPr>
          <p:nvPr>
            <p:ph idx="1"/>
          </p:nvPr>
        </p:nvSpPr>
        <p:spPr>
          <a:xfrm>
            <a:off x="804672" y="2121763"/>
            <a:ext cx="5157216" cy="3773010"/>
          </a:xfrm>
        </p:spPr>
        <p:txBody>
          <a:bodyPr>
            <a:normAutofit/>
          </a:bodyPr>
          <a:lstStyle/>
          <a:p>
            <a:r>
              <a:rPr lang="en-US" sz="2000"/>
              <a:t>“Mighigan State substantially failed to actively seek out, identify and notify institutional officials who are ore were </a:t>
            </a:r>
            <a:r>
              <a:rPr lang="en-US" sz="2000" b="1" u="sng"/>
              <a:t>CSAs</a:t>
            </a:r>
            <a:r>
              <a:rPr lang="en-US" sz="2000"/>
              <a:t>”</a:t>
            </a:r>
          </a:p>
          <a:p>
            <a:r>
              <a:rPr lang="en-US" sz="2000"/>
              <a:t>“This serious, systematic, and persistent condition contributed significantly to Michigan State’s ongoing failure to disclose accurate and complete crime statistics in its ASR’s throughout the review period, and as far back as 1997” (Michigan State University Campus Crime Program Review Report, 2018, p.22)</a:t>
            </a:r>
          </a:p>
          <a:p>
            <a:endParaRPr lang="en-US" sz="2000"/>
          </a:p>
        </p:txBody>
      </p:sp>
      <p:pic>
        <p:nvPicPr>
          <p:cNvPr id="4" name="Picture 3" descr="Alabama Community College System (ACCS)">
            <a:hlinkClick r:id="rId2" tgtFrame="&quot;_blank&quot;"/>
            <a:extLst>
              <a:ext uri="{FF2B5EF4-FFF2-40B4-BE49-F238E27FC236}">
                <a16:creationId xmlns:a16="http://schemas.microsoft.com/office/drawing/2014/main" id="{6CEB0526-EA2B-4805-97CA-D05A906063B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190094" y="484632"/>
            <a:ext cx="4296059" cy="5733287"/>
          </a:xfrm>
          <a:prstGeom prst="rect">
            <a:avLst/>
          </a:prstGeom>
          <a:noFill/>
        </p:spPr>
      </p:pic>
    </p:spTree>
    <p:extLst>
      <p:ext uri="{BB962C8B-B14F-4D97-AF65-F5344CB8AC3E}">
        <p14:creationId xmlns:p14="http://schemas.microsoft.com/office/powerpoint/2010/main" val="193259065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39F3540-1DEB-45A6-A7EA-ACB95B974AFB}"/>
              </a:ext>
            </a:extLst>
          </p:cNvPr>
          <p:cNvSpPr>
            <a:spLocks noGrp="1"/>
          </p:cNvSpPr>
          <p:nvPr>
            <p:ph type="title"/>
          </p:nvPr>
        </p:nvSpPr>
        <p:spPr>
          <a:xfrm>
            <a:off x="804672" y="640263"/>
            <a:ext cx="5157216" cy="1344975"/>
          </a:xfrm>
        </p:spPr>
        <p:txBody>
          <a:bodyPr>
            <a:normAutofit/>
          </a:bodyPr>
          <a:lstStyle/>
          <a:p>
            <a:r>
              <a:rPr lang="en-US" sz="4000"/>
              <a:t>Campus Security Authority</a:t>
            </a:r>
          </a:p>
        </p:txBody>
      </p:sp>
      <p:sp>
        <p:nvSpPr>
          <p:cNvPr id="3" name="Content Placeholder 2">
            <a:extLst>
              <a:ext uri="{FF2B5EF4-FFF2-40B4-BE49-F238E27FC236}">
                <a16:creationId xmlns:a16="http://schemas.microsoft.com/office/drawing/2014/main" id="{1B421380-35B1-452F-BDB0-7F7F5307A7E1}"/>
              </a:ext>
            </a:extLst>
          </p:cNvPr>
          <p:cNvSpPr>
            <a:spLocks noGrp="1"/>
          </p:cNvSpPr>
          <p:nvPr>
            <p:ph idx="1"/>
          </p:nvPr>
        </p:nvSpPr>
        <p:spPr>
          <a:xfrm>
            <a:off x="804672" y="2121763"/>
            <a:ext cx="5157216" cy="3773010"/>
          </a:xfrm>
        </p:spPr>
        <p:txBody>
          <a:bodyPr>
            <a:normAutofit lnSpcReduction="10000"/>
          </a:bodyPr>
          <a:lstStyle/>
          <a:p>
            <a:r>
              <a:rPr lang="en-US" sz="3600" dirty="0"/>
              <a:t>Not all victims of crime want to report offenses to campus police.  In order to collect as many crime reports as possible, other school employees are considered Campus Security Authorities.</a:t>
            </a:r>
          </a:p>
          <a:p>
            <a:endParaRPr lang="en-US" sz="2000" dirty="0"/>
          </a:p>
        </p:txBody>
      </p:sp>
      <p:pic>
        <p:nvPicPr>
          <p:cNvPr id="4" name="Picture 3" descr="Alabama Community College System (ACCS)">
            <a:hlinkClick r:id="rId2" tgtFrame="&quot;_blank&quot;"/>
            <a:extLst>
              <a:ext uri="{FF2B5EF4-FFF2-40B4-BE49-F238E27FC236}">
                <a16:creationId xmlns:a16="http://schemas.microsoft.com/office/drawing/2014/main" id="{44C71E00-026C-40E2-9D66-AD6007C03EFB}"/>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190094" y="484632"/>
            <a:ext cx="4296059" cy="5733287"/>
          </a:xfrm>
          <a:prstGeom prst="rect">
            <a:avLst/>
          </a:prstGeom>
          <a:noFill/>
        </p:spPr>
      </p:pic>
    </p:spTree>
    <p:extLst>
      <p:ext uri="{BB962C8B-B14F-4D97-AF65-F5344CB8AC3E}">
        <p14:creationId xmlns:p14="http://schemas.microsoft.com/office/powerpoint/2010/main" val="382391481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905</Words>
  <Application>Microsoft Office PowerPoint</Application>
  <PresentationFormat>Widescreen</PresentationFormat>
  <Paragraphs>147</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Campus Security Authority</vt:lpstr>
      <vt:lpstr>The Purpose </vt:lpstr>
      <vt:lpstr>CSA Training</vt:lpstr>
      <vt:lpstr>What brought us here</vt:lpstr>
      <vt:lpstr>PowerPoint Presentation</vt:lpstr>
      <vt:lpstr>Larry Nasser</vt:lpstr>
      <vt:lpstr>PowerPoint Presentation</vt:lpstr>
      <vt:lpstr>MSU Noncompliance Findings</vt:lpstr>
      <vt:lpstr>Campus Security Authority</vt:lpstr>
      <vt:lpstr>PowerPoint Presentation</vt:lpstr>
      <vt:lpstr>PowerPoint Presentation</vt:lpstr>
      <vt:lpstr>PowerPoint Presentation</vt:lpstr>
      <vt:lpstr>PowerPoint Presentation</vt:lpstr>
      <vt:lpstr>PowerPoint Presentation</vt:lpstr>
      <vt:lpstr>PowerPoint Presentation</vt:lpstr>
      <vt:lpstr>Who are not CSA’s</vt:lpstr>
      <vt:lpstr>CSA’s are not responsible for . . . </vt:lpstr>
      <vt:lpstr>Where Did The Alleged Crime Occur? </vt:lpstr>
      <vt:lpstr>Clery Crimes</vt:lpstr>
      <vt:lpstr>VAWA Offenses</vt:lpstr>
      <vt:lpstr>Violence Against Women Act</vt:lpstr>
      <vt:lpstr>PowerPoint Presentation</vt:lpstr>
      <vt:lpstr>PowerPoint Presentation</vt:lpstr>
      <vt:lpstr>PowerPoint Presentation</vt:lpstr>
      <vt:lpstr>Timely Warnings</vt:lpstr>
      <vt:lpstr>Daily Crime Logs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Campus Security Authority</dc:title>
  <dc:creator>Mark Bailey</dc:creator>
  <cp:lastModifiedBy>Chester Vrocher</cp:lastModifiedBy>
  <cp:revision>3</cp:revision>
  <dcterms:created xsi:type="dcterms:W3CDTF">2021-02-01T19:13:14Z</dcterms:created>
  <dcterms:modified xsi:type="dcterms:W3CDTF">2021-02-01T20:06:35Z</dcterms:modified>
</cp:coreProperties>
</file>