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13" r:id="rId5"/>
    <p:sldId id="314" r:id="rId6"/>
    <p:sldId id="315" r:id="rId7"/>
    <p:sldId id="316" r:id="rId8"/>
    <p:sldId id="317"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402" r:id="rId83"/>
    <p:sldId id="337" r:id="rId84"/>
    <p:sldId id="338" r:id="rId85"/>
    <p:sldId id="339" r:id="rId86"/>
    <p:sldId id="340" r:id="rId87"/>
    <p:sldId id="341" r:id="rId88"/>
    <p:sldId id="342" r:id="rId89"/>
    <p:sldId id="343" r:id="rId90"/>
    <p:sldId id="345" r:id="rId91"/>
    <p:sldId id="344" r:id="rId92"/>
    <p:sldId id="346" r:id="rId93"/>
    <p:sldId id="347" r:id="rId94"/>
    <p:sldId id="351" r:id="rId95"/>
    <p:sldId id="348" r:id="rId96"/>
    <p:sldId id="349" r:id="rId97"/>
    <p:sldId id="350"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 id="368" r:id="rId115"/>
    <p:sldId id="369" r:id="rId116"/>
    <p:sldId id="370" r:id="rId117"/>
    <p:sldId id="371" r:id="rId118"/>
    <p:sldId id="372" r:id="rId119"/>
    <p:sldId id="373" r:id="rId120"/>
    <p:sldId id="374" r:id="rId121"/>
    <p:sldId id="375" r:id="rId122"/>
    <p:sldId id="376"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7" r:id="rId142"/>
    <p:sldId id="396" r:id="rId143"/>
    <p:sldId id="398" r:id="rId144"/>
    <p:sldId id="399" r:id="rId145"/>
    <p:sldId id="400" r:id="rId146"/>
    <p:sldId id="401" r:id="rId1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9" d="100"/>
          <a:sy n="59" d="100"/>
        </p:scale>
        <p:origin x="78" y="11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presProps" Target="presProps.xml"/><Relationship Id="rId15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DD7F6-4330-425B-ADAB-8C7A5BE8AF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F1A712-C058-47C0-B321-E1C64515C5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D99BDE-A262-45AB-B674-5024FCBA92C9}"/>
              </a:ext>
            </a:extLst>
          </p:cNvPr>
          <p:cNvSpPr>
            <a:spLocks noGrp="1"/>
          </p:cNvSpPr>
          <p:nvPr>
            <p:ph type="dt" sz="half" idx="10"/>
          </p:nvPr>
        </p:nvSpPr>
        <p:spPr/>
        <p:txBody>
          <a:bodyPr/>
          <a:lstStyle/>
          <a:p>
            <a:fld id="{011B304D-BD16-40CF-8EF4-80B31B5F2EA5}" type="datetimeFigureOut">
              <a:rPr lang="en-US" smtClean="0"/>
              <a:t>1/28/2021</a:t>
            </a:fld>
            <a:endParaRPr lang="en-US" dirty="0"/>
          </a:p>
        </p:txBody>
      </p:sp>
      <p:sp>
        <p:nvSpPr>
          <p:cNvPr id="5" name="Footer Placeholder 4">
            <a:extLst>
              <a:ext uri="{FF2B5EF4-FFF2-40B4-BE49-F238E27FC236}">
                <a16:creationId xmlns:a16="http://schemas.microsoft.com/office/drawing/2014/main" id="{B88B2AE7-517D-4A06-B069-CC65C2D63D0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38FDED4-8526-40E6-B94B-D3D5E4BADBB7}"/>
              </a:ext>
            </a:extLst>
          </p:cNvPr>
          <p:cNvSpPr>
            <a:spLocks noGrp="1"/>
          </p:cNvSpPr>
          <p:nvPr>
            <p:ph type="sldNum" sz="quarter" idx="12"/>
          </p:nvPr>
        </p:nvSpPr>
        <p:spPr/>
        <p:txBody>
          <a:bodyPr/>
          <a:lstStyle/>
          <a:p>
            <a:fld id="{9B383274-02D7-4971-A7F0-EEF9CCEC9454}" type="slidenum">
              <a:rPr lang="en-US" smtClean="0"/>
              <a:t>‹#›</a:t>
            </a:fld>
            <a:endParaRPr lang="en-US" dirty="0"/>
          </a:p>
        </p:txBody>
      </p:sp>
    </p:spTree>
    <p:extLst>
      <p:ext uri="{BB962C8B-B14F-4D97-AF65-F5344CB8AC3E}">
        <p14:creationId xmlns:p14="http://schemas.microsoft.com/office/powerpoint/2010/main" val="2609886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B977F-5C15-4796-8521-03FC2AADD9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0B8487F-491B-49E7-974B-9A7B196BA5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189A42-31E7-41A3-86FA-37654BDD4A51}"/>
              </a:ext>
            </a:extLst>
          </p:cNvPr>
          <p:cNvSpPr>
            <a:spLocks noGrp="1"/>
          </p:cNvSpPr>
          <p:nvPr>
            <p:ph type="dt" sz="half" idx="10"/>
          </p:nvPr>
        </p:nvSpPr>
        <p:spPr/>
        <p:txBody>
          <a:bodyPr/>
          <a:lstStyle/>
          <a:p>
            <a:fld id="{011B304D-BD16-40CF-8EF4-80B31B5F2EA5}" type="datetimeFigureOut">
              <a:rPr lang="en-US" smtClean="0"/>
              <a:t>1/28/2021</a:t>
            </a:fld>
            <a:endParaRPr lang="en-US" dirty="0"/>
          </a:p>
        </p:txBody>
      </p:sp>
      <p:sp>
        <p:nvSpPr>
          <p:cNvPr id="5" name="Footer Placeholder 4">
            <a:extLst>
              <a:ext uri="{FF2B5EF4-FFF2-40B4-BE49-F238E27FC236}">
                <a16:creationId xmlns:a16="http://schemas.microsoft.com/office/drawing/2014/main" id="{5BFE2206-4C1E-4E43-9A4C-1D10457B34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FB4C44C-5331-40BF-A927-0C656B0E2F94}"/>
              </a:ext>
            </a:extLst>
          </p:cNvPr>
          <p:cNvSpPr>
            <a:spLocks noGrp="1"/>
          </p:cNvSpPr>
          <p:nvPr>
            <p:ph type="sldNum" sz="quarter" idx="12"/>
          </p:nvPr>
        </p:nvSpPr>
        <p:spPr/>
        <p:txBody>
          <a:bodyPr/>
          <a:lstStyle/>
          <a:p>
            <a:fld id="{9B383274-02D7-4971-A7F0-EEF9CCEC9454}" type="slidenum">
              <a:rPr lang="en-US" smtClean="0"/>
              <a:t>‹#›</a:t>
            </a:fld>
            <a:endParaRPr lang="en-US" dirty="0"/>
          </a:p>
        </p:txBody>
      </p:sp>
    </p:spTree>
    <p:extLst>
      <p:ext uri="{BB962C8B-B14F-4D97-AF65-F5344CB8AC3E}">
        <p14:creationId xmlns:p14="http://schemas.microsoft.com/office/powerpoint/2010/main" val="244030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4ABC3A-2415-4B49-BF25-6CFA724857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EDD453-1AA7-486C-AC1B-F2168C9CF8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3F40A4-143B-43E1-A280-77186AE07F76}"/>
              </a:ext>
            </a:extLst>
          </p:cNvPr>
          <p:cNvSpPr>
            <a:spLocks noGrp="1"/>
          </p:cNvSpPr>
          <p:nvPr>
            <p:ph type="dt" sz="half" idx="10"/>
          </p:nvPr>
        </p:nvSpPr>
        <p:spPr/>
        <p:txBody>
          <a:bodyPr/>
          <a:lstStyle/>
          <a:p>
            <a:fld id="{011B304D-BD16-40CF-8EF4-80B31B5F2EA5}" type="datetimeFigureOut">
              <a:rPr lang="en-US" smtClean="0"/>
              <a:t>1/28/2021</a:t>
            </a:fld>
            <a:endParaRPr lang="en-US" dirty="0"/>
          </a:p>
        </p:txBody>
      </p:sp>
      <p:sp>
        <p:nvSpPr>
          <p:cNvPr id="5" name="Footer Placeholder 4">
            <a:extLst>
              <a:ext uri="{FF2B5EF4-FFF2-40B4-BE49-F238E27FC236}">
                <a16:creationId xmlns:a16="http://schemas.microsoft.com/office/drawing/2014/main" id="{D3CF73AC-D5A3-4619-B2F2-6F3547FF1E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6FCEF0F-7560-4651-BCF3-365CB5E9476E}"/>
              </a:ext>
            </a:extLst>
          </p:cNvPr>
          <p:cNvSpPr>
            <a:spLocks noGrp="1"/>
          </p:cNvSpPr>
          <p:nvPr>
            <p:ph type="sldNum" sz="quarter" idx="12"/>
          </p:nvPr>
        </p:nvSpPr>
        <p:spPr/>
        <p:txBody>
          <a:bodyPr/>
          <a:lstStyle/>
          <a:p>
            <a:fld id="{9B383274-02D7-4971-A7F0-EEF9CCEC9454}" type="slidenum">
              <a:rPr lang="en-US" smtClean="0"/>
              <a:t>‹#›</a:t>
            </a:fld>
            <a:endParaRPr lang="en-US" dirty="0"/>
          </a:p>
        </p:txBody>
      </p:sp>
    </p:spTree>
    <p:extLst>
      <p:ext uri="{BB962C8B-B14F-4D97-AF65-F5344CB8AC3E}">
        <p14:creationId xmlns:p14="http://schemas.microsoft.com/office/powerpoint/2010/main" val="2395458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38C2F-B989-4B66-8A71-C4B281252C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79D562-CEB4-4718-B3C5-2C460A65A7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876162-7ACF-4BF9-8F88-AB6D005464AE}"/>
              </a:ext>
            </a:extLst>
          </p:cNvPr>
          <p:cNvSpPr>
            <a:spLocks noGrp="1"/>
          </p:cNvSpPr>
          <p:nvPr>
            <p:ph type="dt" sz="half" idx="10"/>
          </p:nvPr>
        </p:nvSpPr>
        <p:spPr/>
        <p:txBody>
          <a:bodyPr/>
          <a:lstStyle/>
          <a:p>
            <a:fld id="{011B304D-BD16-40CF-8EF4-80B31B5F2EA5}" type="datetimeFigureOut">
              <a:rPr lang="en-US" smtClean="0"/>
              <a:t>1/28/2021</a:t>
            </a:fld>
            <a:endParaRPr lang="en-US" dirty="0"/>
          </a:p>
        </p:txBody>
      </p:sp>
      <p:sp>
        <p:nvSpPr>
          <p:cNvPr id="5" name="Footer Placeholder 4">
            <a:extLst>
              <a:ext uri="{FF2B5EF4-FFF2-40B4-BE49-F238E27FC236}">
                <a16:creationId xmlns:a16="http://schemas.microsoft.com/office/drawing/2014/main" id="{7A5F38A2-2CBF-4810-A36B-B85CAFFF41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9149E9-EC23-4CD3-A0C9-DDFACDF7A975}"/>
              </a:ext>
            </a:extLst>
          </p:cNvPr>
          <p:cNvSpPr>
            <a:spLocks noGrp="1"/>
          </p:cNvSpPr>
          <p:nvPr>
            <p:ph type="sldNum" sz="quarter" idx="12"/>
          </p:nvPr>
        </p:nvSpPr>
        <p:spPr/>
        <p:txBody>
          <a:bodyPr/>
          <a:lstStyle/>
          <a:p>
            <a:fld id="{9B383274-02D7-4971-A7F0-EEF9CCEC9454}" type="slidenum">
              <a:rPr lang="en-US" smtClean="0"/>
              <a:t>‹#›</a:t>
            </a:fld>
            <a:endParaRPr lang="en-US" dirty="0"/>
          </a:p>
        </p:txBody>
      </p:sp>
    </p:spTree>
    <p:extLst>
      <p:ext uri="{BB962C8B-B14F-4D97-AF65-F5344CB8AC3E}">
        <p14:creationId xmlns:p14="http://schemas.microsoft.com/office/powerpoint/2010/main" val="3692034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CC79F-FA9E-4A0B-BA57-0E0DFEBC20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EAF7C5D-4DCE-4033-9A88-F84E348538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19260A-4D5A-42C6-BEAC-68DF0326D0A4}"/>
              </a:ext>
            </a:extLst>
          </p:cNvPr>
          <p:cNvSpPr>
            <a:spLocks noGrp="1"/>
          </p:cNvSpPr>
          <p:nvPr>
            <p:ph type="dt" sz="half" idx="10"/>
          </p:nvPr>
        </p:nvSpPr>
        <p:spPr/>
        <p:txBody>
          <a:bodyPr/>
          <a:lstStyle/>
          <a:p>
            <a:fld id="{011B304D-BD16-40CF-8EF4-80B31B5F2EA5}" type="datetimeFigureOut">
              <a:rPr lang="en-US" smtClean="0"/>
              <a:t>1/28/2021</a:t>
            </a:fld>
            <a:endParaRPr lang="en-US" dirty="0"/>
          </a:p>
        </p:txBody>
      </p:sp>
      <p:sp>
        <p:nvSpPr>
          <p:cNvPr id="5" name="Footer Placeholder 4">
            <a:extLst>
              <a:ext uri="{FF2B5EF4-FFF2-40B4-BE49-F238E27FC236}">
                <a16:creationId xmlns:a16="http://schemas.microsoft.com/office/drawing/2014/main" id="{5099007D-0A55-4EDC-AC0C-B40DB31949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FB1EAF6-D1F3-40DF-9DD5-EC6EDBC86186}"/>
              </a:ext>
            </a:extLst>
          </p:cNvPr>
          <p:cNvSpPr>
            <a:spLocks noGrp="1"/>
          </p:cNvSpPr>
          <p:nvPr>
            <p:ph type="sldNum" sz="quarter" idx="12"/>
          </p:nvPr>
        </p:nvSpPr>
        <p:spPr/>
        <p:txBody>
          <a:bodyPr/>
          <a:lstStyle/>
          <a:p>
            <a:fld id="{9B383274-02D7-4971-A7F0-EEF9CCEC9454}" type="slidenum">
              <a:rPr lang="en-US" smtClean="0"/>
              <a:t>‹#›</a:t>
            </a:fld>
            <a:endParaRPr lang="en-US" dirty="0"/>
          </a:p>
        </p:txBody>
      </p:sp>
    </p:spTree>
    <p:extLst>
      <p:ext uri="{BB962C8B-B14F-4D97-AF65-F5344CB8AC3E}">
        <p14:creationId xmlns:p14="http://schemas.microsoft.com/office/powerpoint/2010/main" val="784136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8557-CEB0-469D-87FD-12EFD309D1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30B836-D07A-44D1-B957-EC9A290C84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D9169D5-7D48-4FDD-BACA-B6654762B5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C209521-3706-4B1D-824B-B344CA5A178B}"/>
              </a:ext>
            </a:extLst>
          </p:cNvPr>
          <p:cNvSpPr>
            <a:spLocks noGrp="1"/>
          </p:cNvSpPr>
          <p:nvPr>
            <p:ph type="dt" sz="half" idx="10"/>
          </p:nvPr>
        </p:nvSpPr>
        <p:spPr/>
        <p:txBody>
          <a:bodyPr/>
          <a:lstStyle/>
          <a:p>
            <a:fld id="{011B304D-BD16-40CF-8EF4-80B31B5F2EA5}" type="datetimeFigureOut">
              <a:rPr lang="en-US" smtClean="0"/>
              <a:t>1/28/2021</a:t>
            </a:fld>
            <a:endParaRPr lang="en-US" dirty="0"/>
          </a:p>
        </p:txBody>
      </p:sp>
      <p:sp>
        <p:nvSpPr>
          <p:cNvPr id="6" name="Footer Placeholder 5">
            <a:extLst>
              <a:ext uri="{FF2B5EF4-FFF2-40B4-BE49-F238E27FC236}">
                <a16:creationId xmlns:a16="http://schemas.microsoft.com/office/drawing/2014/main" id="{C4FBABC6-F003-4137-870F-B5E905401EF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43C240D-7F00-4E6E-BFFA-E6AF7E9E5A8F}"/>
              </a:ext>
            </a:extLst>
          </p:cNvPr>
          <p:cNvSpPr>
            <a:spLocks noGrp="1"/>
          </p:cNvSpPr>
          <p:nvPr>
            <p:ph type="sldNum" sz="quarter" idx="12"/>
          </p:nvPr>
        </p:nvSpPr>
        <p:spPr/>
        <p:txBody>
          <a:bodyPr/>
          <a:lstStyle/>
          <a:p>
            <a:fld id="{9B383274-02D7-4971-A7F0-EEF9CCEC9454}" type="slidenum">
              <a:rPr lang="en-US" smtClean="0"/>
              <a:t>‹#›</a:t>
            </a:fld>
            <a:endParaRPr lang="en-US" dirty="0"/>
          </a:p>
        </p:txBody>
      </p:sp>
    </p:spTree>
    <p:extLst>
      <p:ext uri="{BB962C8B-B14F-4D97-AF65-F5344CB8AC3E}">
        <p14:creationId xmlns:p14="http://schemas.microsoft.com/office/powerpoint/2010/main" val="1019179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AD8BF-0869-479C-8736-3A2D853D58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B8D60E-630D-4B81-A3DA-0440247E84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9829A5-9D27-4F9F-9508-6593F866DE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2E9F51-FE30-4331-B507-5A3008B875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086A2C-029F-4B37-BC43-5799D2F8D6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4A5F08-E2AC-4152-8C49-B7F52C3FB91A}"/>
              </a:ext>
            </a:extLst>
          </p:cNvPr>
          <p:cNvSpPr>
            <a:spLocks noGrp="1"/>
          </p:cNvSpPr>
          <p:nvPr>
            <p:ph type="dt" sz="half" idx="10"/>
          </p:nvPr>
        </p:nvSpPr>
        <p:spPr/>
        <p:txBody>
          <a:bodyPr/>
          <a:lstStyle/>
          <a:p>
            <a:fld id="{011B304D-BD16-40CF-8EF4-80B31B5F2EA5}" type="datetimeFigureOut">
              <a:rPr lang="en-US" smtClean="0"/>
              <a:t>1/28/2021</a:t>
            </a:fld>
            <a:endParaRPr lang="en-US" dirty="0"/>
          </a:p>
        </p:txBody>
      </p:sp>
      <p:sp>
        <p:nvSpPr>
          <p:cNvPr id="8" name="Footer Placeholder 7">
            <a:extLst>
              <a:ext uri="{FF2B5EF4-FFF2-40B4-BE49-F238E27FC236}">
                <a16:creationId xmlns:a16="http://schemas.microsoft.com/office/drawing/2014/main" id="{77CCC5E6-E97B-494F-8BEE-978EA2C6B0A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EAD034C-2D36-4FC2-ABE3-964BBC0B8AFE}"/>
              </a:ext>
            </a:extLst>
          </p:cNvPr>
          <p:cNvSpPr>
            <a:spLocks noGrp="1"/>
          </p:cNvSpPr>
          <p:nvPr>
            <p:ph type="sldNum" sz="quarter" idx="12"/>
          </p:nvPr>
        </p:nvSpPr>
        <p:spPr/>
        <p:txBody>
          <a:bodyPr/>
          <a:lstStyle/>
          <a:p>
            <a:fld id="{9B383274-02D7-4971-A7F0-EEF9CCEC9454}" type="slidenum">
              <a:rPr lang="en-US" smtClean="0"/>
              <a:t>‹#›</a:t>
            </a:fld>
            <a:endParaRPr lang="en-US" dirty="0"/>
          </a:p>
        </p:txBody>
      </p:sp>
    </p:spTree>
    <p:extLst>
      <p:ext uri="{BB962C8B-B14F-4D97-AF65-F5344CB8AC3E}">
        <p14:creationId xmlns:p14="http://schemas.microsoft.com/office/powerpoint/2010/main" val="3788955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DE941-9610-4911-A22C-088DE8426B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760EC4-28DB-4C83-9F80-9C6E49C80732}"/>
              </a:ext>
            </a:extLst>
          </p:cNvPr>
          <p:cNvSpPr>
            <a:spLocks noGrp="1"/>
          </p:cNvSpPr>
          <p:nvPr>
            <p:ph type="dt" sz="half" idx="10"/>
          </p:nvPr>
        </p:nvSpPr>
        <p:spPr/>
        <p:txBody>
          <a:bodyPr/>
          <a:lstStyle/>
          <a:p>
            <a:fld id="{011B304D-BD16-40CF-8EF4-80B31B5F2EA5}" type="datetimeFigureOut">
              <a:rPr lang="en-US" smtClean="0"/>
              <a:t>1/28/2021</a:t>
            </a:fld>
            <a:endParaRPr lang="en-US" dirty="0"/>
          </a:p>
        </p:txBody>
      </p:sp>
      <p:sp>
        <p:nvSpPr>
          <p:cNvPr id="4" name="Footer Placeholder 3">
            <a:extLst>
              <a:ext uri="{FF2B5EF4-FFF2-40B4-BE49-F238E27FC236}">
                <a16:creationId xmlns:a16="http://schemas.microsoft.com/office/drawing/2014/main" id="{7A3B66F2-AA30-45AC-ACA5-545B4C1B02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573EAAE-7ECB-4B9F-B4ED-F5ED0293A84C}"/>
              </a:ext>
            </a:extLst>
          </p:cNvPr>
          <p:cNvSpPr>
            <a:spLocks noGrp="1"/>
          </p:cNvSpPr>
          <p:nvPr>
            <p:ph type="sldNum" sz="quarter" idx="12"/>
          </p:nvPr>
        </p:nvSpPr>
        <p:spPr/>
        <p:txBody>
          <a:bodyPr/>
          <a:lstStyle/>
          <a:p>
            <a:fld id="{9B383274-02D7-4971-A7F0-EEF9CCEC9454}" type="slidenum">
              <a:rPr lang="en-US" smtClean="0"/>
              <a:t>‹#›</a:t>
            </a:fld>
            <a:endParaRPr lang="en-US" dirty="0"/>
          </a:p>
        </p:txBody>
      </p:sp>
    </p:spTree>
    <p:extLst>
      <p:ext uri="{BB962C8B-B14F-4D97-AF65-F5344CB8AC3E}">
        <p14:creationId xmlns:p14="http://schemas.microsoft.com/office/powerpoint/2010/main" val="1165801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A5E312-0438-46B2-BAA4-1082E4B1365E}"/>
              </a:ext>
            </a:extLst>
          </p:cNvPr>
          <p:cNvSpPr>
            <a:spLocks noGrp="1"/>
          </p:cNvSpPr>
          <p:nvPr>
            <p:ph type="dt" sz="half" idx="10"/>
          </p:nvPr>
        </p:nvSpPr>
        <p:spPr/>
        <p:txBody>
          <a:bodyPr/>
          <a:lstStyle/>
          <a:p>
            <a:fld id="{011B304D-BD16-40CF-8EF4-80B31B5F2EA5}" type="datetimeFigureOut">
              <a:rPr lang="en-US" smtClean="0"/>
              <a:t>1/28/2021</a:t>
            </a:fld>
            <a:endParaRPr lang="en-US" dirty="0"/>
          </a:p>
        </p:txBody>
      </p:sp>
      <p:sp>
        <p:nvSpPr>
          <p:cNvPr id="3" name="Footer Placeholder 2">
            <a:extLst>
              <a:ext uri="{FF2B5EF4-FFF2-40B4-BE49-F238E27FC236}">
                <a16:creationId xmlns:a16="http://schemas.microsoft.com/office/drawing/2014/main" id="{D8DE28D1-ADE3-430B-88B8-DBB2EB18F14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FAEFE00-82E9-4CCF-9374-E44D1FB45D3C}"/>
              </a:ext>
            </a:extLst>
          </p:cNvPr>
          <p:cNvSpPr>
            <a:spLocks noGrp="1"/>
          </p:cNvSpPr>
          <p:nvPr>
            <p:ph type="sldNum" sz="quarter" idx="12"/>
          </p:nvPr>
        </p:nvSpPr>
        <p:spPr/>
        <p:txBody>
          <a:bodyPr/>
          <a:lstStyle/>
          <a:p>
            <a:fld id="{9B383274-02D7-4971-A7F0-EEF9CCEC9454}" type="slidenum">
              <a:rPr lang="en-US" smtClean="0"/>
              <a:t>‹#›</a:t>
            </a:fld>
            <a:endParaRPr lang="en-US" dirty="0"/>
          </a:p>
        </p:txBody>
      </p:sp>
    </p:spTree>
    <p:extLst>
      <p:ext uri="{BB962C8B-B14F-4D97-AF65-F5344CB8AC3E}">
        <p14:creationId xmlns:p14="http://schemas.microsoft.com/office/powerpoint/2010/main" val="140900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C426A-7C4A-4C12-B778-1F2D570556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24E6765-3146-4D55-9B8B-CEDBD2CCE6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C41226-502B-43E1-91A5-82E6BD5E64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313251-DEA0-44F8-9EFB-A96985A266D1}"/>
              </a:ext>
            </a:extLst>
          </p:cNvPr>
          <p:cNvSpPr>
            <a:spLocks noGrp="1"/>
          </p:cNvSpPr>
          <p:nvPr>
            <p:ph type="dt" sz="half" idx="10"/>
          </p:nvPr>
        </p:nvSpPr>
        <p:spPr/>
        <p:txBody>
          <a:bodyPr/>
          <a:lstStyle/>
          <a:p>
            <a:fld id="{011B304D-BD16-40CF-8EF4-80B31B5F2EA5}" type="datetimeFigureOut">
              <a:rPr lang="en-US" smtClean="0"/>
              <a:t>1/28/2021</a:t>
            </a:fld>
            <a:endParaRPr lang="en-US" dirty="0"/>
          </a:p>
        </p:txBody>
      </p:sp>
      <p:sp>
        <p:nvSpPr>
          <p:cNvPr id="6" name="Footer Placeholder 5">
            <a:extLst>
              <a:ext uri="{FF2B5EF4-FFF2-40B4-BE49-F238E27FC236}">
                <a16:creationId xmlns:a16="http://schemas.microsoft.com/office/drawing/2014/main" id="{504D0753-EA89-49FE-9620-02B8173924C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5E89BCB-AB47-4E8F-9554-05E34B0AE57F}"/>
              </a:ext>
            </a:extLst>
          </p:cNvPr>
          <p:cNvSpPr>
            <a:spLocks noGrp="1"/>
          </p:cNvSpPr>
          <p:nvPr>
            <p:ph type="sldNum" sz="quarter" idx="12"/>
          </p:nvPr>
        </p:nvSpPr>
        <p:spPr/>
        <p:txBody>
          <a:bodyPr/>
          <a:lstStyle/>
          <a:p>
            <a:fld id="{9B383274-02D7-4971-A7F0-EEF9CCEC9454}" type="slidenum">
              <a:rPr lang="en-US" smtClean="0"/>
              <a:t>‹#›</a:t>
            </a:fld>
            <a:endParaRPr lang="en-US" dirty="0"/>
          </a:p>
        </p:txBody>
      </p:sp>
    </p:spTree>
    <p:extLst>
      <p:ext uri="{BB962C8B-B14F-4D97-AF65-F5344CB8AC3E}">
        <p14:creationId xmlns:p14="http://schemas.microsoft.com/office/powerpoint/2010/main" val="1101233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AF18B-D6DF-4AC5-A3B0-339596E656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C01176-55C6-4707-9FF9-ADC1016CFA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81D1764-F644-49ED-A0EC-133C436AE9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C5861A-58CC-4C36-9B38-ACAF1AA7003D}"/>
              </a:ext>
            </a:extLst>
          </p:cNvPr>
          <p:cNvSpPr>
            <a:spLocks noGrp="1"/>
          </p:cNvSpPr>
          <p:nvPr>
            <p:ph type="dt" sz="half" idx="10"/>
          </p:nvPr>
        </p:nvSpPr>
        <p:spPr/>
        <p:txBody>
          <a:bodyPr/>
          <a:lstStyle/>
          <a:p>
            <a:fld id="{011B304D-BD16-40CF-8EF4-80B31B5F2EA5}" type="datetimeFigureOut">
              <a:rPr lang="en-US" smtClean="0"/>
              <a:t>1/28/2021</a:t>
            </a:fld>
            <a:endParaRPr lang="en-US" dirty="0"/>
          </a:p>
        </p:txBody>
      </p:sp>
      <p:sp>
        <p:nvSpPr>
          <p:cNvPr id="6" name="Footer Placeholder 5">
            <a:extLst>
              <a:ext uri="{FF2B5EF4-FFF2-40B4-BE49-F238E27FC236}">
                <a16:creationId xmlns:a16="http://schemas.microsoft.com/office/drawing/2014/main" id="{BFF0655D-6730-4062-80EE-368F7EF695A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E1E89CF-0D1B-4D00-A6B3-86E2C1E54A54}"/>
              </a:ext>
            </a:extLst>
          </p:cNvPr>
          <p:cNvSpPr>
            <a:spLocks noGrp="1"/>
          </p:cNvSpPr>
          <p:nvPr>
            <p:ph type="sldNum" sz="quarter" idx="12"/>
          </p:nvPr>
        </p:nvSpPr>
        <p:spPr/>
        <p:txBody>
          <a:bodyPr/>
          <a:lstStyle/>
          <a:p>
            <a:fld id="{9B383274-02D7-4971-A7F0-EEF9CCEC9454}" type="slidenum">
              <a:rPr lang="en-US" smtClean="0"/>
              <a:t>‹#›</a:t>
            </a:fld>
            <a:endParaRPr lang="en-US" dirty="0"/>
          </a:p>
        </p:txBody>
      </p:sp>
    </p:spTree>
    <p:extLst>
      <p:ext uri="{BB962C8B-B14F-4D97-AF65-F5344CB8AC3E}">
        <p14:creationId xmlns:p14="http://schemas.microsoft.com/office/powerpoint/2010/main" val="290690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BCD0BE-F4B6-4938-9236-4D020AB21D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D8F960-45BA-4A0D-BB72-68E6F0D333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EBCAA2-822E-42F8-8BED-48FD731A30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1B304D-BD16-40CF-8EF4-80B31B5F2EA5}" type="datetimeFigureOut">
              <a:rPr lang="en-US" smtClean="0"/>
              <a:t>1/28/2021</a:t>
            </a:fld>
            <a:endParaRPr lang="en-US" dirty="0"/>
          </a:p>
        </p:txBody>
      </p:sp>
      <p:sp>
        <p:nvSpPr>
          <p:cNvPr id="5" name="Footer Placeholder 4">
            <a:extLst>
              <a:ext uri="{FF2B5EF4-FFF2-40B4-BE49-F238E27FC236}">
                <a16:creationId xmlns:a16="http://schemas.microsoft.com/office/drawing/2014/main" id="{E7CFAEE1-E4CA-42AA-BE7C-3FEB2F7B96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190D641-2595-4DC5-9003-939EA4E1EB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383274-02D7-4971-A7F0-EEF9CCEC9454}" type="slidenum">
              <a:rPr lang="en-US" smtClean="0"/>
              <a:t>‹#›</a:t>
            </a:fld>
            <a:endParaRPr lang="en-US" dirty="0"/>
          </a:p>
        </p:txBody>
      </p:sp>
    </p:spTree>
    <p:extLst>
      <p:ext uri="{BB962C8B-B14F-4D97-AF65-F5344CB8AC3E}">
        <p14:creationId xmlns:p14="http://schemas.microsoft.com/office/powerpoint/2010/main" val="197190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bs.twimg.com/profile_images/1114210237349859328/CabeYWGt_400x400.p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8E003-1EFF-46A4-9C9A-1AF82888EA64}"/>
              </a:ext>
            </a:extLst>
          </p:cNvPr>
          <p:cNvSpPr>
            <a:spLocks noGrp="1"/>
          </p:cNvSpPr>
          <p:nvPr>
            <p:ph type="ctrTitle"/>
          </p:nvPr>
        </p:nvSpPr>
        <p:spPr/>
        <p:txBody>
          <a:bodyPr>
            <a:normAutofit fontScale="90000"/>
          </a:bodyPr>
          <a:lstStyle/>
          <a:p>
            <a:r>
              <a:rPr lang="en-US" b="1" dirty="0"/>
              <a:t>Crime Statistics</a:t>
            </a:r>
            <a:br>
              <a:rPr lang="en-US" b="1" dirty="0"/>
            </a:br>
            <a:r>
              <a:rPr lang="en-US" b="1" dirty="0"/>
              <a:t>Classifying and Counting </a:t>
            </a:r>
            <a:br>
              <a:rPr lang="en-US" b="1" dirty="0"/>
            </a:br>
            <a:r>
              <a:rPr lang="en-US" b="1" dirty="0"/>
              <a:t>Clery Act Crimes</a:t>
            </a:r>
          </a:p>
        </p:txBody>
      </p:sp>
      <p:sp>
        <p:nvSpPr>
          <p:cNvPr id="3" name="Subtitle 2">
            <a:extLst>
              <a:ext uri="{FF2B5EF4-FFF2-40B4-BE49-F238E27FC236}">
                <a16:creationId xmlns:a16="http://schemas.microsoft.com/office/drawing/2014/main" id="{2F5CABBA-0C7B-4BE7-AB79-D9CA01CB06D3}"/>
              </a:ext>
            </a:extLst>
          </p:cNvPr>
          <p:cNvSpPr>
            <a:spLocks noGrp="1"/>
          </p:cNvSpPr>
          <p:nvPr>
            <p:ph type="subTitle" idx="1"/>
          </p:nvPr>
        </p:nvSpPr>
        <p:spPr/>
        <p:txBody>
          <a:bodyPr/>
          <a:lstStyle/>
          <a:p>
            <a:endParaRPr lang="en-US" dirty="0"/>
          </a:p>
          <a:p>
            <a:r>
              <a:rPr lang="en-US" b="1" dirty="0"/>
              <a:t>Mark Bailey</a:t>
            </a:r>
          </a:p>
          <a:p>
            <a:r>
              <a:rPr lang="en-US" b="1" dirty="0"/>
              <a:t>Jefferson State Community College</a:t>
            </a:r>
          </a:p>
        </p:txBody>
      </p:sp>
      <p:pic>
        <p:nvPicPr>
          <p:cNvPr id="4" name="Picture 3" descr="Alabama Community College System (ACCS)">
            <a:hlinkClick r:id="rId2" tgtFrame="&quot;_blank&quot;"/>
            <a:extLst>
              <a:ext uri="{FF2B5EF4-FFF2-40B4-BE49-F238E27FC236}">
                <a16:creationId xmlns:a16="http://schemas.microsoft.com/office/drawing/2014/main" id="{B0EDE0EC-CBB1-4257-899E-3D9FA17F73B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066671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A692E-8C69-4BF1-8D6B-BB2E57574D3C}"/>
              </a:ext>
            </a:extLst>
          </p:cNvPr>
          <p:cNvSpPr>
            <a:spLocks noGrp="1"/>
          </p:cNvSpPr>
          <p:nvPr>
            <p:ph type="title"/>
          </p:nvPr>
        </p:nvSpPr>
        <p:spPr/>
        <p:txBody>
          <a:bodyPr>
            <a:normAutofit fontScale="90000"/>
          </a:bodyPr>
          <a:lstStyle/>
          <a:p>
            <a:br>
              <a:rPr lang="en-US" dirty="0"/>
            </a:br>
            <a:r>
              <a:rPr lang="en-US" b="1" i="1" dirty="0"/>
              <a:t>VAWA </a:t>
            </a:r>
            <a:r>
              <a:rPr lang="en-US" b="1" dirty="0"/>
              <a:t>Offenses—</a:t>
            </a:r>
            <a:br>
              <a:rPr lang="en-US" dirty="0"/>
            </a:br>
            <a:endParaRPr lang="en-US" dirty="0"/>
          </a:p>
        </p:txBody>
      </p:sp>
      <p:sp>
        <p:nvSpPr>
          <p:cNvPr id="3" name="Content Placeholder 2">
            <a:extLst>
              <a:ext uri="{FF2B5EF4-FFF2-40B4-BE49-F238E27FC236}">
                <a16:creationId xmlns:a16="http://schemas.microsoft.com/office/drawing/2014/main" id="{030119EE-B976-46D1-9A84-EE707BFAF6A7}"/>
              </a:ext>
            </a:extLst>
          </p:cNvPr>
          <p:cNvSpPr>
            <a:spLocks noGrp="1"/>
          </p:cNvSpPr>
          <p:nvPr>
            <p:ph idx="1"/>
          </p:nvPr>
        </p:nvSpPr>
        <p:spPr/>
        <p:txBody>
          <a:bodyPr/>
          <a:lstStyle/>
          <a:p>
            <a:endParaRPr lang="en-US" dirty="0"/>
          </a:p>
          <a:p>
            <a:r>
              <a:rPr lang="en-US" dirty="0"/>
              <a:t>Domestic Violence, </a:t>
            </a:r>
          </a:p>
          <a:p>
            <a:r>
              <a:rPr lang="en-US" dirty="0"/>
              <a:t>Dating Violence</a:t>
            </a:r>
          </a:p>
          <a:p>
            <a:r>
              <a:rPr lang="en-US" dirty="0"/>
              <a:t>Stalking.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BFBAABDD-A9ED-46A1-B964-72843361884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8534678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29EDB-72BC-4015-8619-A91B516E117D}"/>
              </a:ext>
            </a:extLst>
          </p:cNvPr>
          <p:cNvSpPr>
            <a:spLocks noGrp="1"/>
          </p:cNvSpPr>
          <p:nvPr>
            <p:ph type="title"/>
          </p:nvPr>
        </p:nvSpPr>
        <p:spPr/>
        <p:txBody>
          <a:bodyPr/>
          <a:lstStyle/>
          <a:p>
            <a:r>
              <a:rPr lang="en-US" b="1" dirty="0"/>
              <a:t>Dating Violence </a:t>
            </a:r>
            <a:endParaRPr lang="en-US" dirty="0"/>
          </a:p>
        </p:txBody>
      </p:sp>
      <p:sp>
        <p:nvSpPr>
          <p:cNvPr id="3" name="Content Placeholder 2">
            <a:extLst>
              <a:ext uri="{FF2B5EF4-FFF2-40B4-BE49-F238E27FC236}">
                <a16:creationId xmlns:a16="http://schemas.microsoft.com/office/drawing/2014/main" id="{C3C28DF6-0752-4F94-8CC0-6F5980820E73}"/>
              </a:ext>
            </a:extLst>
          </p:cNvPr>
          <p:cNvSpPr>
            <a:spLocks noGrp="1"/>
          </p:cNvSpPr>
          <p:nvPr>
            <p:ph idx="1"/>
          </p:nvPr>
        </p:nvSpPr>
        <p:spPr/>
        <p:txBody>
          <a:bodyPr/>
          <a:lstStyle/>
          <a:p>
            <a:r>
              <a:rPr lang="en-US" dirty="0"/>
              <a:t>For the purposes of this definition— </a:t>
            </a:r>
          </a:p>
          <a:p>
            <a:pPr lvl="1"/>
            <a:r>
              <a:rPr lang="en-US" i="1" dirty="0"/>
              <a:t>Dating violence includes, but is not limited to, sexual or physical abuse or the threat of such abuse. </a:t>
            </a:r>
            <a:endParaRPr lang="en-US" dirty="0"/>
          </a:p>
          <a:p>
            <a:pPr lvl="1"/>
            <a:r>
              <a:rPr lang="en-US" i="1" dirty="0"/>
              <a:t>Dating violence does not include acts covered under the definition of domestic violence. </a:t>
            </a:r>
            <a:endParaRPr lang="en-US" dirty="0"/>
          </a:p>
          <a:p>
            <a:r>
              <a:rPr lang="en-US" dirty="0"/>
              <a:t>Law Enforcement may list the offense as harassment</a:t>
            </a:r>
          </a:p>
        </p:txBody>
      </p:sp>
      <p:pic>
        <p:nvPicPr>
          <p:cNvPr id="4" name="Picture 3" descr="Alabama Community College System (ACCS)">
            <a:hlinkClick r:id="rId2" tgtFrame="&quot;_blank&quot;"/>
            <a:extLst>
              <a:ext uri="{FF2B5EF4-FFF2-40B4-BE49-F238E27FC236}">
                <a16:creationId xmlns:a16="http://schemas.microsoft.com/office/drawing/2014/main" id="{275D347E-16D5-4536-9F8D-718284FA539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69151506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F9B04-8C33-46FD-8BB6-4B03F618C9BD}"/>
              </a:ext>
            </a:extLst>
          </p:cNvPr>
          <p:cNvSpPr>
            <a:spLocks noGrp="1"/>
          </p:cNvSpPr>
          <p:nvPr>
            <p:ph type="title"/>
          </p:nvPr>
        </p:nvSpPr>
        <p:spPr/>
        <p:txBody>
          <a:bodyPr/>
          <a:lstStyle/>
          <a:p>
            <a:r>
              <a:rPr lang="en-US" dirty="0"/>
              <a:t>Dating Violence</a:t>
            </a:r>
          </a:p>
        </p:txBody>
      </p:sp>
      <p:sp>
        <p:nvSpPr>
          <p:cNvPr id="3" name="Content Placeholder 2">
            <a:extLst>
              <a:ext uri="{FF2B5EF4-FFF2-40B4-BE49-F238E27FC236}">
                <a16:creationId xmlns:a16="http://schemas.microsoft.com/office/drawing/2014/main" id="{86BA8863-BEEE-472D-9F65-E8A9D9C9F6A2}"/>
              </a:ext>
            </a:extLst>
          </p:cNvPr>
          <p:cNvSpPr>
            <a:spLocks noGrp="1"/>
          </p:cNvSpPr>
          <p:nvPr>
            <p:ph idx="1"/>
          </p:nvPr>
        </p:nvSpPr>
        <p:spPr/>
        <p:txBody>
          <a:bodyPr/>
          <a:lstStyle/>
          <a:p>
            <a:r>
              <a:rPr lang="en-US" dirty="0"/>
              <a:t>Common Terms</a:t>
            </a:r>
          </a:p>
          <a:p>
            <a:pPr lvl="1"/>
            <a:r>
              <a:rPr lang="en-US" dirty="0"/>
              <a:t>Hanging Out</a:t>
            </a:r>
          </a:p>
          <a:p>
            <a:pPr lvl="1"/>
            <a:r>
              <a:rPr lang="en-US" dirty="0"/>
              <a:t>Hooking Up</a:t>
            </a:r>
          </a:p>
          <a:p>
            <a:r>
              <a:rPr lang="en-US" dirty="0"/>
              <a:t>Whether or not the relationship is described as “monogamous” or “serious” should not be the determining factor. </a:t>
            </a:r>
          </a:p>
          <a:p>
            <a:r>
              <a:rPr lang="en-US" dirty="0"/>
              <a:t>No matter who reports the incident, whether it is the victim or a third party, it is the responsibility of the institution to determine whether the incident should be included as Dating Violence. </a:t>
            </a:r>
          </a:p>
        </p:txBody>
      </p:sp>
      <p:pic>
        <p:nvPicPr>
          <p:cNvPr id="4" name="Picture 3" descr="Alabama Community College System (ACCS)">
            <a:hlinkClick r:id="rId2" tgtFrame="&quot;_blank&quot;"/>
            <a:extLst>
              <a:ext uri="{FF2B5EF4-FFF2-40B4-BE49-F238E27FC236}">
                <a16:creationId xmlns:a16="http://schemas.microsoft.com/office/drawing/2014/main" id="{47CBC0BD-B059-4A47-9AA7-B4E6C2466D1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27968531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22293-A1A6-4D1A-8E3A-8C068FB3AB62}"/>
              </a:ext>
            </a:extLst>
          </p:cNvPr>
          <p:cNvSpPr>
            <a:spLocks noGrp="1"/>
          </p:cNvSpPr>
          <p:nvPr>
            <p:ph type="title"/>
          </p:nvPr>
        </p:nvSpPr>
        <p:spPr/>
        <p:txBody>
          <a:bodyPr/>
          <a:lstStyle/>
          <a:p>
            <a:r>
              <a:rPr lang="en-US" b="1" dirty="0"/>
              <a:t>Domestic Violence</a:t>
            </a:r>
          </a:p>
        </p:txBody>
      </p:sp>
      <p:sp>
        <p:nvSpPr>
          <p:cNvPr id="3" name="Content Placeholder 2">
            <a:extLst>
              <a:ext uri="{FF2B5EF4-FFF2-40B4-BE49-F238E27FC236}">
                <a16:creationId xmlns:a16="http://schemas.microsoft.com/office/drawing/2014/main" id="{C84BF266-A6B1-4E45-96A9-FE2F6D403F1E}"/>
              </a:ext>
            </a:extLst>
          </p:cNvPr>
          <p:cNvSpPr>
            <a:spLocks noGrp="1"/>
          </p:cNvSpPr>
          <p:nvPr>
            <p:ph idx="1"/>
          </p:nvPr>
        </p:nvSpPr>
        <p:spPr/>
        <p:txBody>
          <a:bodyPr>
            <a:normAutofit/>
          </a:bodyPr>
          <a:lstStyle/>
          <a:p>
            <a:r>
              <a:rPr lang="en-US" dirty="0"/>
              <a:t>Defined: as </a:t>
            </a:r>
            <a:r>
              <a:rPr lang="en-US" i="1" dirty="0"/>
              <a:t>a felony or misdemeanor crime of violence committed</a:t>
            </a:r>
          </a:p>
          <a:p>
            <a:pPr lvl="1"/>
            <a:r>
              <a:rPr lang="en-US" i="1" dirty="0"/>
              <a:t>By a current or former spouse or intimate partner of the victim; </a:t>
            </a:r>
            <a:endParaRPr lang="en-US" dirty="0"/>
          </a:p>
          <a:p>
            <a:pPr lvl="1"/>
            <a:r>
              <a:rPr lang="en-US" i="1" dirty="0"/>
              <a:t>By a person with whom the victim shares a child in common; </a:t>
            </a:r>
            <a:endParaRPr lang="en-US" dirty="0"/>
          </a:p>
          <a:p>
            <a:pPr lvl="1"/>
            <a:r>
              <a:rPr lang="en-US" i="1" dirty="0"/>
              <a:t>By a person who is cohabitating with, or has cohabitated with, the victim as a spouse or intimate partner; </a:t>
            </a:r>
            <a:endParaRPr lang="en-US" dirty="0"/>
          </a:p>
          <a:p>
            <a:pPr lvl="1"/>
            <a:r>
              <a:rPr lang="en-US" i="1" dirty="0"/>
              <a:t>By a person similarly situated to a spouse of the victim under the domestic or family violence laws of the jurisdiction in which the crime of violence occurred; </a:t>
            </a:r>
            <a:endParaRPr lang="en-US" dirty="0"/>
          </a:p>
          <a:p>
            <a:pPr lvl="1"/>
            <a:r>
              <a:rPr lang="en-US" i="1" dirty="0"/>
              <a:t>By any other person against an adult or youth victim who is protected from that person’s acts under the domestic or family violence laws of the jurisdiction in which the crime of violence occurred. </a:t>
            </a:r>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B29A65AE-8AE3-4888-88D8-FF8C19F1812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39267780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08DD-CDE5-40EB-B9DE-9701510C7C96}"/>
              </a:ext>
            </a:extLst>
          </p:cNvPr>
          <p:cNvSpPr>
            <a:spLocks noGrp="1"/>
          </p:cNvSpPr>
          <p:nvPr>
            <p:ph type="title"/>
          </p:nvPr>
        </p:nvSpPr>
        <p:spPr/>
        <p:txBody>
          <a:bodyPr/>
          <a:lstStyle/>
          <a:p>
            <a:r>
              <a:rPr lang="en-US" b="1" dirty="0"/>
              <a:t>Domestic Violence</a:t>
            </a:r>
            <a:endParaRPr lang="en-US" dirty="0"/>
          </a:p>
        </p:txBody>
      </p:sp>
      <p:sp>
        <p:nvSpPr>
          <p:cNvPr id="3" name="Content Placeholder 2">
            <a:extLst>
              <a:ext uri="{FF2B5EF4-FFF2-40B4-BE49-F238E27FC236}">
                <a16:creationId xmlns:a16="http://schemas.microsoft.com/office/drawing/2014/main" id="{52E2211F-8D9A-4269-88C0-BC2D756A234C}"/>
              </a:ext>
            </a:extLst>
          </p:cNvPr>
          <p:cNvSpPr>
            <a:spLocks noGrp="1"/>
          </p:cNvSpPr>
          <p:nvPr>
            <p:ph idx="1"/>
          </p:nvPr>
        </p:nvSpPr>
        <p:spPr/>
        <p:txBody>
          <a:bodyPr/>
          <a:lstStyle/>
          <a:p>
            <a:r>
              <a:rPr lang="en-US" dirty="0"/>
              <a:t>To categorize an incident as Domestic Violence, the relationship between the perpetrator and the victim must be more than just two people living together as roommates. The people cohabitating must be current or former spouses or have an intimate relationship. </a:t>
            </a:r>
          </a:p>
        </p:txBody>
      </p:sp>
      <p:pic>
        <p:nvPicPr>
          <p:cNvPr id="4" name="Picture 3" descr="Alabama Community College System (ACCS)">
            <a:hlinkClick r:id="rId2" tgtFrame="&quot;_blank&quot;"/>
            <a:extLst>
              <a:ext uri="{FF2B5EF4-FFF2-40B4-BE49-F238E27FC236}">
                <a16:creationId xmlns:a16="http://schemas.microsoft.com/office/drawing/2014/main" id="{944E8D26-3C6D-4A24-97D4-5664C9534BB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14335764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8BF46-80D9-478F-AB26-39B60CD9E789}"/>
              </a:ext>
            </a:extLst>
          </p:cNvPr>
          <p:cNvSpPr>
            <a:spLocks noGrp="1"/>
          </p:cNvSpPr>
          <p:nvPr>
            <p:ph type="title"/>
          </p:nvPr>
        </p:nvSpPr>
        <p:spPr/>
        <p:txBody>
          <a:bodyPr/>
          <a:lstStyle/>
          <a:p>
            <a:r>
              <a:rPr lang="en-US" b="1" dirty="0"/>
              <a:t>Stalking</a:t>
            </a:r>
          </a:p>
        </p:txBody>
      </p:sp>
      <p:sp>
        <p:nvSpPr>
          <p:cNvPr id="3" name="Content Placeholder 2">
            <a:extLst>
              <a:ext uri="{FF2B5EF4-FFF2-40B4-BE49-F238E27FC236}">
                <a16:creationId xmlns:a16="http://schemas.microsoft.com/office/drawing/2014/main" id="{64655FB5-F3AD-4AE1-8737-79E33998F2A1}"/>
              </a:ext>
            </a:extLst>
          </p:cNvPr>
          <p:cNvSpPr>
            <a:spLocks noGrp="1"/>
          </p:cNvSpPr>
          <p:nvPr>
            <p:ph idx="1"/>
          </p:nvPr>
        </p:nvSpPr>
        <p:spPr/>
        <p:txBody>
          <a:bodyPr/>
          <a:lstStyle/>
          <a:p>
            <a:r>
              <a:rPr lang="en-US" dirty="0"/>
              <a:t>Defined:   as </a:t>
            </a:r>
            <a:r>
              <a:rPr lang="en-US" i="1" dirty="0"/>
              <a:t>engaging in a course of conduct directed at a specific person that would cause a reasonable person to</a:t>
            </a:r>
            <a:r>
              <a:rPr lang="en-US" dirty="0"/>
              <a:t>— </a:t>
            </a:r>
          </a:p>
          <a:p>
            <a:endParaRPr lang="en-US" dirty="0"/>
          </a:p>
          <a:p>
            <a:pPr lvl="1"/>
            <a:r>
              <a:rPr lang="en-US" i="1" dirty="0"/>
              <a:t>Fear for the person’s safety or the safety of others; or </a:t>
            </a:r>
          </a:p>
          <a:p>
            <a:pPr lvl="1"/>
            <a:endParaRPr lang="en-US" dirty="0"/>
          </a:p>
          <a:p>
            <a:pPr lvl="1"/>
            <a:r>
              <a:rPr lang="en-US" i="1" dirty="0"/>
              <a:t>Suffer substantial emotional distress.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42D35AA9-7C33-4E72-8791-EF456D33B40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01759505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8BF46-80D9-478F-AB26-39B60CD9E789}"/>
              </a:ext>
            </a:extLst>
          </p:cNvPr>
          <p:cNvSpPr>
            <a:spLocks noGrp="1"/>
          </p:cNvSpPr>
          <p:nvPr>
            <p:ph type="title"/>
          </p:nvPr>
        </p:nvSpPr>
        <p:spPr/>
        <p:txBody>
          <a:bodyPr/>
          <a:lstStyle/>
          <a:p>
            <a:r>
              <a:rPr lang="en-US" b="1" dirty="0"/>
              <a:t>Stalking Terms</a:t>
            </a:r>
          </a:p>
        </p:txBody>
      </p:sp>
      <p:sp>
        <p:nvSpPr>
          <p:cNvPr id="3" name="Content Placeholder 2">
            <a:extLst>
              <a:ext uri="{FF2B5EF4-FFF2-40B4-BE49-F238E27FC236}">
                <a16:creationId xmlns:a16="http://schemas.microsoft.com/office/drawing/2014/main" id="{64655FB5-F3AD-4AE1-8737-79E33998F2A1}"/>
              </a:ext>
            </a:extLst>
          </p:cNvPr>
          <p:cNvSpPr>
            <a:spLocks noGrp="1"/>
          </p:cNvSpPr>
          <p:nvPr>
            <p:ph idx="1"/>
          </p:nvPr>
        </p:nvSpPr>
        <p:spPr/>
        <p:txBody>
          <a:bodyPr>
            <a:normAutofit/>
          </a:bodyPr>
          <a:lstStyle/>
          <a:p>
            <a:r>
              <a:rPr lang="en-US" b="1" dirty="0"/>
              <a:t>Course of conduct </a:t>
            </a:r>
            <a:r>
              <a:rPr lang="en-US" dirty="0"/>
              <a:t>means </a:t>
            </a:r>
            <a:r>
              <a:rPr lang="en-US" i="1" dirty="0"/>
              <a:t>two or more acts, including, but not limited to, acts in which the stalker directly, indirectly, or through third parties, by any action, method, device, or means, follows, monitors, observes, surveils, threatens, or communicates to or about a person, or interferes with a person’s property. </a:t>
            </a:r>
            <a:endParaRPr lang="en-US" dirty="0"/>
          </a:p>
          <a:p>
            <a:r>
              <a:rPr lang="en-US" b="1" dirty="0"/>
              <a:t>Reasonable person </a:t>
            </a:r>
            <a:r>
              <a:rPr lang="en-US" dirty="0"/>
              <a:t>means </a:t>
            </a:r>
            <a:r>
              <a:rPr lang="en-US" i="1" dirty="0"/>
              <a:t>a reasonable person under similar circumstances and with similar identities to the victim. </a:t>
            </a:r>
          </a:p>
          <a:p>
            <a:r>
              <a:rPr lang="en-US" b="1" dirty="0"/>
              <a:t>Substantial emotional distress </a:t>
            </a:r>
            <a:r>
              <a:rPr lang="en-US" dirty="0"/>
              <a:t>means </a:t>
            </a:r>
            <a:r>
              <a:rPr lang="en-US" i="1" dirty="0"/>
              <a:t>significant mental suffering or anguish that may, but does not necessarily require medical or other professional treatment or counseling. </a:t>
            </a:r>
            <a:endParaRPr lang="en-US" dirty="0"/>
          </a:p>
          <a:p>
            <a:endParaRPr lang="en-US" dirty="0"/>
          </a:p>
          <a:p>
            <a:endParaRPr lang="en-US" i="1" dirty="0"/>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FEA61409-CBD2-4B0A-83F7-91C5679DD5A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97493913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6B774-2E11-4C98-9D2E-0BCF4BC50AF4}"/>
              </a:ext>
            </a:extLst>
          </p:cNvPr>
          <p:cNvSpPr>
            <a:spLocks noGrp="1"/>
          </p:cNvSpPr>
          <p:nvPr>
            <p:ph type="title"/>
          </p:nvPr>
        </p:nvSpPr>
        <p:spPr/>
        <p:txBody>
          <a:bodyPr/>
          <a:lstStyle/>
          <a:p>
            <a:r>
              <a:rPr lang="en-US" b="1" dirty="0"/>
              <a:t>Additional Guidance for Counting Stalking </a:t>
            </a:r>
            <a:endParaRPr lang="en-US" dirty="0"/>
          </a:p>
        </p:txBody>
      </p:sp>
      <p:sp>
        <p:nvSpPr>
          <p:cNvPr id="3" name="Content Placeholder 2">
            <a:extLst>
              <a:ext uri="{FF2B5EF4-FFF2-40B4-BE49-F238E27FC236}">
                <a16:creationId xmlns:a16="http://schemas.microsoft.com/office/drawing/2014/main" id="{FF71DA60-83E0-4C9C-AA52-4C83C4B89E93}"/>
              </a:ext>
            </a:extLst>
          </p:cNvPr>
          <p:cNvSpPr>
            <a:spLocks noGrp="1"/>
          </p:cNvSpPr>
          <p:nvPr>
            <p:ph idx="1"/>
          </p:nvPr>
        </p:nvSpPr>
        <p:spPr/>
        <p:txBody>
          <a:bodyPr/>
          <a:lstStyle/>
          <a:p>
            <a:r>
              <a:rPr lang="en-US" dirty="0"/>
              <a:t>Record each report of Stalking as occurring at only the first location within the institution’s </a:t>
            </a:r>
            <a:r>
              <a:rPr lang="en-US" i="1" dirty="0" err="1"/>
              <a:t>Clery</a:t>
            </a:r>
            <a:r>
              <a:rPr lang="en-US" i="1" dirty="0"/>
              <a:t> Act </a:t>
            </a:r>
            <a:r>
              <a:rPr lang="en-US" dirty="0"/>
              <a:t>geography in which either the perpetrator engaged in the Stalking course of conduct or the victim first became aware of the Stalking. </a:t>
            </a:r>
          </a:p>
          <a:p>
            <a:endParaRPr lang="en-US" dirty="0"/>
          </a:p>
          <a:p>
            <a:r>
              <a:rPr lang="en-US" dirty="0"/>
              <a:t>It is not necessary for all activities in the course of conduct to occur on </a:t>
            </a:r>
            <a:r>
              <a:rPr lang="en-US" i="1" dirty="0" err="1"/>
              <a:t>Clery</a:t>
            </a:r>
            <a:r>
              <a:rPr lang="en-US" i="1" dirty="0"/>
              <a:t> Act </a:t>
            </a:r>
            <a:r>
              <a:rPr lang="en-US" dirty="0"/>
              <a:t>geography in order to count the incident. </a:t>
            </a:r>
          </a:p>
        </p:txBody>
      </p:sp>
      <p:pic>
        <p:nvPicPr>
          <p:cNvPr id="4" name="Picture 3" descr="Alabama Community College System (ACCS)">
            <a:hlinkClick r:id="rId2" tgtFrame="&quot;_blank&quot;"/>
            <a:extLst>
              <a:ext uri="{FF2B5EF4-FFF2-40B4-BE49-F238E27FC236}">
                <a16:creationId xmlns:a16="http://schemas.microsoft.com/office/drawing/2014/main" id="{39AFC4AF-8ADC-4A6B-B19F-678FE93061B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21189757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862B5-3402-497B-8CFD-C9ECB678C911}"/>
              </a:ext>
            </a:extLst>
          </p:cNvPr>
          <p:cNvSpPr>
            <a:spLocks noGrp="1"/>
          </p:cNvSpPr>
          <p:nvPr>
            <p:ph type="title"/>
          </p:nvPr>
        </p:nvSpPr>
        <p:spPr/>
        <p:txBody>
          <a:bodyPr/>
          <a:lstStyle/>
          <a:p>
            <a:r>
              <a:rPr lang="en-US" b="1" dirty="0"/>
              <a:t>Additional Guidance for Counting Stalking </a:t>
            </a:r>
            <a:endParaRPr lang="en-US" dirty="0"/>
          </a:p>
        </p:txBody>
      </p:sp>
      <p:sp>
        <p:nvSpPr>
          <p:cNvPr id="3" name="Content Placeholder 2">
            <a:extLst>
              <a:ext uri="{FF2B5EF4-FFF2-40B4-BE49-F238E27FC236}">
                <a16:creationId xmlns:a16="http://schemas.microsoft.com/office/drawing/2014/main" id="{048A380C-2B4A-401E-BEC9-90F68FBA8FD5}"/>
              </a:ext>
            </a:extLst>
          </p:cNvPr>
          <p:cNvSpPr>
            <a:spLocks noGrp="1"/>
          </p:cNvSpPr>
          <p:nvPr>
            <p:ph idx="1"/>
          </p:nvPr>
        </p:nvSpPr>
        <p:spPr/>
        <p:txBody>
          <a:bodyPr/>
          <a:lstStyle/>
          <a:p>
            <a:r>
              <a:rPr lang="en-US" dirty="0"/>
              <a:t>A single course of conduct may include varying Stalking activities and may include acts committed over electronic communication (e.g., emails, texts or social media). </a:t>
            </a:r>
          </a:p>
          <a:p>
            <a:r>
              <a:rPr lang="en-US" dirty="0"/>
              <a:t>When recording reports of Stalking that include activities in more than one calendar year, an institution must record a crime statistic for each and every year in which the course of conduct is reported to a local police agency or to a campus security authority. </a:t>
            </a:r>
          </a:p>
        </p:txBody>
      </p:sp>
      <p:pic>
        <p:nvPicPr>
          <p:cNvPr id="4" name="Picture 3" descr="Alabama Community College System (ACCS)">
            <a:hlinkClick r:id="rId2" tgtFrame="&quot;_blank&quot;"/>
            <a:extLst>
              <a:ext uri="{FF2B5EF4-FFF2-40B4-BE49-F238E27FC236}">
                <a16:creationId xmlns:a16="http://schemas.microsoft.com/office/drawing/2014/main" id="{8DAF9D2E-52D2-4C59-A787-82D827E30F3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21438173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517C4-CA5C-4725-89D0-2740BF2BE01D}"/>
              </a:ext>
            </a:extLst>
          </p:cNvPr>
          <p:cNvSpPr>
            <a:spLocks noGrp="1"/>
          </p:cNvSpPr>
          <p:nvPr>
            <p:ph type="title"/>
          </p:nvPr>
        </p:nvSpPr>
        <p:spPr/>
        <p:txBody>
          <a:bodyPr/>
          <a:lstStyle/>
          <a:p>
            <a:r>
              <a:rPr lang="en-US" b="1" dirty="0"/>
              <a:t>Additional Guidance for Counting Stalking </a:t>
            </a:r>
            <a:endParaRPr lang="en-US" dirty="0"/>
          </a:p>
        </p:txBody>
      </p:sp>
      <p:sp>
        <p:nvSpPr>
          <p:cNvPr id="3" name="Content Placeholder 2">
            <a:extLst>
              <a:ext uri="{FF2B5EF4-FFF2-40B4-BE49-F238E27FC236}">
                <a16:creationId xmlns:a16="http://schemas.microsoft.com/office/drawing/2014/main" id="{E2ADE1F0-DC47-4171-B06A-2ABEF5B83BA9}"/>
              </a:ext>
            </a:extLst>
          </p:cNvPr>
          <p:cNvSpPr>
            <a:spLocks noGrp="1"/>
          </p:cNvSpPr>
          <p:nvPr>
            <p:ph idx="1"/>
          </p:nvPr>
        </p:nvSpPr>
        <p:spPr/>
        <p:txBody>
          <a:bodyPr/>
          <a:lstStyle/>
          <a:p>
            <a:r>
              <a:rPr lang="en-US" dirty="0"/>
              <a:t>If Stalking occurs on more than one institution’s </a:t>
            </a:r>
            <a:r>
              <a:rPr lang="en-US" i="1" dirty="0" err="1"/>
              <a:t>Clery</a:t>
            </a:r>
            <a:r>
              <a:rPr lang="en-US" i="1" dirty="0"/>
              <a:t> Act </a:t>
            </a:r>
            <a:r>
              <a:rPr lang="en-US" dirty="0"/>
              <a:t>geography and is reported to a campus security authority at each institution, both institutions must include the Stalking in their statistics. Although the </a:t>
            </a:r>
            <a:r>
              <a:rPr lang="en-US" i="1" dirty="0" err="1"/>
              <a:t>Clery</a:t>
            </a:r>
            <a:r>
              <a:rPr lang="en-US" i="1" dirty="0"/>
              <a:t> Act </a:t>
            </a:r>
            <a:r>
              <a:rPr lang="en-US" dirty="0"/>
              <a:t>does not require an institution that learns of Stalking occurring on another campus to alert the other campus, other laws may require such an alert and we strongly encourage an institution in this situation to do so. </a:t>
            </a:r>
          </a:p>
        </p:txBody>
      </p:sp>
      <p:pic>
        <p:nvPicPr>
          <p:cNvPr id="4" name="Picture 3" descr="Alabama Community College System (ACCS)">
            <a:hlinkClick r:id="rId2" tgtFrame="&quot;_blank&quot;"/>
            <a:extLst>
              <a:ext uri="{FF2B5EF4-FFF2-40B4-BE49-F238E27FC236}">
                <a16:creationId xmlns:a16="http://schemas.microsoft.com/office/drawing/2014/main" id="{24249E8B-09D4-4957-8016-F1680FE8063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90871425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0A4C9-30C6-40AE-B7B3-A3817AC2359C}"/>
              </a:ext>
            </a:extLst>
          </p:cNvPr>
          <p:cNvSpPr>
            <a:spLocks noGrp="1"/>
          </p:cNvSpPr>
          <p:nvPr>
            <p:ph type="title"/>
          </p:nvPr>
        </p:nvSpPr>
        <p:spPr/>
        <p:txBody>
          <a:bodyPr/>
          <a:lstStyle/>
          <a:p>
            <a:r>
              <a:rPr lang="en-US" b="1" dirty="0"/>
              <a:t>Rules for Counting </a:t>
            </a:r>
            <a:r>
              <a:rPr lang="en-US" b="1" i="1" dirty="0"/>
              <a:t>VAWA </a:t>
            </a:r>
            <a:r>
              <a:rPr lang="en-US" b="1" dirty="0"/>
              <a:t>Offenses </a:t>
            </a:r>
            <a:endParaRPr lang="en-US" dirty="0"/>
          </a:p>
        </p:txBody>
      </p:sp>
      <p:sp>
        <p:nvSpPr>
          <p:cNvPr id="3" name="Content Placeholder 2">
            <a:extLst>
              <a:ext uri="{FF2B5EF4-FFF2-40B4-BE49-F238E27FC236}">
                <a16:creationId xmlns:a16="http://schemas.microsoft.com/office/drawing/2014/main" id="{A9D7AC18-508A-44B4-90E4-8155A4E6B16F}"/>
              </a:ext>
            </a:extLst>
          </p:cNvPr>
          <p:cNvSpPr>
            <a:spLocks noGrp="1"/>
          </p:cNvSpPr>
          <p:nvPr>
            <p:ph idx="1"/>
          </p:nvPr>
        </p:nvSpPr>
        <p:spPr/>
        <p:txBody>
          <a:bodyPr/>
          <a:lstStyle/>
          <a:p>
            <a:r>
              <a:rPr lang="en-US" dirty="0"/>
              <a:t>The Hierarchy Rule does not apply to </a:t>
            </a:r>
            <a:r>
              <a:rPr lang="en-US" i="1" dirty="0"/>
              <a:t>VAWA </a:t>
            </a:r>
            <a:r>
              <a:rPr lang="en-US" dirty="0"/>
              <a:t>Offenses. Therefore, for any Criminal Offense, Hate Crime, or arrest for Weapons, Drug or Liquor Law Violations that is also a </a:t>
            </a:r>
            <a:r>
              <a:rPr lang="en-US" i="1" dirty="0"/>
              <a:t>VAWA </a:t>
            </a:r>
            <a:r>
              <a:rPr lang="en-US" dirty="0"/>
              <a:t>Offense, your statistics must reflect the original offense and the </a:t>
            </a:r>
            <a:r>
              <a:rPr lang="en-US" i="1" dirty="0"/>
              <a:t>VAWA </a:t>
            </a:r>
            <a:r>
              <a:rPr lang="en-US" dirty="0"/>
              <a:t>Offense. For example, if an Aggravated Assault is also Domestic Violence, include the incident as one Aggravated Assault in the Criminal Offenses category and as an incident of Domestic Violence in the </a:t>
            </a:r>
            <a:r>
              <a:rPr lang="en-US" i="1" dirty="0"/>
              <a:t>VAWA </a:t>
            </a:r>
            <a:r>
              <a:rPr lang="en-US" dirty="0"/>
              <a:t>Offenses category. </a:t>
            </a:r>
          </a:p>
        </p:txBody>
      </p:sp>
      <p:pic>
        <p:nvPicPr>
          <p:cNvPr id="4" name="Picture 3" descr="Alabama Community College System (ACCS)">
            <a:hlinkClick r:id="rId2" tgtFrame="&quot;_blank&quot;"/>
            <a:extLst>
              <a:ext uri="{FF2B5EF4-FFF2-40B4-BE49-F238E27FC236}">
                <a16:creationId xmlns:a16="http://schemas.microsoft.com/office/drawing/2014/main" id="{F4BDD920-995D-4BF8-85E4-1C1A6E91E6C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62472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6EB3B-1327-475C-9B3A-B566876CFB72}"/>
              </a:ext>
            </a:extLst>
          </p:cNvPr>
          <p:cNvSpPr>
            <a:spLocks noGrp="1"/>
          </p:cNvSpPr>
          <p:nvPr>
            <p:ph type="title"/>
          </p:nvPr>
        </p:nvSpPr>
        <p:spPr/>
        <p:txBody>
          <a:bodyPr>
            <a:normAutofit fontScale="90000"/>
          </a:bodyPr>
          <a:lstStyle/>
          <a:p>
            <a:br>
              <a:rPr lang="en-US" dirty="0"/>
            </a:br>
            <a:r>
              <a:rPr lang="en-US" b="1" dirty="0"/>
              <a:t>Arrests and Referrals for Disciplinary Action </a:t>
            </a:r>
            <a:br>
              <a:rPr lang="en-US" dirty="0"/>
            </a:br>
            <a:endParaRPr lang="en-US" dirty="0"/>
          </a:p>
        </p:txBody>
      </p:sp>
      <p:sp>
        <p:nvSpPr>
          <p:cNvPr id="3" name="Content Placeholder 2">
            <a:extLst>
              <a:ext uri="{FF2B5EF4-FFF2-40B4-BE49-F238E27FC236}">
                <a16:creationId xmlns:a16="http://schemas.microsoft.com/office/drawing/2014/main" id="{AAB9B430-381C-4F80-A498-C76C0D7952D6}"/>
              </a:ext>
            </a:extLst>
          </p:cNvPr>
          <p:cNvSpPr>
            <a:spLocks noGrp="1"/>
          </p:cNvSpPr>
          <p:nvPr>
            <p:ph idx="1"/>
          </p:nvPr>
        </p:nvSpPr>
        <p:spPr/>
        <p:txBody>
          <a:bodyPr/>
          <a:lstStyle/>
          <a:p>
            <a:r>
              <a:rPr lang="en-US" dirty="0"/>
              <a:t>Weapons</a:t>
            </a:r>
          </a:p>
          <a:p>
            <a:pPr lvl="1"/>
            <a:r>
              <a:rPr lang="en-US" dirty="0"/>
              <a:t>Carrying</a:t>
            </a:r>
          </a:p>
          <a:p>
            <a:pPr lvl="1"/>
            <a:r>
              <a:rPr lang="en-US" dirty="0"/>
              <a:t>Possessing</a:t>
            </a:r>
          </a:p>
          <a:p>
            <a:pPr lvl="1"/>
            <a:r>
              <a:rPr lang="en-US" dirty="0"/>
              <a:t>Any Weapon Law Violation</a:t>
            </a:r>
          </a:p>
          <a:p>
            <a:pPr marL="457200" lvl="1" indent="0">
              <a:buNone/>
            </a:pPr>
            <a:endParaRPr lang="en-US" dirty="0"/>
          </a:p>
          <a:p>
            <a:r>
              <a:rPr lang="en-US" dirty="0"/>
              <a:t>Drug Abuse</a:t>
            </a:r>
          </a:p>
          <a:p>
            <a:pPr lvl="1"/>
            <a:endParaRPr lang="en-US" dirty="0"/>
          </a:p>
          <a:p>
            <a:r>
              <a:rPr lang="en-US" dirty="0"/>
              <a:t>Liquor Law Violations</a:t>
            </a:r>
          </a:p>
        </p:txBody>
      </p:sp>
      <p:pic>
        <p:nvPicPr>
          <p:cNvPr id="4" name="Picture 3" descr="Alabama Community College System (ACCS)">
            <a:hlinkClick r:id="rId2" tgtFrame="&quot;_blank&quot;"/>
            <a:extLst>
              <a:ext uri="{FF2B5EF4-FFF2-40B4-BE49-F238E27FC236}">
                <a16:creationId xmlns:a16="http://schemas.microsoft.com/office/drawing/2014/main" id="{3BAF69CB-3234-4301-BBCB-CDE93903084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471466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A3048-A046-4F0D-B4E6-B9111D85BBC3}"/>
              </a:ext>
            </a:extLst>
          </p:cNvPr>
          <p:cNvSpPr>
            <a:spLocks noGrp="1"/>
          </p:cNvSpPr>
          <p:nvPr>
            <p:ph type="title"/>
          </p:nvPr>
        </p:nvSpPr>
        <p:spPr>
          <a:xfrm>
            <a:off x="838200" y="365125"/>
            <a:ext cx="9987643" cy="1325563"/>
          </a:xfrm>
        </p:spPr>
        <p:txBody>
          <a:bodyPr>
            <a:normAutofit fontScale="90000"/>
          </a:bodyPr>
          <a:lstStyle/>
          <a:p>
            <a:r>
              <a:rPr lang="en-US" b="1" dirty="0"/>
              <a:t>Arrests and Disciplinary Referrals for Violation of Weapons, Drug Abuse and Liquor Laws </a:t>
            </a:r>
            <a:endParaRPr lang="en-US" dirty="0"/>
          </a:p>
        </p:txBody>
      </p:sp>
      <p:sp>
        <p:nvSpPr>
          <p:cNvPr id="3" name="Content Placeholder 2">
            <a:extLst>
              <a:ext uri="{FF2B5EF4-FFF2-40B4-BE49-F238E27FC236}">
                <a16:creationId xmlns:a16="http://schemas.microsoft.com/office/drawing/2014/main" id="{A67ED531-F964-4E8C-9426-1B8830CF4679}"/>
              </a:ext>
            </a:extLst>
          </p:cNvPr>
          <p:cNvSpPr>
            <a:spLocks noGrp="1"/>
          </p:cNvSpPr>
          <p:nvPr>
            <p:ph idx="1"/>
          </p:nvPr>
        </p:nvSpPr>
        <p:spPr/>
        <p:txBody>
          <a:bodyPr/>
          <a:lstStyle/>
          <a:p>
            <a:r>
              <a:rPr lang="en-US" dirty="0"/>
              <a:t>Weapons: Carrying, Possessing, Etc.; </a:t>
            </a:r>
          </a:p>
          <a:p>
            <a:r>
              <a:rPr lang="en-US" dirty="0"/>
              <a:t>Drug Abuse Violations; and </a:t>
            </a:r>
          </a:p>
          <a:p>
            <a:r>
              <a:rPr lang="en-US" dirty="0"/>
              <a:t>Liquor Law Violations. </a:t>
            </a:r>
          </a:p>
          <a:p>
            <a:r>
              <a:rPr lang="en-US" dirty="0"/>
              <a:t>You must report statistics for </a:t>
            </a:r>
            <a:r>
              <a:rPr lang="en-US" b="1" dirty="0"/>
              <a:t>violations of the law that occur on your </a:t>
            </a:r>
            <a:r>
              <a:rPr lang="en-US" b="1" i="1" dirty="0" err="1"/>
              <a:t>Clery</a:t>
            </a:r>
            <a:r>
              <a:rPr lang="en-US" b="1" i="1" dirty="0"/>
              <a:t> Act </a:t>
            </a:r>
            <a:r>
              <a:rPr lang="en-US" b="1" dirty="0"/>
              <a:t>geography and result in arrests or persons being referred for disciplinary action. </a:t>
            </a:r>
          </a:p>
          <a:p>
            <a:r>
              <a:rPr lang="en-US" dirty="0"/>
              <a:t>Do not include violations of your institution’s policies that resulted in persons being referred for disciplinary action if there was no violation of the law. </a:t>
            </a:r>
          </a:p>
        </p:txBody>
      </p:sp>
      <p:pic>
        <p:nvPicPr>
          <p:cNvPr id="4" name="Picture 3" descr="Alabama Community College System (ACCS)">
            <a:hlinkClick r:id="rId2" tgtFrame="&quot;_blank&quot;"/>
            <a:extLst>
              <a:ext uri="{FF2B5EF4-FFF2-40B4-BE49-F238E27FC236}">
                <a16:creationId xmlns:a16="http://schemas.microsoft.com/office/drawing/2014/main" id="{095E21CA-417C-4E0F-8BBD-3DD9E7B95FC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89090895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09190-AF97-495A-886C-0075927E6610}"/>
              </a:ext>
            </a:extLst>
          </p:cNvPr>
          <p:cNvSpPr>
            <a:spLocks noGrp="1"/>
          </p:cNvSpPr>
          <p:nvPr>
            <p:ph type="title"/>
          </p:nvPr>
        </p:nvSpPr>
        <p:spPr>
          <a:xfrm>
            <a:off x="838200" y="365125"/>
            <a:ext cx="9791700" cy="1325563"/>
          </a:xfrm>
        </p:spPr>
        <p:txBody>
          <a:bodyPr>
            <a:normAutofit fontScale="90000"/>
          </a:bodyPr>
          <a:lstStyle/>
          <a:p>
            <a:r>
              <a:rPr lang="en-US" b="1" dirty="0"/>
              <a:t>Arrests and Disciplinary Referrals for Violation of Weapons, Drug Abuse and Liquor Laws </a:t>
            </a:r>
            <a:endParaRPr lang="en-US" dirty="0"/>
          </a:p>
        </p:txBody>
      </p:sp>
      <p:sp>
        <p:nvSpPr>
          <p:cNvPr id="3" name="Content Placeholder 2">
            <a:extLst>
              <a:ext uri="{FF2B5EF4-FFF2-40B4-BE49-F238E27FC236}">
                <a16:creationId xmlns:a16="http://schemas.microsoft.com/office/drawing/2014/main" id="{EF25AD51-E1E8-46AA-9C15-2C5E40A624E4}"/>
              </a:ext>
            </a:extLst>
          </p:cNvPr>
          <p:cNvSpPr>
            <a:spLocks noGrp="1"/>
          </p:cNvSpPr>
          <p:nvPr>
            <p:ph idx="1"/>
          </p:nvPr>
        </p:nvSpPr>
        <p:spPr>
          <a:xfrm>
            <a:off x="838200" y="2362199"/>
            <a:ext cx="10515600" cy="3814763"/>
          </a:xfrm>
        </p:spPr>
        <p:txBody>
          <a:bodyPr/>
          <a:lstStyle/>
          <a:p>
            <a:r>
              <a:rPr lang="en-US" dirty="0"/>
              <a:t>If an individual is both arrested and referred for disciplinary action for an offense, </a:t>
            </a:r>
            <a:r>
              <a:rPr lang="en-US" b="1" dirty="0"/>
              <a:t>include only the arrest in your statistics. </a:t>
            </a:r>
          </a:p>
          <a:p>
            <a:endParaRPr lang="en-US" b="1" dirty="0"/>
          </a:p>
          <a:p>
            <a:r>
              <a:rPr lang="en-US" dirty="0"/>
              <a:t>Note that </a:t>
            </a:r>
            <a:r>
              <a:rPr lang="en-US" b="1" dirty="0"/>
              <a:t>arrests and referrals for these law violations are not covered by the Hierarchy Rule used to count Criminal Offenses. Therefore, you must count arrests for Weapons, Drug Abuse and Liquor Law Violations in addition to the most serious Criminal Offense when occurring in a single incident.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60A95B01-F926-4485-81A5-2701BE29534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52224932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8BB67-6342-4E15-8C52-F09EBD40C851}"/>
              </a:ext>
            </a:extLst>
          </p:cNvPr>
          <p:cNvSpPr>
            <a:spLocks noGrp="1"/>
          </p:cNvSpPr>
          <p:nvPr>
            <p:ph type="title"/>
          </p:nvPr>
        </p:nvSpPr>
        <p:spPr/>
        <p:txBody>
          <a:bodyPr/>
          <a:lstStyle/>
          <a:p>
            <a:r>
              <a:rPr lang="en-US" b="1" dirty="0"/>
              <a:t>Classify As Arrests: </a:t>
            </a:r>
            <a:endParaRPr lang="en-US" dirty="0"/>
          </a:p>
        </p:txBody>
      </p:sp>
      <p:sp>
        <p:nvSpPr>
          <p:cNvPr id="3" name="Content Placeholder 2">
            <a:extLst>
              <a:ext uri="{FF2B5EF4-FFF2-40B4-BE49-F238E27FC236}">
                <a16:creationId xmlns:a16="http://schemas.microsoft.com/office/drawing/2014/main" id="{D50B11C2-60C1-426D-8313-E425CC502FBA}"/>
              </a:ext>
            </a:extLst>
          </p:cNvPr>
          <p:cNvSpPr>
            <a:spLocks noGrp="1"/>
          </p:cNvSpPr>
          <p:nvPr>
            <p:ph idx="1"/>
          </p:nvPr>
        </p:nvSpPr>
        <p:spPr/>
        <p:txBody>
          <a:bodyPr/>
          <a:lstStyle/>
          <a:p>
            <a:r>
              <a:rPr lang="en-US" b="1" dirty="0"/>
              <a:t>Arrest </a:t>
            </a:r>
            <a:r>
              <a:rPr lang="en-US" dirty="0"/>
              <a:t>for </a:t>
            </a:r>
            <a:r>
              <a:rPr lang="en-US" i="1" dirty="0" err="1"/>
              <a:t>Clery</a:t>
            </a:r>
            <a:r>
              <a:rPr lang="en-US" i="1" dirty="0"/>
              <a:t> Act </a:t>
            </a:r>
            <a:r>
              <a:rPr lang="en-US" dirty="0"/>
              <a:t>purposes is defined as </a:t>
            </a:r>
            <a:r>
              <a:rPr lang="en-US" i="1" dirty="0"/>
              <a:t>persons processed by arrest, citation or summons. </a:t>
            </a:r>
          </a:p>
          <a:p>
            <a:endParaRPr lang="en-US" dirty="0"/>
          </a:p>
          <a:p>
            <a:r>
              <a:rPr lang="en-US" dirty="0"/>
              <a:t>Those persons arrested and released without a formal charge being placed against them. (An arrest has occurred when a law enforcement officer detains an adult with the intention of seeking charges against the individual for a specific offense(s) and a record is made of the detention.)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8BF4A5C5-D96E-49D3-84D5-58007EC9948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50796832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8120F-747A-458A-AAAF-D41C5BCBBECB}"/>
              </a:ext>
            </a:extLst>
          </p:cNvPr>
          <p:cNvSpPr>
            <a:spLocks noGrp="1"/>
          </p:cNvSpPr>
          <p:nvPr>
            <p:ph type="title"/>
          </p:nvPr>
        </p:nvSpPr>
        <p:spPr/>
        <p:txBody>
          <a:bodyPr/>
          <a:lstStyle/>
          <a:p>
            <a:r>
              <a:rPr lang="en-US" b="1" dirty="0"/>
              <a:t>Classify As Arrests: </a:t>
            </a:r>
            <a:endParaRPr lang="en-US" dirty="0"/>
          </a:p>
        </p:txBody>
      </p:sp>
      <p:sp>
        <p:nvSpPr>
          <p:cNvPr id="3" name="Content Placeholder 2">
            <a:extLst>
              <a:ext uri="{FF2B5EF4-FFF2-40B4-BE49-F238E27FC236}">
                <a16:creationId xmlns:a16="http://schemas.microsoft.com/office/drawing/2014/main" id="{71FFDC85-D217-4A3E-9F68-D75462F76C03}"/>
              </a:ext>
            </a:extLst>
          </p:cNvPr>
          <p:cNvSpPr>
            <a:spLocks noGrp="1"/>
          </p:cNvSpPr>
          <p:nvPr>
            <p:ph idx="1"/>
          </p:nvPr>
        </p:nvSpPr>
        <p:spPr/>
        <p:txBody>
          <a:bodyPr/>
          <a:lstStyle/>
          <a:p>
            <a:r>
              <a:rPr lang="en-US" dirty="0"/>
              <a:t>Juveniles taken into custody or arrested but merely warned and released without being charged. A juvenile should be counted as “arrested” when the circumstances are such that if the individual were an adult, an arrest would have been counted. </a:t>
            </a:r>
          </a:p>
          <a:p>
            <a:endParaRPr lang="en-US" dirty="0"/>
          </a:p>
          <a:p>
            <a:r>
              <a:rPr lang="en-US" dirty="0"/>
              <a:t>Any situation where a young person, in lieu of actual arrest, is summoned, cited or notified to appear before the juvenile or youth court, or similar official for a violation of the law.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26A98C3A-497E-42FD-AA43-517C656A0BB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82911662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8120F-747A-458A-AAAF-D41C5BCBBECB}"/>
              </a:ext>
            </a:extLst>
          </p:cNvPr>
          <p:cNvSpPr>
            <a:spLocks noGrp="1"/>
          </p:cNvSpPr>
          <p:nvPr>
            <p:ph type="title"/>
          </p:nvPr>
        </p:nvSpPr>
        <p:spPr/>
        <p:txBody>
          <a:bodyPr/>
          <a:lstStyle/>
          <a:p>
            <a:r>
              <a:rPr lang="en-US" b="1" dirty="0"/>
              <a:t>Do not classify as arrests incidents in which: </a:t>
            </a:r>
            <a:endParaRPr lang="en-US" dirty="0"/>
          </a:p>
        </p:txBody>
      </p:sp>
      <p:sp>
        <p:nvSpPr>
          <p:cNvPr id="3" name="Content Placeholder 2">
            <a:extLst>
              <a:ext uri="{FF2B5EF4-FFF2-40B4-BE49-F238E27FC236}">
                <a16:creationId xmlns:a16="http://schemas.microsoft.com/office/drawing/2014/main" id="{71FFDC85-D217-4A3E-9F68-D75462F76C03}"/>
              </a:ext>
            </a:extLst>
          </p:cNvPr>
          <p:cNvSpPr>
            <a:spLocks noGrp="1"/>
          </p:cNvSpPr>
          <p:nvPr>
            <p:ph idx="1"/>
          </p:nvPr>
        </p:nvSpPr>
        <p:spPr/>
        <p:txBody>
          <a:bodyPr/>
          <a:lstStyle/>
          <a:p>
            <a:endParaRPr lang="en-US" dirty="0"/>
          </a:p>
          <a:p>
            <a:r>
              <a:rPr lang="en-US" dirty="0"/>
              <a:t>Police contact a juvenile who has not committed an offense. </a:t>
            </a:r>
          </a:p>
          <a:p>
            <a:r>
              <a:rPr lang="en-US" dirty="0"/>
              <a:t>Police take a juvenile into custody for his or her own protection, but the juvenile did not commit a crime. </a:t>
            </a:r>
          </a:p>
          <a:p>
            <a:r>
              <a:rPr lang="en-US" dirty="0"/>
              <a:t>The arrest was for something other than a violation of a weapons, drug abuse or liquor law (e.g., an arrest for an Aggravated Assault). </a:t>
            </a:r>
          </a:p>
          <a:p>
            <a:endParaRPr lang="en-US" dirty="0"/>
          </a:p>
          <a:p>
            <a:pPr marL="0" indent="0">
              <a:buNone/>
            </a:pP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15E9EB93-57F6-4499-B8FB-7243623009B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02057864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EA900-6A63-40C6-837B-0FD8AA484BFA}"/>
              </a:ext>
            </a:extLst>
          </p:cNvPr>
          <p:cNvSpPr>
            <a:spLocks noGrp="1"/>
          </p:cNvSpPr>
          <p:nvPr>
            <p:ph type="title"/>
          </p:nvPr>
        </p:nvSpPr>
        <p:spPr>
          <a:xfrm>
            <a:off x="838200" y="365125"/>
            <a:ext cx="8991600" cy="1325563"/>
          </a:xfrm>
        </p:spPr>
        <p:txBody>
          <a:bodyPr>
            <a:normAutofit fontScale="90000"/>
          </a:bodyPr>
          <a:lstStyle/>
          <a:p>
            <a:br>
              <a:rPr lang="en-US" dirty="0"/>
            </a:br>
            <a:r>
              <a:rPr lang="en-US" b="1" dirty="0"/>
              <a:t>Rules for Counting Arrests for Weapons: Carrying, Possessing, Etc., Drug Abuse Violations; and Liquor Law Violations </a:t>
            </a:r>
            <a:br>
              <a:rPr lang="en-US" dirty="0"/>
            </a:br>
            <a:endParaRPr lang="en-US" dirty="0"/>
          </a:p>
        </p:txBody>
      </p:sp>
      <p:sp>
        <p:nvSpPr>
          <p:cNvPr id="3" name="Content Placeholder 2">
            <a:extLst>
              <a:ext uri="{FF2B5EF4-FFF2-40B4-BE49-F238E27FC236}">
                <a16:creationId xmlns:a16="http://schemas.microsoft.com/office/drawing/2014/main" id="{E026C6BE-8333-4FFE-8B1C-13BCFCF8D5C6}"/>
              </a:ext>
            </a:extLst>
          </p:cNvPr>
          <p:cNvSpPr>
            <a:spLocks noGrp="1"/>
          </p:cNvSpPr>
          <p:nvPr>
            <p:ph idx="1"/>
          </p:nvPr>
        </p:nvSpPr>
        <p:spPr/>
        <p:txBody>
          <a:bodyPr>
            <a:normAutofit fontScale="92500" lnSpcReduction="10000"/>
          </a:bodyPr>
          <a:lstStyle/>
          <a:p>
            <a:r>
              <a:rPr lang="en-US" dirty="0"/>
              <a:t>Count the number of arrests for Weapons: Carrying, Possessing, Etc., the number of arrests for Drug Abuse Violations and the number of arrests for Liquor Law Violations. </a:t>
            </a:r>
          </a:p>
          <a:p>
            <a:endParaRPr lang="en-US" dirty="0"/>
          </a:p>
          <a:p>
            <a:r>
              <a:rPr lang="en-US" dirty="0"/>
              <a:t>If a single incident involving a Liquor Law Violation resulted in the arrest of 10 students, count this as 10 arrests. </a:t>
            </a:r>
          </a:p>
          <a:p>
            <a:endParaRPr lang="en-US" dirty="0"/>
          </a:p>
          <a:p>
            <a:r>
              <a:rPr lang="en-US" dirty="0"/>
              <a:t>If the same person is arrested for multiple incidents in the same calendar year (e.g., one arrest in February and one arrest in March), count this as two arrests. Count this as two arrests even when both arrests are for the same type of violation (e.g., both were Drug Abuse Violations).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BA151EC5-82F2-46C2-8C68-98F26979440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16500831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EA900-6A63-40C6-837B-0FD8AA484BFA}"/>
              </a:ext>
            </a:extLst>
          </p:cNvPr>
          <p:cNvSpPr>
            <a:spLocks noGrp="1"/>
          </p:cNvSpPr>
          <p:nvPr>
            <p:ph type="title"/>
          </p:nvPr>
        </p:nvSpPr>
        <p:spPr>
          <a:xfrm>
            <a:off x="838200" y="365125"/>
            <a:ext cx="9448800" cy="1325563"/>
          </a:xfrm>
        </p:spPr>
        <p:txBody>
          <a:bodyPr>
            <a:normAutofit fontScale="90000"/>
          </a:bodyPr>
          <a:lstStyle/>
          <a:p>
            <a:br>
              <a:rPr lang="en-US" dirty="0"/>
            </a:br>
            <a:r>
              <a:rPr lang="en-US" b="1" dirty="0"/>
              <a:t>Rules for Counting Arrests for Weapons: Carrying, Possessing, Etc., Drug Abuse Violations; and Liquor Law Violations </a:t>
            </a:r>
            <a:br>
              <a:rPr lang="en-US" dirty="0"/>
            </a:br>
            <a:endParaRPr lang="en-US" dirty="0"/>
          </a:p>
        </p:txBody>
      </p:sp>
      <p:sp>
        <p:nvSpPr>
          <p:cNvPr id="3" name="Content Placeholder 2">
            <a:extLst>
              <a:ext uri="{FF2B5EF4-FFF2-40B4-BE49-F238E27FC236}">
                <a16:creationId xmlns:a16="http://schemas.microsoft.com/office/drawing/2014/main" id="{E026C6BE-8333-4FFE-8B1C-13BCFCF8D5C6}"/>
              </a:ext>
            </a:extLst>
          </p:cNvPr>
          <p:cNvSpPr>
            <a:spLocks noGrp="1"/>
          </p:cNvSpPr>
          <p:nvPr>
            <p:ph idx="1"/>
          </p:nvPr>
        </p:nvSpPr>
        <p:spPr/>
        <p:txBody>
          <a:bodyPr/>
          <a:lstStyle/>
          <a:p>
            <a:endParaRPr lang="en-US" dirty="0"/>
          </a:p>
          <a:p>
            <a:r>
              <a:rPr lang="en-US" dirty="0"/>
              <a:t>If an individual is arrested for one type of law violation and referred for disciplinary action for a different type of law violation during a single incident (e.g., arrested for a Drug Abuse Violation and referred for a Liquor Law Violation), count only the arrest. </a:t>
            </a:r>
          </a:p>
          <a:p>
            <a:endParaRPr lang="en-US" dirty="0"/>
          </a:p>
          <a:p>
            <a:r>
              <a:rPr lang="en-US" dirty="0"/>
              <a:t>If a person is both arrested and referred for disciplinary action for a single incident involving a law violation (e.g., a Drug Abuse Violation), count only the arrest.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6E8F9822-A572-4BD1-A147-B1EB338B2ED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29053260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EA900-6A63-40C6-837B-0FD8AA484BFA}"/>
              </a:ext>
            </a:extLst>
          </p:cNvPr>
          <p:cNvSpPr>
            <a:spLocks noGrp="1"/>
          </p:cNvSpPr>
          <p:nvPr>
            <p:ph type="title"/>
          </p:nvPr>
        </p:nvSpPr>
        <p:spPr>
          <a:xfrm>
            <a:off x="838200" y="365125"/>
            <a:ext cx="8975271" cy="1325563"/>
          </a:xfrm>
        </p:spPr>
        <p:txBody>
          <a:bodyPr>
            <a:normAutofit fontScale="90000"/>
          </a:bodyPr>
          <a:lstStyle/>
          <a:p>
            <a:br>
              <a:rPr lang="en-US" dirty="0"/>
            </a:br>
            <a:r>
              <a:rPr lang="en-US" b="1" dirty="0"/>
              <a:t>Rules for Counting Arrests for Weapons: Carrying, Possessing, Etc., Drug Abuse Violations; and Liquor Law Violations </a:t>
            </a:r>
            <a:br>
              <a:rPr lang="en-US" dirty="0"/>
            </a:br>
            <a:endParaRPr lang="en-US" dirty="0"/>
          </a:p>
        </p:txBody>
      </p:sp>
      <p:sp>
        <p:nvSpPr>
          <p:cNvPr id="3" name="Content Placeholder 2">
            <a:extLst>
              <a:ext uri="{FF2B5EF4-FFF2-40B4-BE49-F238E27FC236}">
                <a16:creationId xmlns:a16="http://schemas.microsoft.com/office/drawing/2014/main" id="{E026C6BE-8333-4FFE-8B1C-13BCFCF8D5C6}"/>
              </a:ext>
            </a:extLst>
          </p:cNvPr>
          <p:cNvSpPr>
            <a:spLocks noGrp="1"/>
          </p:cNvSpPr>
          <p:nvPr>
            <p:ph idx="1"/>
          </p:nvPr>
        </p:nvSpPr>
        <p:spPr/>
        <p:txBody>
          <a:bodyPr>
            <a:normAutofit lnSpcReduction="10000"/>
          </a:bodyPr>
          <a:lstStyle/>
          <a:p>
            <a:endParaRPr lang="en-US" dirty="0"/>
          </a:p>
          <a:p>
            <a:r>
              <a:rPr lang="en-US" dirty="0"/>
              <a:t>If a person is arrested for multiple violations during a single incident (e.g., violations of both drug abuse and liquor laws), law enforcement or security officer discretion should be used to determine which violation to count. We recommend that you document the justification for this determination. Officer discretion is allowed only for Weapons, Drug Abuse and Liquor Law Violation arrests </a:t>
            </a:r>
            <a:r>
              <a:rPr lang="en-US" i="1" dirty="0"/>
              <a:t>resulting from a single incident. </a:t>
            </a:r>
            <a:endParaRPr lang="en-US" dirty="0"/>
          </a:p>
          <a:p>
            <a:endParaRPr lang="en-US" dirty="0"/>
          </a:p>
          <a:p>
            <a:r>
              <a:rPr lang="en-US" dirty="0"/>
              <a:t>Do not combine statistics for arrests and persons referred for disciplinary action. </a:t>
            </a:r>
          </a:p>
        </p:txBody>
      </p:sp>
      <p:pic>
        <p:nvPicPr>
          <p:cNvPr id="4" name="Picture 3" descr="Alabama Community College System (ACCS)">
            <a:hlinkClick r:id="rId2" tgtFrame="&quot;_blank&quot;"/>
            <a:extLst>
              <a:ext uri="{FF2B5EF4-FFF2-40B4-BE49-F238E27FC236}">
                <a16:creationId xmlns:a16="http://schemas.microsoft.com/office/drawing/2014/main" id="{7D0D2F0F-06AA-43F6-930A-91EB50BFAAC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09432671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BFFCD-D542-4DB4-9003-EE5E5DC1490D}"/>
              </a:ext>
            </a:extLst>
          </p:cNvPr>
          <p:cNvSpPr>
            <a:spLocks noGrp="1"/>
          </p:cNvSpPr>
          <p:nvPr>
            <p:ph type="title"/>
          </p:nvPr>
        </p:nvSpPr>
        <p:spPr>
          <a:xfrm>
            <a:off x="838200" y="365125"/>
            <a:ext cx="8616043" cy="1325563"/>
          </a:xfrm>
        </p:spPr>
        <p:txBody>
          <a:bodyPr>
            <a:normAutofit fontScale="90000"/>
          </a:bodyPr>
          <a:lstStyle/>
          <a:p>
            <a:r>
              <a:rPr lang="en-US" b="1" dirty="0"/>
              <a:t>Rules for Counting Arrests for Weapons: Carrying, Possessing, Etc., Drug Abuse Violations; and Liquor Law Violations</a:t>
            </a:r>
            <a:endParaRPr lang="en-US" dirty="0"/>
          </a:p>
        </p:txBody>
      </p:sp>
      <p:sp>
        <p:nvSpPr>
          <p:cNvPr id="3" name="Content Placeholder 2">
            <a:extLst>
              <a:ext uri="{FF2B5EF4-FFF2-40B4-BE49-F238E27FC236}">
                <a16:creationId xmlns:a16="http://schemas.microsoft.com/office/drawing/2014/main" id="{8028EF82-D5A9-434F-BAEE-9A509DC149FB}"/>
              </a:ext>
            </a:extLst>
          </p:cNvPr>
          <p:cNvSpPr>
            <a:spLocks noGrp="1"/>
          </p:cNvSpPr>
          <p:nvPr>
            <p:ph idx="1"/>
          </p:nvPr>
        </p:nvSpPr>
        <p:spPr>
          <a:xfrm>
            <a:off x="838200" y="2451099"/>
            <a:ext cx="10515600" cy="3725863"/>
          </a:xfrm>
        </p:spPr>
        <p:txBody>
          <a:bodyPr/>
          <a:lstStyle/>
          <a:p>
            <a:r>
              <a:rPr lang="en-US" dirty="0"/>
              <a:t>Documentation of the arrest must be maintained for purposes of </a:t>
            </a:r>
            <a:r>
              <a:rPr lang="en-US" i="1" dirty="0" err="1"/>
              <a:t>Clery</a:t>
            </a:r>
            <a:r>
              <a:rPr lang="en-US" i="1" dirty="0"/>
              <a:t> Act </a:t>
            </a:r>
            <a:r>
              <a:rPr lang="en-US" dirty="0"/>
              <a:t>compliance for three years from the latest publication of the annual security report to which they apply, even if the record is expunged by the court.</a:t>
            </a:r>
          </a:p>
        </p:txBody>
      </p:sp>
      <p:pic>
        <p:nvPicPr>
          <p:cNvPr id="4" name="Picture 3" descr="Alabama Community College System (ACCS)">
            <a:hlinkClick r:id="rId2" tgtFrame="&quot;_blank&quot;"/>
            <a:extLst>
              <a:ext uri="{FF2B5EF4-FFF2-40B4-BE49-F238E27FC236}">
                <a16:creationId xmlns:a16="http://schemas.microsoft.com/office/drawing/2014/main" id="{17AB3DCA-5507-4EB0-91D5-061288D1497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720855727"/>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75D0-D861-4F42-BAC0-AFBF08BD29FC}"/>
              </a:ext>
            </a:extLst>
          </p:cNvPr>
          <p:cNvSpPr>
            <a:spLocks noGrp="1"/>
          </p:cNvSpPr>
          <p:nvPr>
            <p:ph type="title"/>
          </p:nvPr>
        </p:nvSpPr>
        <p:spPr/>
        <p:txBody>
          <a:bodyPr/>
          <a:lstStyle/>
          <a:p>
            <a:r>
              <a:rPr lang="en-US" b="1" dirty="0"/>
              <a:t>Referred for disciplinary action</a:t>
            </a:r>
            <a:endParaRPr lang="en-US" dirty="0"/>
          </a:p>
        </p:txBody>
      </p:sp>
      <p:sp>
        <p:nvSpPr>
          <p:cNvPr id="3" name="Content Placeholder 2">
            <a:extLst>
              <a:ext uri="{FF2B5EF4-FFF2-40B4-BE49-F238E27FC236}">
                <a16:creationId xmlns:a16="http://schemas.microsoft.com/office/drawing/2014/main" id="{CB26130D-0B59-448F-AA38-F3AF371B796E}"/>
              </a:ext>
            </a:extLst>
          </p:cNvPr>
          <p:cNvSpPr>
            <a:spLocks noGrp="1"/>
          </p:cNvSpPr>
          <p:nvPr>
            <p:ph idx="1"/>
          </p:nvPr>
        </p:nvSpPr>
        <p:spPr/>
        <p:txBody>
          <a:bodyPr/>
          <a:lstStyle/>
          <a:p>
            <a:r>
              <a:rPr lang="en-US" dirty="0"/>
              <a:t>Defined as </a:t>
            </a:r>
            <a:r>
              <a:rPr lang="en-US" i="1" dirty="0"/>
              <a:t>the referral of any person to any official who initiates a disciplinary action of which a record is established and which may result in the imposition of a </a:t>
            </a:r>
            <a:r>
              <a:rPr lang="en-US" i="1" dirty="0" err="1"/>
              <a:t>sa</a:t>
            </a:r>
            <a:endParaRPr lang="en-US" i="1" dirty="0"/>
          </a:p>
          <a:p>
            <a:r>
              <a:rPr lang="en-US" i="1" dirty="0"/>
              <a:t>Criteria</a:t>
            </a:r>
          </a:p>
          <a:p>
            <a:pPr lvl="1"/>
            <a:r>
              <a:rPr lang="en-US" dirty="0"/>
              <a:t>The official receiving the referral must initiate a disciplinary action, </a:t>
            </a:r>
          </a:p>
          <a:p>
            <a:pPr lvl="1"/>
            <a:r>
              <a:rPr lang="en-US" dirty="0"/>
              <a:t>A record of the action must be established, and </a:t>
            </a:r>
          </a:p>
          <a:p>
            <a:pPr lvl="1"/>
            <a:r>
              <a:rPr lang="en-US" dirty="0"/>
              <a:t>The action may, but does not have to, result in a sanction. </a:t>
            </a:r>
          </a:p>
          <a:p>
            <a:r>
              <a:rPr lang="en-US" dirty="0"/>
              <a:t>Note that a disciplinary action can be initiated in an informal as well as a formal manner.</a:t>
            </a:r>
          </a:p>
        </p:txBody>
      </p:sp>
      <p:pic>
        <p:nvPicPr>
          <p:cNvPr id="4" name="Picture 3" descr="Alabama Community College System (ACCS)">
            <a:hlinkClick r:id="rId2" tgtFrame="&quot;_blank&quot;"/>
            <a:extLst>
              <a:ext uri="{FF2B5EF4-FFF2-40B4-BE49-F238E27FC236}">
                <a16:creationId xmlns:a16="http://schemas.microsoft.com/office/drawing/2014/main" id="{55C577FB-77E1-42FF-87FB-5A9D08589AB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794031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A7A6D-E337-48B6-B9CF-1C070ED3A350}"/>
              </a:ext>
            </a:extLst>
          </p:cNvPr>
          <p:cNvSpPr>
            <a:spLocks noGrp="1"/>
          </p:cNvSpPr>
          <p:nvPr>
            <p:ph type="title"/>
          </p:nvPr>
        </p:nvSpPr>
        <p:spPr/>
        <p:txBody>
          <a:bodyPr/>
          <a:lstStyle/>
          <a:p>
            <a:r>
              <a:rPr lang="en-US" b="1" dirty="0"/>
              <a:t>Common Mistake</a:t>
            </a:r>
          </a:p>
        </p:txBody>
      </p:sp>
      <p:sp>
        <p:nvSpPr>
          <p:cNvPr id="3" name="Content Placeholder 2">
            <a:extLst>
              <a:ext uri="{FF2B5EF4-FFF2-40B4-BE49-F238E27FC236}">
                <a16:creationId xmlns:a16="http://schemas.microsoft.com/office/drawing/2014/main" id="{022F2079-95B9-40A3-8082-4527F9518F88}"/>
              </a:ext>
            </a:extLst>
          </p:cNvPr>
          <p:cNvSpPr>
            <a:spLocks noGrp="1"/>
          </p:cNvSpPr>
          <p:nvPr>
            <p:ph idx="1"/>
          </p:nvPr>
        </p:nvSpPr>
        <p:spPr/>
        <p:txBody>
          <a:bodyPr/>
          <a:lstStyle/>
          <a:p>
            <a:r>
              <a:rPr lang="en-US" dirty="0"/>
              <a:t>Statistics must be disclosed separately for each of these four general categories. This means that when an incident meets definitions in more than one of these categories, it must be reported in each category. </a:t>
            </a:r>
          </a:p>
          <a:p>
            <a:r>
              <a:rPr lang="en-US" dirty="0"/>
              <a:t>Under the </a:t>
            </a:r>
            <a:r>
              <a:rPr lang="en-US" i="1" dirty="0"/>
              <a:t>Clery Act</a:t>
            </a:r>
            <a:r>
              <a:rPr lang="en-US" dirty="0"/>
              <a:t>, for the purposes of counting and disclosing Criminal Offense, Hate Crime, arrest and disciplinary referral statistics you must do so based on </a:t>
            </a:r>
            <a:r>
              <a:rPr lang="en-US" b="1" dirty="0"/>
              <a:t>definitions provided by the Federal Bureau of Investigation’s (FBI’s) Uniform Crime Reporting (UCR) Program. </a:t>
            </a:r>
          </a:p>
        </p:txBody>
      </p:sp>
      <p:pic>
        <p:nvPicPr>
          <p:cNvPr id="4" name="Picture 3" descr="Alabama Community College System (ACCS)">
            <a:hlinkClick r:id="rId2" tgtFrame="&quot;_blank&quot;"/>
            <a:extLst>
              <a:ext uri="{FF2B5EF4-FFF2-40B4-BE49-F238E27FC236}">
                <a16:creationId xmlns:a16="http://schemas.microsoft.com/office/drawing/2014/main" id="{2FD18CC5-B045-464C-B49A-69BB29B5BEC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86338928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4A7E6-1F92-4B84-B0BD-0487A6D62E8E}"/>
              </a:ext>
            </a:extLst>
          </p:cNvPr>
          <p:cNvSpPr>
            <a:spLocks noGrp="1"/>
          </p:cNvSpPr>
          <p:nvPr>
            <p:ph type="title"/>
          </p:nvPr>
        </p:nvSpPr>
        <p:spPr/>
        <p:txBody>
          <a:bodyPr/>
          <a:lstStyle/>
          <a:p>
            <a:r>
              <a:rPr lang="en-US" b="1" dirty="0"/>
              <a:t>Referred for disciplinary action</a:t>
            </a:r>
            <a:endParaRPr lang="en-US" dirty="0"/>
          </a:p>
        </p:txBody>
      </p:sp>
      <p:sp>
        <p:nvSpPr>
          <p:cNvPr id="3" name="Content Placeholder 2">
            <a:extLst>
              <a:ext uri="{FF2B5EF4-FFF2-40B4-BE49-F238E27FC236}">
                <a16:creationId xmlns:a16="http://schemas.microsoft.com/office/drawing/2014/main" id="{40F14167-40B5-4042-9658-0A01F3DC6251}"/>
              </a:ext>
            </a:extLst>
          </p:cNvPr>
          <p:cNvSpPr>
            <a:spLocks noGrp="1"/>
          </p:cNvSpPr>
          <p:nvPr>
            <p:ph idx="1"/>
          </p:nvPr>
        </p:nvSpPr>
        <p:spPr/>
        <p:txBody>
          <a:bodyPr/>
          <a:lstStyle/>
          <a:p>
            <a:r>
              <a:rPr lang="en-US" dirty="0"/>
              <a:t>Documentation of the referral must be maintained for purposes of </a:t>
            </a:r>
            <a:r>
              <a:rPr lang="en-US" i="1" dirty="0" err="1"/>
              <a:t>Clery</a:t>
            </a:r>
            <a:r>
              <a:rPr lang="en-US" i="1" dirty="0"/>
              <a:t> Act </a:t>
            </a:r>
            <a:r>
              <a:rPr lang="en-US" dirty="0"/>
              <a:t>compliance for three years from the latest publication of the annual security report to which they apply. </a:t>
            </a:r>
          </a:p>
        </p:txBody>
      </p:sp>
      <p:pic>
        <p:nvPicPr>
          <p:cNvPr id="4" name="Picture 3" descr="Alabama Community College System (ACCS)">
            <a:hlinkClick r:id="rId2" tgtFrame="&quot;_blank&quot;"/>
            <a:extLst>
              <a:ext uri="{FF2B5EF4-FFF2-40B4-BE49-F238E27FC236}">
                <a16:creationId xmlns:a16="http://schemas.microsoft.com/office/drawing/2014/main" id="{AA0EB45B-554B-4149-ACF6-BBB6D37793B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41779567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0E736-D08B-4676-9F2F-162ED4DFA74E}"/>
              </a:ext>
            </a:extLst>
          </p:cNvPr>
          <p:cNvSpPr>
            <a:spLocks noGrp="1"/>
          </p:cNvSpPr>
          <p:nvPr>
            <p:ph type="title"/>
          </p:nvPr>
        </p:nvSpPr>
        <p:spPr>
          <a:xfrm>
            <a:off x="838200" y="793511"/>
            <a:ext cx="9628414" cy="1325563"/>
          </a:xfrm>
        </p:spPr>
        <p:txBody>
          <a:bodyPr>
            <a:normAutofit fontScale="90000"/>
          </a:bodyPr>
          <a:lstStyle/>
          <a:p>
            <a:r>
              <a:rPr lang="en-US" b="1" dirty="0"/>
              <a:t>Rules for Counting Referrals for Disciplinary Action for Weapons: Carrying, Possessing, Etc., Drug Abuse Violations; and Liquor Law Violations </a:t>
            </a:r>
            <a:endParaRPr lang="en-US" dirty="0"/>
          </a:p>
        </p:txBody>
      </p:sp>
      <p:sp>
        <p:nvSpPr>
          <p:cNvPr id="3" name="Content Placeholder 2">
            <a:extLst>
              <a:ext uri="{FF2B5EF4-FFF2-40B4-BE49-F238E27FC236}">
                <a16:creationId xmlns:a16="http://schemas.microsoft.com/office/drawing/2014/main" id="{9AF68693-C177-4E1C-9C3E-FEE5E1AD4A09}"/>
              </a:ext>
            </a:extLst>
          </p:cNvPr>
          <p:cNvSpPr>
            <a:spLocks noGrp="1"/>
          </p:cNvSpPr>
          <p:nvPr>
            <p:ph idx="1"/>
          </p:nvPr>
        </p:nvSpPr>
        <p:spPr>
          <a:xfrm>
            <a:off x="838200" y="2383971"/>
            <a:ext cx="10515600" cy="3792992"/>
          </a:xfrm>
        </p:spPr>
        <p:txBody>
          <a:bodyPr/>
          <a:lstStyle/>
          <a:p>
            <a:endParaRPr lang="en-US" dirty="0"/>
          </a:p>
          <a:p>
            <a:r>
              <a:rPr lang="en-US" dirty="0"/>
              <a:t>Count the number of persons who were referred for Weapons: Carrying, Possessing, Etc., the number referred for Drug Abuse Violations and the number referred for Liquor Law Violations. </a:t>
            </a:r>
          </a:p>
          <a:p>
            <a:endParaRPr lang="en-US" dirty="0"/>
          </a:p>
          <a:p>
            <a:r>
              <a:rPr lang="en-US" dirty="0"/>
              <a:t>Do not count the number of persons who were referred for disciplinary action solely for violation of institutional policy. Only count the number of persons referred for violations of the law.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5113AA4F-21FF-4345-8CB9-DD13BD624CF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01615054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0E736-D08B-4676-9F2F-162ED4DFA74E}"/>
              </a:ext>
            </a:extLst>
          </p:cNvPr>
          <p:cNvSpPr>
            <a:spLocks noGrp="1"/>
          </p:cNvSpPr>
          <p:nvPr>
            <p:ph type="title"/>
          </p:nvPr>
        </p:nvSpPr>
        <p:spPr>
          <a:xfrm>
            <a:off x="838200" y="1191986"/>
            <a:ext cx="9122229" cy="498702"/>
          </a:xfrm>
        </p:spPr>
        <p:txBody>
          <a:bodyPr>
            <a:normAutofit fontScale="90000"/>
          </a:bodyPr>
          <a:lstStyle/>
          <a:p>
            <a:r>
              <a:rPr lang="en-US" b="1" dirty="0"/>
              <a:t>Rules for Counting Referrals for Disciplinary Action for Weapons: Carrying, Possessing, Etc., Drug Abuse Violations; and Liquor Law Violations </a:t>
            </a:r>
            <a:endParaRPr lang="en-US" dirty="0"/>
          </a:p>
        </p:txBody>
      </p:sp>
      <p:sp>
        <p:nvSpPr>
          <p:cNvPr id="3" name="Content Placeholder 2">
            <a:extLst>
              <a:ext uri="{FF2B5EF4-FFF2-40B4-BE49-F238E27FC236}">
                <a16:creationId xmlns:a16="http://schemas.microsoft.com/office/drawing/2014/main" id="{9AF68693-C177-4E1C-9C3E-FEE5E1AD4A09}"/>
              </a:ext>
            </a:extLst>
          </p:cNvPr>
          <p:cNvSpPr>
            <a:spLocks noGrp="1"/>
          </p:cNvSpPr>
          <p:nvPr>
            <p:ph idx="1"/>
          </p:nvPr>
        </p:nvSpPr>
        <p:spPr>
          <a:xfrm>
            <a:off x="838200" y="2955471"/>
            <a:ext cx="10515600" cy="3221492"/>
          </a:xfrm>
        </p:spPr>
        <p:txBody>
          <a:bodyPr/>
          <a:lstStyle/>
          <a:p>
            <a:endParaRPr lang="en-US" dirty="0"/>
          </a:p>
          <a:p>
            <a:r>
              <a:rPr lang="en-US" dirty="0"/>
              <a:t>If a person is referred for disciplinary action for multiple incidents in the same calendar year (e.g., one referral in February and one referral in March), count this as two referrals for disciplinary action. It is counted as two referrals even if both referrals are for the same type of violation (e.g., both were Drug Abuse Violations).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DFE7DCA6-6EF5-48C2-897D-2049A5DB67A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50639664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0E736-D08B-4676-9F2F-162ED4DFA74E}"/>
              </a:ext>
            </a:extLst>
          </p:cNvPr>
          <p:cNvSpPr>
            <a:spLocks noGrp="1"/>
          </p:cNvSpPr>
          <p:nvPr>
            <p:ph type="title"/>
          </p:nvPr>
        </p:nvSpPr>
        <p:spPr>
          <a:xfrm>
            <a:off x="838200" y="849086"/>
            <a:ext cx="9285514" cy="841602"/>
          </a:xfrm>
        </p:spPr>
        <p:txBody>
          <a:bodyPr>
            <a:normAutofit fontScale="90000"/>
          </a:bodyPr>
          <a:lstStyle/>
          <a:p>
            <a:r>
              <a:rPr lang="en-US" b="1" dirty="0"/>
              <a:t>Rules for Counting Referrals for Disciplinary Action for Weapons: Carrying, Possessing, Etc., Drug Abuse Violations; and Liquor Law Violations </a:t>
            </a:r>
            <a:endParaRPr lang="en-US" dirty="0"/>
          </a:p>
        </p:txBody>
      </p:sp>
      <p:sp>
        <p:nvSpPr>
          <p:cNvPr id="3" name="Content Placeholder 2">
            <a:extLst>
              <a:ext uri="{FF2B5EF4-FFF2-40B4-BE49-F238E27FC236}">
                <a16:creationId xmlns:a16="http://schemas.microsoft.com/office/drawing/2014/main" id="{9AF68693-C177-4E1C-9C3E-FEE5E1AD4A09}"/>
              </a:ext>
            </a:extLst>
          </p:cNvPr>
          <p:cNvSpPr>
            <a:spLocks noGrp="1"/>
          </p:cNvSpPr>
          <p:nvPr>
            <p:ph idx="1"/>
          </p:nvPr>
        </p:nvSpPr>
        <p:spPr>
          <a:xfrm>
            <a:off x="838200" y="3020785"/>
            <a:ext cx="10515600" cy="3156177"/>
          </a:xfrm>
        </p:spPr>
        <p:txBody>
          <a:bodyPr/>
          <a:lstStyle/>
          <a:p>
            <a:endParaRPr lang="en-US" dirty="0"/>
          </a:p>
          <a:p>
            <a:r>
              <a:rPr lang="en-US" dirty="0"/>
              <a:t>If an individual is arrested for one type of law violation and referred for disciplinary action for a different type of law violation during a single incident (e.g., arrested for a Drug Abuse Violation and referred for a Liquor Law Violation), count only the arrest.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33A87274-2E4B-494B-B80A-2C2A63AEFF6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86591438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0E736-D08B-4676-9F2F-162ED4DFA74E}"/>
              </a:ext>
            </a:extLst>
          </p:cNvPr>
          <p:cNvSpPr>
            <a:spLocks noGrp="1"/>
          </p:cNvSpPr>
          <p:nvPr>
            <p:ph type="title"/>
          </p:nvPr>
        </p:nvSpPr>
        <p:spPr>
          <a:xfrm>
            <a:off x="838200" y="365125"/>
            <a:ext cx="8714014" cy="1937204"/>
          </a:xfrm>
        </p:spPr>
        <p:txBody>
          <a:bodyPr>
            <a:normAutofit fontScale="90000"/>
          </a:bodyPr>
          <a:lstStyle/>
          <a:p>
            <a:r>
              <a:rPr lang="en-US" b="1" dirty="0"/>
              <a:t>Rules for Counting Referrals for Disciplinary Action for Weapons: Carrying, Possessing, Etc., Drug Abuse Violations; and Liquor Law Violations </a:t>
            </a:r>
            <a:endParaRPr lang="en-US" dirty="0"/>
          </a:p>
        </p:txBody>
      </p:sp>
      <p:sp>
        <p:nvSpPr>
          <p:cNvPr id="3" name="Content Placeholder 2">
            <a:extLst>
              <a:ext uri="{FF2B5EF4-FFF2-40B4-BE49-F238E27FC236}">
                <a16:creationId xmlns:a16="http://schemas.microsoft.com/office/drawing/2014/main" id="{9AF68693-C177-4E1C-9C3E-FEE5E1AD4A09}"/>
              </a:ext>
            </a:extLst>
          </p:cNvPr>
          <p:cNvSpPr>
            <a:spLocks noGrp="1"/>
          </p:cNvSpPr>
          <p:nvPr>
            <p:ph idx="1"/>
          </p:nvPr>
        </p:nvSpPr>
        <p:spPr/>
        <p:txBody>
          <a:bodyPr/>
          <a:lstStyle/>
          <a:p>
            <a:endParaRPr lang="en-US" dirty="0"/>
          </a:p>
          <a:p>
            <a:endParaRPr lang="en-US" dirty="0"/>
          </a:p>
          <a:p>
            <a:r>
              <a:rPr lang="en-US" dirty="0"/>
              <a:t>If a person is referred for disciplinary action for multiple violations during a single incident (e.g., violations of both drug abuse and liquor laws), law enforcement or security officer discretion should be used to determine which violation to count. We recommend that you document justification for this determination. Officer discretion is allowed only for Weapons, Drug Abuse and Liquor Law Violation referrals </a:t>
            </a:r>
            <a:r>
              <a:rPr lang="en-US" b="1" dirty="0"/>
              <a:t>resulting from a single incident. </a:t>
            </a:r>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22B7EF4A-821B-4F6A-AE10-C77DDA742F5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68110392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15D0E-15B3-4241-B9E6-35AF4EB08FB3}"/>
              </a:ext>
            </a:extLst>
          </p:cNvPr>
          <p:cNvSpPr>
            <a:spLocks noGrp="1"/>
          </p:cNvSpPr>
          <p:nvPr>
            <p:ph type="title"/>
          </p:nvPr>
        </p:nvSpPr>
        <p:spPr/>
        <p:txBody>
          <a:bodyPr>
            <a:normAutofit/>
          </a:bodyPr>
          <a:lstStyle/>
          <a:p>
            <a:r>
              <a:rPr lang="en-US" b="1" dirty="0"/>
              <a:t>How to Classify the Law Violations </a:t>
            </a:r>
            <a:endParaRPr lang="en-US" dirty="0"/>
          </a:p>
        </p:txBody>
      </p:sp>
      <p:sp>
        <p:nvSpPr>
          <p:cNvPr id="3" name="Content Placeholder 2">
            <a:extLst>
              <a:ext uri="{FF2B5EF4-FFF2-40B4-BE49-F238E27FC236}">
                <a16:creationId xmlns:a16="http://schemas.microsoft.com/office/drawing/2014/main" id="{35B6CC10-897C-4D80-A6D2-48BE9B7389F3}"/>
              </a:ext>
            </a:extLst>
          </p:cNvPr>
          <p:cNvSpPr>
            <a:spLocks noGrp="1"/>
          </p:cNvSpPr>
          <p:nvPr>
            <p:ph idx="1"/>
          </p:nvPr>
        </p:nvSpPr>
        <p:spPr/>
        <p:txBody>
          <a:bodyPr/>
          <a:lstStyle/>
          <a:p>
            <a:r>
              <a:rPr lang="en-US" b="1" dirty="0"/>
              <a:t>Weapons: Carrying, Possessing, Etc., </a:t>
            </a:r>
            <a:r>
              <a:rPr lang="en-US" dirty="0"/>
              <a:t>is defined as </a:t>
            </a:r>
            <a:r>
              <a:rPr lang="en-US" i="1" dirty="0"/>
              <a:t>the violation of laws or ordinances prohibiting the manufacture, sale, purchase, transportation, possession, concealment, or use of firearms, cutting instruments, explosives, incendiary devices or other deadly weapons. This classification encompasses weapons offenses that are regulatory in nature.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F28C48E3-98BF-43E0-9213-AC1919F1B94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45503113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95CC2-CD7A-4B4F-A4BF-C4EC9C503C91}"/>
              </a:ext>
            </a:extLst>
          </p:cNvPr>
          <p:cNvSpPr>
            <a:spLocks noGrp="1"/>
          </p:cNvSpPr>
          <p:nvPr>
            <p:ph type="title"/>
          </p:nvPr>
        </p:nvSpPr>
        <p:spPr>
          <a:xfrm>
            <a:off x="838200" y="365125"/>
            <a:ext cx="8763000" cy="1325563"/>
          </a:xfrm>
        </p:spPr>
        <p:txBody>
          <a:bodyPr/>
          <a:lstStyle/>
          <a:p>
            <a:r>
              <a:rPr lang="en-US" b="1" dirty="0"/>
              <a:t>Classify as a Weapons: Carrying, Possessing, Etc., Violation: </a:t>
            </a:r>
            <a:endParaRPr lang="en-US" dirty="0"/>
          </a:p>
        </p:txBody>
      </p:sp>
      <p:sp>
        <p:nvSpPr>
          <p:cNvPr id="3" name="Content Placeholder 2">
            <a:extLst>
              <a:ext uri="{FF2B5EF4-FFF2-40B4-BE49-F238E27FC236}">
                <a16:creationId xmlns:a16="http://schemas.microsoft.com/office/drawing/2014/main" id="{492E2B3D-C2CF-4B84-BD9E-96DDF2C0CA20}"/>
              </a:ext>
            </a:extLst>
          </p:cNvPr>
          <p:cNvSpPr>
            <a:spLocks noGrp="1"/>
          </p:cNvSpPr>
          <p:nvPr>
            <p:ph idx="1"/>
          </p:nvPr>
        </p:nvSpPr>
        <p:spPr/>
        <p:txBody>
          <a:bodyPr/>
          <a:lstStyle/>
          <a:p>
            <a:endParaRPr lang="en-US" dirty="0"/>
          </a:p>
          <a:p>
            <a:r>
              <a:rPr lang="en-US" dirty="0"/>
              <a:t>Manufacture, sale, or possession of deadly weapons. </a:t>
            </a:r>
          </a:p>
          <a:p>
            <a:r>
              <a:rPr lang="en-US" dirty="0"/>
              <a:t>Carrying deadly weapons, concealed or openly. </a:t>
            </a:r>
          </a:p>
          <a:p>
            <a:r>
              <a:rPr lang="en-US" dirty="0"/>
              <a:t>Using, manufacturing, etc., of silencers. </a:t>
            </a:r>
          </a:p>
          <a:p>
            <a:r>
              <a:rPr lang="en-US" dirty="0"/>
              <a:t>Furnishing deadly weapons to minors. </a:t>
            </a:r>
          </a:p>
          <a:p>
            <a:r>
              <a:rPr lang="en-US" dirty="0"/>
              <a:t>Aliens possessing deadly weapons. </a:t>
            </a:r>
          </a:p>
          <a:p>
            <a:r>
              <a:rPr lang="en-US" dirty="0"/>
              <a:t>Attempts to commit any of the above.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6F44A984-DE1A-4A86-B6AD-BCF0BA31477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12240066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58EBD-9BD1-4966-92F2-DEC8DBC94AB9}"/>
              </a:ext>
            </a:extLst>
          </p:cNvPr>
          <p:cNvSpPr>
            <a:spLocks noGrp="1"/>
          </p:cNvSpPr>
          <p:nvPr>
            <p:ph type="title"/>
          </p:nvPr>
        </p:nvSpPr>
        <p:spPr>
          <a:xfrm>
            <a:off x="838200" y="365125"/>
            <a:ext cx="9563100" cy="1325563"/>
          </a:xfrm>
        </p:spPr>
        <p:txBody>
          <a:bodyPr/>
          <a:lstStyle/>
          <a:p>
            <a:r>
              <a:rPr lang="en-US" b="1" dirty="0"/>
              <a:t>Classify as a Weapons: Carrying, Possessing, Etc., Violation: </a:t>
            </a:r>
            <a:endParaRPr lang="en-US" dirty="0"/>
          </a:p>
        </p:txBody>
      </p:sp>
      <p:sp>
        <p:nvSpPr>
          <p:cNvPr id="3" name="Content Placeholder 2">
            <a:extLst>
              <a:ext uri="{FF2B5EF4-FFF2-40B4-BE49-F238E27FC236}">
                <a16:creationId xmlns:a16="http://schemas.microsoft.com/office/drawing/2014/main" id="{2AB79A00-078D-4EF3-B2E7-326BAFD918A1}"/>
              </a:ext>
            </a:extLst>
          </p:cNvPr>
          <p:cNvSpPr>
            <a:spLocks noGrp="1"/>
          </p:cNvSpPr>
          <p:nvPr>
            <p:ph idx="1"/>
          </p:nvPr>
        </p:nvSpPr>
        <p:spPr/>
        <p:txBody>
          <a:bodyPr/>
          <a:lstStyle/>
          <a:p>
            <a:r>
              <a:rPr lang="en-US" dirty="0"/>
              <a:t>This type of violation is not limited to “deadly” weapons; it also applies to weapons used in a deadly manner. For example, if there is a local or state law prohibiting the possession of brass knuckles, and an individual is arrested for possessing them on your </a:t>
            </a:r>
            <a:r>
              <a:rPr lang="en-US" i="1" dirty="0" err="1"/>
              <a:t>Clery</a:t>
            </a:r>
            <a:r>
              <a:rPr lang="en-US" i="1" dirty="0"/>
              <a:t> Act </a:t>
            </a:r>
            <a:r>
              <a:rPr lang="en-US" dirty="0"/>
              <a:t>geography, the arrest must be included in your </a:t>
            </a:r>
            <a:r>
              <a:rPr lang="en-US" i="1" dirty="0" err="1"/>
              <a:t>Clery</a:t>
            </a:r>
            <a:r>
              <a:rPr lang="en-US" i="1" dirty="0"/>
              <a:t> Act </a:t>
            </a:r>
            <a:r>
              <a:rPr lang="en-US" dirty="0"/>
              <a:t>statistics. </a:t>
            </a:r>
          </a:p>
        </p:txBody>
      </p:sp>
      <p:pic>
        <p:nvPicPr>
          <p:cNvPr id="4" name="Picture 3" descr="Alabama Community College System (ACCS)">
            <a:hlinkClick r:id="rId2" tgtFrame="&quot;_blank&quot;"/>
            <a:extLst>
              <a:ext uri="{FF2B5EF4-FFF2-40B4-BE49-F238E27FC236}">
                <a16:creationId xmlns:a16="http://schemas.microsoft.com/office/drawing/2014/main" id="{CF05EBEA-9F5C-478C-9187-D6970F5F680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98425101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F4ED-6B07-437B-B068-452172DB0A65}"/>
              </a:ext>
            </a:extLst>
          </p:cNvPr>
          <p:cNvSpPr>
            <a:spLocks noGrp="1"/>
          </p:cNvSpPr>
          <p:nvPr>
            <p:ph type="title"/>
          </p:nvPr>
        </p:nvSpPr>
        <p:spPr/>
        <p:txBody>
          <a:bodyPr/>
          <a:lstStyle/>
          <a:p>
            <a:r>
              <a:rPr lang="en-US" b="1" dirty="0"/>
              <a:t>Drug Abuse Violations </a:t>
            </a:r>
            <a:endParaRPr lang="en-US" dirty="0"/>
          </a:p>
        </p:txBody>
      </p:sp>
      <p:sp>
        <p:nvSpPr>
          <p:cNvPr id="3" name="Content Placeholder 2">
            <a:extLst>
              <a:ext uri="{FF2B5EF4-FFF2-40B4-BE49-F238E27FC236}">
                <a16:creationId xmlns:a16="http://schemas.microsoft.com/office/drawing/2014/main" id="{E3D31469-F595-4E3E-AD79-A98E9FFCAA79}"/>
              </a:ext>
            </a:extLst>
          </p:cNvPr>
          <p:cNvSpPr>
            <a:spLocks noGrp="1"/>
          </p:cNvSpPr>
          <p:nvPr>
            <p:ph idx="1"/>
          </p:nvPr>
        </p:nvSpPr>
        <p:spPr/>
        <p:txBody>
          <a:bodyPr/>
          <a:lstStyle/>
          <a:p>
            <a:r>
              <a:rPr lang="en-US" b="1" dirty="0"/>
              <a:t>Drug Abuse Violations </a:t>
            </a:r>
            <a:r>
              <a:rPr lang="en-US" dirty="0"/>
              <a:t>are defined as </a:t>
            </a:r>
            <a:r>
              <a:rPr lang="en-US" i="1" dirty="0"/>
              <a:t>the violation of laws prohibiting the production, distribution and/or use of certain controlled substances and the equipment or devices utilized in their preparation and/or use. The unlawful cultivation, manufacture, distribution, sale, purchase, use, possession, transportation or importation of any controlled drug or narcotic substance. Arrests for violations of state and local laws, specifically those relating to the unlawful possession, sale, use, growing, manufacturing and making of narcotic drugs.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CE556EE7-C770-40C0-87B8-59A180927C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51624731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7E9D4-AA52-4F16-885D-686E751B64A3}"/>
              </a:ext>
            </a:extLst>
          </p:cNvPr>
          <p:cNvSpPr>
            <a:spLocks noGrp="1"/>
          </p:cNvSpPr>
          <p:nvPr>
            <p:ph type="title"/>
          </p:nvPr>
        </p:nvSpPr>
        <p:spPr/>
        <p:txBody>
          <a:bodyPr/>
          <a:lstStyle/>
          <a:p>
            <a:r>
              <a:rPr lang="en-US" b="1" dirty="0"/>
              <a:t>Classify as a Drug Abuse Violation: </a:t>
            </a:r>
            <a:endParaRPr lang="en-US" dirty="0"/>
          </a:p>
        </p:txBody>
      </p:sp>
      <p:sp>
        <p:nvSpPr>
          <p:cNvPr id="3" name="Content Placeholder 2">
            <a:extLst>
              <a:ext uri="{FF2B5EF4-FFF2-40B4-BE49-F238E27FC236}">
                <a16:creationId xmlns:a16="http://schemas.microsoft.com/office/drawing/2014/main" id="{514CC8F0-D9CD-42F0-9BA6-5ABB044C1D03}"/>
              </a:ext>
            </a:extLst>
          </p:cNvPr>
          <p:cNvSpPr>
            <a:spLocks noGrp="1"/>
          </p:cNvSpPr>
          <p:nvPr>
            <p:ph idx="1"/>
          </p:nvPr>
        </p:nvSpPr>
        <p:spPr/>
        <p:txBody>
          <a:bodyPr/>
          <a:lstStyle/>
          <a:p>
            <a:endParaRPr lang="en-US" dirty="0"/>
          </a:p>
          <a:p>
            <a:r>
              <a:rPr lang="en-US" dirty="0"/>
              <a:t>All drugs, without exception, that are illegal under local or state law where your institution is located. This means that if you have campuses in different states, the laws may differ for each of them. </a:t>
            </a:r>
          </a:p>
          <a:p>
            <a:r>
              <a:rPr lang="en-US" dirty="0"/>
              <a:t>All illegally obtained prescription drugs.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A422E4B9-D4F1-462C-A820-B1555EE0CEC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110521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B74AF-FFF5-40F5-8D18-2ADF97216C88}"/>
              </a:ext>
            </a:extLst>
          </p:cNvPr>
          <p:cNvSpPr>
            <a:spLocks noGrp="1"/>
          </p:cNvSpPr>
          <p:nvPr>
            <p:ph type="title"/>
          </p:nvPr>
        </p:nvSpPr>
        <p:spPr/>
        <p:txBody>
          <a:bodyPr/>
          <a:lstStyle/>
          <a:p>
            <a:r>
              <a:rPr lang="en-US" dirty="0"/>
              <a:t>Common Error</a:t>
            </a:r>
          </a:p>
        </p:txBody>
      </p:sp>
      <p:sp>
        <p:nvSpPr>
          <p:cNvPr id="3" name="Content Placeholder 2">
            <a:extLst>
              <a:ext uri="{FF2B5EF4-FFF2-40B4-BE49-F238E27FC236}">
                <a16:creationId xmlns:a16="http://schemas.microsoft.com/office/drawing/2014/main" id="{9C3FC708-FA1A-4599-A74C-BB9B0635F119}"/>
              </a:ext>
            </a:extLst>
          </p:cNvPr>
          <p:cNvSpPr>
            <a:spLocks noGrp="1"/>
          </p:cNvSpPr>
          <p:nvPr>
            <p:ph idx="1"/>
          </p:nvPr>
        </p:nvSpPr>
        <p:spPr>
          <a:xfrm>
            <a:off x="838200" y="1959429"/>
            <a:ext cx="10515600" cy="4217534"/>
          </a:xfrm>
        </p:spPr>
        <p:txBody>
          <a:bodyPr/>
          <a:lstStyle/>
          <a:p>
            <a:r>
              <a:rPr lang="en-US" dirty="0"/>
              <a:t>It is possible that institutions may be asked to code incidents using different definitions for purposes other than </a:t>
            </a:r>
            <a:r>
              <a:rPr lang="en-US" i="1" dirty="0"/>
              <a:t>Clery Act </a:t>
            </a:r>
            <a:r>
              <a:rPr lang="en-US" dirty="0"/>
              <a:t>reporting. However, for </a:t>
            </a:r>
            <a:r>
              <a:rPr lang="en-US" i="1" dirty="0"/>
              <a:t>Clery Act </a:t>
            </a:r>
            <a:r>
              <a:rPr lang="en-US" dirty="0"/>
              <a:t>purposes, </a:t>
            </a:r>
            <a:r>
              <a:rPr lang="en-US" b="1" dirty="0"/>
              <a:t>it is essential that institutions classify and count reported incidents based on the definitions specified by the </a:t>
            </a:r>
            <a:r>
              <a:rPr lang="en-US" b="1" i="1" dirty="0"/>
              <a:t>Clery Act</a:t>
            </a:r>
            <a:r>
              <a:rPr lang="en-US" dirty="0"/>
              <a:t>. </a:t>
            </a:r>
          </a:p>
          <a:p>
            <a:endParaRPr lang="en-US" dirty="0"/>
          </a:p>
          <a:p>
            <a:r>
              <a:rPr lang="en-US" dirty="0"/>
              <a:t>You must </a:t>
            </a:r>
            <a:r>
              <a:rPr lang="en-US" b="1" dirty="0"/>
              <a:t>include in your crime statistics the number of all reported offenses</a:t>
            </a:r>
            <a:r>
              <a:rPr lang="en-US" dirty="0"/>
              <a:t>, without regard to the findings of a court, coroner or jury, or the decision of a prosecutor. </a:t>
            </a:r>
          </a:p>
        </p:txBody>
      </p:sp>
      <p:pic>
        <p:nvPicPr>
          <p:cNvPr id="4" name="Picture 3" descr="Alabama Community College System (ACCS)">
            <a:hlinkClick r:id="rId2" tgtFrame="&quot;_blank&quot;"/>
            <a:extLst>
              <a:ext uri="{FF2B5EF4-FFF2-40B4-BE49-F238E27FC236}">
                <a16:creationId xmlns:a16="http://schemas.microsoft.com/office/drawing/2014/main" id="{450A33BD-A1E2-46F8-9B41-735B84364BF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294285954"/>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3C2FE-C14B-4272-8EFD-F7C840BE4957}"/>
              </a:ext>
            </a:extLst>
          </p:cNvPr>
          <p:cNvSpPr>
            <a:spLocks noGrp="1"/>
          </p:cNvSpPr>
          <p:nvPr>
            <p:ph type="title"/>
          </p:nvPr>
        </p:nvSpPr>
        <p:spPr/>
        <p:txBody>
          <a:bodyPr/>
          <a:lstStyle/>
          <a:p>
            <a:r>
              <a:rPr lang="en-US" b="1" dirty="0"/>
              <a:t>Do not classify as a Drug Abuse Violation: </a:t>
            </a:r>
            <a:endParaRPr lang="en-US" dirty="0"/>
          </a:p>
        </p:txBody>
      </p:sp>
      <p:sp>
        <p:nvSpPr>
          <p:cNvPr id="3" name="Content Placeholder 2">
            <a:extLst>
              <a:ext uri="{FF2B5EF4-FFF2-40B4-BE49-F238E27FC236}">
                <a16:creationId xmlns:a16="http://schemas.microsoft.com/office/drawing/2014/main" id="{BF09EA4C-F673-4BA3-98F1-3536FD307FDB}"/>
              </a:ext>
            </a:extLst>
          </p:cNvPr>
          <p:cNvSpPr>
            <a:spLocks noGrp="1"/>
          </p:cNvSpPr>
          <p:nvPr>
            <p:ph idx="1"/>
          </p:nvPr>
        </p:nvSpPr>
        <p:spPr/>
        <p:txBody>
          <a:bodyPr/>
          <a:lstStyle/>
          <a:p>
            <a:endParaRPr lang="en-US" dirty="0"/>
          </a:p>
          <a:p>
            <a:r>
              <a:rPr lang="en-US" dirty="0"/>
              <a:t>Possession of a small amount of marijuana in states that have decriminalized this conduct, meaning that the conduct is no longer a criminal offense. Referrals that occur for this decriminalized conduct should not be counted for </a:t>
            </a:r>
            <a:r>
              <a:rPr lang="en-US" i="1" dirty="0" err="1"/>
              <a:t>Clery</a:t>
            </a:r>
            <a:r>
              <a:rPr lang="en-US" i="1" dirty="0"/>
              <a:t> Act </a:t>
            </a:r>
            <a:r>
              <a:rPr lang="en-US" dirty="0"/>
              <a:t>reporting purposes. </a:t>
            </a:r>
          </a:p>
          <a:p>
            <a:r>
              <a:rPr lang="en-US" dirty="0"/>
              <a:t>Use of legally obtained, personal prescription drugs used by the owner in a manner not consistent with the instructions provided by the physician.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34238FBB-04E8-451E-B3E9-17CADAA6263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87239433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DBB99-26A6-49FB-8094-0576BADECAD4}"/>
              </a:ext>
            </a:extLst>
          </p:cNvPr>
          <p:cNvSpPr>
            <a:spLocks noGrp="1"/>
          </p:cNvSpPr>
          <p:nvPr>
            <p:ph type="title"/>
          </p:nvPr>
        </p:nvSpPr>
        <p:spPr/>
        <p:txBody>
          <a:bodyPr/>
          <a:lstStyle/>
          <a:p>
            <a:r>
              <a:rPr lang="en-US" b="1" dirty="0"/>
              <a:t>Liquor Law Violations </a:t>
            </a:r>
            <a:endParaRPr lang="en-US" dirty="0"/>
          </a:p>
        </p:txBody>
      </p:sp>
      <p:sp>
        <p:nvSpPr>
          <p:cNvPr id="3" name="Content Placeholder 2">
            <a:extLst>
              <a:ext uri="{FF2B5EF4-FFF2-40B4-BE49-F238E27FC236}">
                <a16:creationId xmlns:a16="http://schemas.microsoft.com/office/drawing/2014/main" id="{A01B367C-A2BB-479A-AF0C-9CBA9C94F494}"/>
              </a:ext>
            </a:extLst>
          </p:cNvPr>
          <p:cNvSpPr>
            <a:spLocks noGrp="1"/>
          </p:cNvSpPr>
          <p:nvPr>
            <p:ph idx="1"/>
          </p:nvPr>
        </p:nvSpPr>
        <p:spPr/>
        <p:txBody>
          <a:bodyPr/>
          <a:lstStyle/>
          <a:p>
            <a:r>
              <a:rPr lang="en-US" b="1" dirty="0"/>
              <a:t>Liquor Law Violations </a:t>
            </a:r>
            <a:r>
              <a:rPr lang="en-US" dirty="0"/>
              <a:t>are defined as </a:t>
            </a:r>
            <a:r>
              <a:rPr lang="en-US" i="1" dirty="0"/>
              <a:t>the violation of state or local laws or ordinances prohibiting the manufacture, sale, purchase, transportation, possession or use of alcoholic beverages, not including driving under the influence and drunkenness.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47E0D300-3768-4032-8C09-69804CB0ED8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86814820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03B05-486F-454F-8FC4-41E18373C7CE}"/>
              </a:ext>
            </a:extLst>
          </p:cNvPr>
          <p:cNvSpPr>
            <a:spLocks noGrp="1"/>
          </p:cNvSpPr>
          <p:nvPr>
            <p:ph type="title"/>
          </p:nvPr>
        </p:nvSpPr>
        <p:spPr/>
        <p:txBody>
          <a:bodyPr/>
          <a:lstStyle/>
          <a:p>
            <a:r>
              <a:rPr lang="en-US" b="1" dirty="0"/>
              <a:t>Classify as a Liquor Law Violation: </a:t>
            </a:r>
            <a:endParaRPr lang="en-US" dirty="0"/>
          </a:p>
        </p:txBody>
      </p:sp>
      <p:sp>
        <p:nvSpPr>
          <p:cNvPr id="3" name="Content Placeholder 2">
            <a:extLst>
              <a:ext uri="{FF2B5EF4-FFF2-40B4-BE49-F238E27FC236}">
                <a16:creationId xmlns:a16="http://schemas.microsoft.com/office/drawing/2014/main" id="{01D5FB1B-9743-4A4C-9F10-8FEA1993EB85}"/>
              </a:ext>
            </a:extLst>
          </p:cNvPr>
          <p:cNvSpPr>
            <a:spLocks noGrp="1"/>
          </p:cNvSpPr>
          <p:nvPr>
            <p:ph idx="1"/>
          </p:nvPr>
        </p:nvSpPr>
        <p:spPr/>
        <p:txBody>
          <a:bodyPr>
            <a:normAutofit fontScale="85000" lnSpcReduction="20000"/>
          </a:bodyPr>
          <a:lstStyle/>
          <a:p>
            <a:endParaRPr lang="en-US" dirty="0"/>
          </a:p>
          <a:p>
            <a:r>
              <a:rPr lang="en-US" dirty="0"/>
              <a:t>The manufacture, sale, transporting, furnishing, possessing, etc., of intoxicating liquor. </a:t>
            </a:r>
          </a:p>
          <a:p>
            <a:r>
              <a:rPr lang="en-US" dirty="0"/>
              <a:t>Maintaining unlawful drinking places. </a:t>
            </a:r>
          </a:p>
          <a:p>
            <a:r>
              <a:rPr lang="en-US" dirty="0"/>
              <a:t>Bootlegging. </a:t>
            </a:r>
          </a:p>
          <a:p>
            <a:r>
              <a:rPr lang="en-US" dirty="0"/>
              <a:t>Operating a still. </a:t>
            </a:r>
          </a:p>
          <a:p>
            <a:r>
              <a:rPr lang="en-US" dirty="0"/>
              <a:t>Furnishing liquor to a minor or intemperate person. </a:t>
            </a:r>
          </a:p>
          <a:p>
            <a:r>
              <a:rPr lang="en-US" dirty="0"/>
              <a:t>Underage possession. </a:t>
            </a:r>
          </a:p>
          <a:p>
            <a:r>
              <a:rPr lang="en-US" dirty="0"/>
              <a:t>Using a vehicle for illegal transportation of liquor. </a:t>
            </a:r>
          </a:p>
          <a:p>
            <a:r>
              <a:rPr lang="en-US" dirty="0"/>
              <a:t>Drinking on a train or public conveyance. </a:t>
            </a:r>
          </a:p>
          <a:p>
            <a:r>
              <a:rPr lang="en-US" dirty="0"/>
              <a:t>Attempts to commit any of the above.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EA195FEA-A069-429F-8E91-950291A70B1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74189557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39238-E6C3-419E-AE47-59EE14278070}"/>
              </a:ext>
            </a:extLst>
          </p:cNvPr>
          <p:cNvSpPr>
            <a:spLocks noGrp="1"/>
          </p:cNvSpPr>
          <p:nvPr>
            <p:ph type="title"/>
          </p:nvPr>
        </p:nvSpPr>
        <p:spPr/>
        <p:txBody>
          <a:bodyPr/>
          <a:lstStyle/>
          <a:p>
            <a:r>
              <a:rPr lang="en-US" b="1" dirty="0"/>
              <a:t>Do not classify as a Liquor Law Violation: </a:t>
            </a:r>
            <a:endParaRPr lang="en-US" dirty="0"/>
          </a:p>
        </p:txBody>
      </p:sp>
      <p:sp>
        <p:nvSpPr>
          <p:cNvPr id="3" name="Content Placeholder 2">
            <a:extLst>
              <a:ext uri="{FF2B5EF4-FFF2-40B4-BE49-F238E27FC236}">
                <a16:creationId xmlns:a16="http://schemas.microsoft.com/office/drawing/2014/main" id="{5716EFEE-2EDE-4C11-BD60-0DE5C08636B0}"/>
              </a:ext>
            </a:extLst>
          </p:cNvPr>
          <p:cNvSpPr>
            <a:spLocks noGrp="1"/>
          </p:cNvSpPr>
          <p:nvPr>
            <p:ph idx="1"/>
          </p:nvPr>
        </p:nvSpPr>
        <p:spPr/>
        <p:txBody>
          <a:bodyPr/>
          <a:lstStyle/>
          <a:p>
            <a:r>
              <a:rPr lang="en-US" dirty="0"/>
              <a:t>Drunkenness (unless state law classifies drunkenness as internal possession and a violation of possession laws). </a:t>
            </a:r>
          </a:p>
          <a:p>
            <a:r>
              <a:rPr lang="en-US" dirty="0"/>
              <a:t>Driving under the influence.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8367F18B-3D5D-48C9-A63F-B9D4A8BB184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11313971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E738C-B421-4EE3-AF13-15C733FFEFFE}"/>
              </a:ext>
            </a:extLst>
          </p:cNvPr>
          <p:cNvSpPr>
            <a:spLocks noGrp="1"/>
          </p:cNvSpPr>
          <p:nvPr>
            <p:ph type="title"/>
          </p:nvPr>
        </p:nvSpPr>
        <p:spPr/>
        <p:txBody>
          <a:bodyPr/>
          <a:lstStyle/>
          <a:p>
            <a:r>
              <a:rPr lang="en-US" b="1" dirty="0"/>
              <a:t>Unfounded Crimes </a:t>
            </a:r>
            <a:endParaRPr lang="en-US" dirty="0"/>
          </a:p>
        </p:txBody>
      </p:sp>
      <p:sp>
        <p:nvSpPr>
          <p:cNvPr id="3" name="Content Placeholder 2">
            <a:extLst>
              <a:ext uri="{FF2B5EF4-FFF2-40B4-BE49-F238E27FC236}">
                <a16:creationId xmlns:a16="http://schemas.microsoft.com/office/drawing/2014/main" id="{EF57306C-AC86-49BF-93FC-2C4E1CD66D16}"/>
              </a:ext>
            </a:extLst>
          </p:cNvPr>
          <p:cNvSpPr>
            <a:spLocks noGrp="1"/>
          </p:cNvSpPr>
          <p:nvPr>
            <p:ph idx="1"/>
          </p:nvPr>
        </p:nvSpPr>
        <p:spPr/>
        <p:txBody>
          <a:bodyPr/>
          <a:lstStyle/>
          <a:p>
            <a:r>
              <a:rPr lang="en-US" dirty="0"/>
              <a:t>Beginning with the reports due in 2015, institutions have been required to include in the Web-based survey and the annual security report statistics for the total number of crime reports that were ‘‘unfounded’’ and subsequently withheld from crime statistics during each of the three most recent calendar years. </a:t>
            </a:r>
          </a:p>
          <a:p>
            <a:endParaRPr lang="en-US" dirty="0"/>
          </a:p>
          <a:p>
            <a:r>
              <a:rPr lang="en-US" dirty="0"/>
              <a:t>A crime is considered unfounded for </a:t>
            </a:r>
            <a:r>
              <a:rPr lang="en-US" i="1" dirty="0" err="1"/>
              <a:t>Clery</a:t>
            </a:r>
            <a:r>
              <a:rPr lang="en-US" i="1" dirty="0"/>
              <a:t> Act </a:t>
            </a:r>
            <a:r>
              <a:rPr lang="en-US" dirty="0"/>
              <a:t>purposes </a:t>
            </a:r>
            <a:r>
              <a:rPr lang="en-US" b="1" dirty="0"/>
              <a:t>only if sworn or commissioned law enforcement personnel make a formal determination that the report is false or baseless.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02982777-EF90-405A-A74C-FAC8AE10918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229876093"/>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2874A-AE0B-4A7A-A197-FE211B46D33F}"/>
              </a:ext>
            </a:extLst>
          </p:cNvPr>
          <p:cNvSpPr>
            <a:spLocks noGrp="1"/>
          </p:cNvSpPr>
          <p:nvPr>
            <p:ph type="title"/>
          </p:nvPr>
        </p:nvSpPr>
        <p:spPr/>
        <p:txBody>
          <a:bodyPr/>
          <a:lstStyle/>
          <a:p>
            <a:r>
              <a:rPr lang="en-US" b="1" dirty="0"/>
              <a:t>Unfounded Crimes </a:t>
            </a:r>
            <a:endParaRPr lang="en-US" dirty="0"/>
          </a:p>
        </p:txBody>
      </p:sp>
      <p:sp>
        <p:nvSpPr>
          <p:cNvPr id="3" name="Content Placeholder 2">
            <a:extLst>
              <a:ext uri="{FF2B5EF4-FFF2-40B4-BE49-F238E27FC236}">
                <a16:creationId xmlns:a16="http://schemas.microsoft.com/office/drawing/2014/main" id="{7CBCF22D-9F4C-4789-B646-FD5B083D369A}"/>
              </a:ext>
            </a:extLst>
          </p:cNvPr>
          <p:cNvSpPr>
            <a:spLocks noGrp="1"/>
          </p:cNvSpPr>
          <p:nvPr>
            <p:ph idx="1"/>
          </p:nvPr>
        </p:nvSpPr>
        <p:spPr/>
        <p:txBody>
          <a:bodyPr/>
          <a:lstStyle/>
          <a:p>
            <a:r>
              <a:rPr lang="en-US" b="1" dirty="0"/>
              <a:t>A reported crime cannot be designated ‘‘unfounded’’ if no investigation was conducted or the investigation was not completed. Nor can a crime report be designated unfounded merely because the investigation failed to prove that the crime occurred; this would be an inconclusive or unsubstantiated investigation. </a:t>
            </a:r>
          </a:p>
          <a:p>
            <a:endParaRPr lang="en-US" b="1" dirty="0"/>
          </a:p>
          <a:p>
            <a:r>
              <a:rPr lang="en-US" dirty="0"/>
              <a:t>The determination to unfound a crime can be made only when the totality of available information specifically indicates that the report was false or baseless. </a:t>
            </a:r>
          </a:p>
        </p:txBody>
      </p:sp>
      <p:pic>
        <p:nvPicPr>
          <p:cNvPr id="4" name="Picture 3" descr="Alabama Community College System (ACCS)">
            <a:hlinkClick r:id="rId2" tgtFrame="&quot;_blank&quot;"/>
            <a:extLst>
              <a:ext uri="{FF2B5EF4-FFF2-40B4-BE49-F238E27FC236}">
                <a16:creationId xmlns:a16="http://schemas.microsoft.com/office/drawing/2014/main" id="{B21D63F4-C204-4375-99FC-D80B77AE1BA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969544549"/>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BC661-F99F-4145-8B5A-F0867989C0DB}"/>
              </a:ext>
            </a:extLst>
          </p:cNvPr>
          <p:cNvSpPr>
            <a:spLocks noGrp="1"/>
          </p:cNvSpPr>
          <p:nvPr>
            <p:ph type="title"/>
          </p:nvPr>
        </p:nvSpPr>
        <p:spPr/>
        <p:txBody>
          <a:bodyPr/>
          <a:lstStyle/>
          <a:p>
            <a:r>
              <a:rPr lang="en-US" b="1" dirty="0"/>
              <a:t>Unfounded Crimes </a:t>
            </a:r>
            <a:endParaRPr lang="en-US" dirty="0"/>
          </a:p>
        </p:txBody>
      </p:sp>
      <p:sp>
        <p:nvSpPr>
          <p:cNvPr id="3" name="Content Placeholder 2">
            <a:extLst>
              <a:ext uri="{FF2B5EF4-FFF2-40B4-BE49-F238E27FC236}">
                <a16:creationId xmlns:a16="http://schemas.microsoft.com/office/drawing/2014/main" id="{A3EC00AA-D026-44D6-AE39-00783B5C5B53}"/>
              </a:ext>
            </a:extLst>
          </p:cNvPr>
          <p:cNvSpPr>
            <a:spLocks noGrp="1"/>
          </p:cNvSpPr>
          <p:nvPr>
            <p:ph idx="1"/>
          </p:nvPr>
        </p:nvSpPr>
        <p:spPr/>
        <p:txBody>
          <a:bodyPr/>
          <a:lstStyle/>
          <a:p>
            <a:r>
              <a:rPr lang="en-US" dirty="0"/>
              <a:t>The recovery of stolen property or the low valuation of stolen property is not adequate grounds for </a:t>
            </a:r>
            <a:r>
              <a:rPr lang="en-US" dirty="0" err="1"/>
              <a:t>unfounding</a:t>
            </a:r>
            <a:r>
              <a:rPr lang="en-US" dirty="0"/>
              <a:t> a reported Robbery, Burglary, or Larceny-Theft. </a:t>
            </a:r>
          </a:p>
          <a:p>
            <a:endParaRPr lang="en-US" dirty="0"/>
          </a:p>
          <a:p>
            <a:r>
              <a:rPr lang="en-US" dirty="0"/>
              <a:t>With regard to sex offenses, subsequent acts or inactions on the part of a victim, a witness, or a third party are not an independent ground for </a:t>
            </a:r>
            <a:r>
              <a:rPr lang="en-US" dirty="0" err="1"/>
              <a:t>unfounding</a:t>
            </a:r>
            <a:r>
              <a:rPr lang="en-US" dirty="0"/>
              <a:t> a reported crime. </a:t>
            </a:r>
          </a:p>
        </p:txBody>
      </p:sp>
      <p:pic>
        <p:nvPicPr>
          <p:cNvPr id="4" name="Picture 3" descr="Alabama Community College System (ACCS)">
            <a:hlinkClick r:id="rId2" tgtFrame="&quot;_blank&quot;"/>
            <a:extLst>
              <a:ext uri="{FF2B5EF4-FFF2-40B4-BE49-F238E27FC236}">
                <a16:creationId xmlns:a16="http://schemas.microsoft.com/office/drawing/2014/main" id="{CF2A4515-B5BD-4B85-8C01-CB1D2E99565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68746727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32F8F-675C-4F2F-97A3-BFC5EF89CD87}"/>
              </a:ext>
            </a:extLst>
          </p:cNvPr>
          <p:cNvSpPr>
            <a:spLocks noGrp="1"/>
          </p:cNvSpPr>
          <p:nvPr>
            <p:ph type="title"/>
          </p:nvPr>
        </p:nvSpPr>
        <p:spPr/>
        <p:txBody>
          <a:bodyPr/>
          <a:lstStyle/>
          <a:p>
            <a:r>
              <a:rPr lang="en-US" b="1" dirty="0"/>
              <a:t>Unfounded Crimes </a:t>
            </a:r>
            <a:endParaRPr lang="en-US" dirty="0"/>
          </a:p>
        </p:txBody>
      </p:sp>
      <p:sp>
        <p:nvSpPr>
          <p:cNvPr id="3" name="Content Placeholder 2">
            <a:extLst>
              <a:ext uri="{FF2B5EF4-FFF2-40B4-BE49-F238E27FC236}">
                <a16:creationId xmlns:a16="http://schemas.microsoft.com/office/drawing/2014/main" id="{22A7E356-9AF5-4E52-8AAE-4A1995CA823E}"/>
              </a:ext>
            </a:extLst>
          </p:cNvPr>
          <p:cNvSpPr>
            <a:spLocks noGrp="1"/>
          </p:cNvSpPr>
          <p:nvPr>
            <p:ph idx="1"/>
          </p:nvPr>
        </p:nvSpPr>
        <p:spPr/>
        <p:txBody>
          <a:bodyPr>
            <a:normAutofit fontScale="92500" lnSpcReduction="10000"/>
          </a:bodyPr>
          <a:lstStyle/>
          <a:p>
            <a:r>
              <a:rPr lang="en-US" dirty="0"/>
              <a:t>A reported crime may not be unfounded solely because a victim or witness fails to follow an institution’s rules for filing a complaint or is unwilling to provide additional information or evidence, or to otherwise assist in an investigation or prosecution. </a:t>
            </a:r>
          </a:p>
          <a:p>
            <a:endParaRPr lang="en-US" dirty="0"/>
          </a:p>
          <a:p>
            <a:r>
              <a:rPr lang="en-US" dirty="0"/>
              <a:t>A crime may not be unfounded simply because a complainant agrees to execute a “Declination to Prosecute” form or because a prosecutor subsequently decides not to pursue criminal charges. </a:t>
            </a:r>
          </a:p>
          <a:p>
            <a:endParaRPr lang="en-US" dirty="0"/>
          </a:p>
          <a:p>
            <a:r>
              <a:rPr lang="en-US" dirty="0"/>
              <a:t>The mere lack of sufficient evidence to make an arrest is not adequate grounds to unfound a crime report </a:t>
            </a:r>
          </a:p>
        </p:txBody>
      </p:sp>
      <p:pic>
        <p:nvPicPr>
          <p:cNvPr id="4" name="Picture 3" descr="Alabama Community College System (ACCS)">
            <a:hlinkClick r:id="rId2" tgtFrame="&quot;_blank&quot;"/>
            <a:extLst>
              <a:ext uri="{FF2B5EF4-FFF2-40B4-BE49-F238E27FC236}">
                <a16:creationId xmlns:a16="http://schemas.microsoft.com/office/drawing/2014/main" id="{E3818D28-5884-4912-A46B-6CAE08E085A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85759967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30867-A710-4063-A789-3F0C75A7C526}"/>
              </a:ext>
            </a:extLst>
          </p:cNvPr>
          <p:cNvSpPr>
            <a:spLocks noGrp="1"/>
          </p:cNvSpPr>
          <p:nvPr>
            <p:ph type="title"/>
          </p:nvPr>
        </p:nvSpPr>
        <p:spPr/>
        <p:txBody>
          <a:bodyPr/>
          <a:lstStyle/>
          <a:p>
            <a:r>
              <a:rPr lang="en-US" b="1" dirty="0"/>
              <a:t>Aid for Counting Unfounded Crimes </a:t>
            </a:r>
            <a:endParaRPr lang="en-US" dirty="0"/>
          </a:p>
        </p:txBody>
      </p:sp>
      <p:sp>
        <p:nvSpPr>
          <p:cNvPr id="3" name="Content Placeholder 2">
            <a:extLst>
              <a:ext uri="{FF2B5EF4-FFF2-40B4-BE49-F238E27FC236}">
                <a16:creationId xmlns:a16="http://schemas.microsoft.com/office/drawing/2014/main" id="{370C0AD9-5A2F-4FC4-A01E-7554218196E4}"/>
              </a:ext>
            </a:extLst>
          </p:cNvPr>
          <p:cNvSpPr>
            <a:spLocks noGrp="1"/>
          </p:cNvSpPr>
          <p:nvPr>
            <p:ph idx="1"/>
          </p:nvPr>
        </p:nvSpPr>
        <p:spPr/>
        <p:txBody>
          <a:bodyPr/>
          <a:lstStyle/>
          <a:p>
            <a:r>
              <a:rPr lang="en-US" dirty="0"/>
              <a:t>To count a crime as unfounded for </a:t>
            </a:r>
            <a:r>
              <a:rPr lang="en-US" i="1" dirty="0" err="1"/>
              <a:t>Clery</a:t>
            </a:r>
            <a:r>
              <a:rPr lang="en-US" i="1" dirty="0"/>
              <a:t> Act </a:t>
            </a:r>
            <a:r>
              <a:rPr lang="en-US" dirty="0"/>
              <a:t>purposes, the reported crime must have been </a:t>
            </a:r>
          </a:p>
          <a:p>
            <a:pPr lvl="1"/>
            <a:r>
              <a:rPr lang="en-US" dirty="0"/>
              <a:t>a </a:t>
            </a:r>
            <a:r>
              <a:rPr lang="en-US" i="1" dirty="0" err="1"/>
              <a:t>Clery</a:t>
            </a:r>
            <a:r>
              <a:rPr lang="en-US" i="1" dirty="0"/>
              <a:t> Act </a:t>
            </a:r>
            <a:r>
              <a:rPr lang="en-US" dirty="0"/>
              <a:t>crime; </a:t>
            </a:r>
          </a:p>
          <a:p>
            <a:pPr lvl="1"/>
            <a:r>
              <a:rPr lang="en-US" dirty="0"/>
              <a:t>reported to have occurred on </a:t>
            </a:r>
            <a:r>
              <a:rPr lang="en-US" i="1" dirty="0" err="1"/>
              <a:t>Clery</a:t>
            </a:r>
            <a:r>
              <a:rPr lang="en-US" i="1" dirty="0"/>
              <a:t> Act </a:t>
            </a:r>
            <a:r>
              <a:rPr lang="en-US" dirty="0"/>
              <a:t>geography; </a:t>
            </a:r>
          </a:p>
          <a:p>
            <a:pPr lvl="1"/>
            <a:r>
              <a:rPr lang="en-US" dirty="0"/>
              <a:t>thoroughly investigated by sworn or commissioned law enforcement personnel; and </a:t>
            </a:r>
          </a:p>
          <a:p>
            <a:pPr lvl="1"/>
            <a:r>
              <a:rPr lang="en-US" dirty="0"/>
              <a:t>found through investigation to be false or baseless, meaning that </a:t>
            </a:r>
            <a:r>
              <a:rPr lang="en-US" b="1" dirty="0"/>
              <a:t>the crime did not occur and was never attempted. </a:t>
            </a:r>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C7D490E6-2DC0-4EB8-9D28-546816F5EBF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10086713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305D6-2C20-494E-991B-10C3FE1537CB}"/>
              </a:ext>
            </a:extLst>
          </p:cNvPr>
          <p:cNvSpPr>
            <a:spLocks noGrp="1"/>
          </p:cNvSpPr>
          <p:nvPr>
            <p:ph type="title"/>
          </p:nvPr>
        </p:nvSpPr>
        <p:spPr/>
        <p:txBody>
          <a:bodyPr/>
          <a:lstStyle/>
          <a:p>
            <a:r>
              <a:rPr lang="en-US" b="1" dirty="0"/>
              <a:t>Do not count as unfounded crimes: </a:t>
            </a:r>
            <a:endParaRPr lang="en-US" dirty="0"/>
          </a:p>
        </p:txBody>
      </p:sp>
      <p:sp>
        <p:nvSpPr>
          <p:cNvPr id="3" name="Content Placeholder 2">
            <a:extLst>
              <a:ext uri="{FF2B5EF4-FFF2-40B4-BE49-F238E27FC236}">
                <a16:creationId xmlns:a16="http://schemas.microsoft.com/office/drawing/2014/main" id="{338217D6-A498-4C68-AFDE-2BF166231F76}"/>
              </a:ext>
            </a:extLst>
          </p:cNvPr>
          <p:cNvSpPr>
            <a:spLocks noGrp="1"/>
          </p:cNvSpPr>
          <p:nvPr>
            <p:ph idx="1"/>
          </p:nvPr>
        </p:nvSpPr>
        <p:spPr/>
        <p:txBody>
          <a:bodyPr/>
          <a:lstStyle/>
          <a:p>
            <a:endParaRPr lang="en-US" dirty="0"/>
          </a:p>
          <a:p>
            <a:r>
              <a:rPr lang="en-US" dirty="0"/>
              <a:t>Crimes that were initially misclassified. Do not count a crime as unfounded if investigation shows that a crime has occurred but the initial description of the crime was inaccurate. </a:t>
            </a:r>
          </a:p>
          <a:p>
            <a:endParaRPr lang="en-US" dirty="0"/>
          </a:p>
          <a:p>
            <a:r>
              <a:rPr lang="en-US" dirty="0"/>
              <a:t>Crimes that were initially reported as occurring on </a:t>
            </a:r>
            <a:r>
              <a:rPr lang="en-US" i="1" dirty="0" err="1"/>
              <a:t>Clery</a:t>
            </a:r>
            <a:r>
              <a:rPr lang="en-US" i="1" dirty="0"/>
              <a:t> Act </a:t>
            </a:r>
            <a:r>
              <a:rPr lang="en-US" dirty="0"/>
              <a:t>geography but determined through investigation to have occurred outside of </a:t>
            </a:r>
            <a:r>
              <a:rPr lang="en-US" i="1" dirty="0" err="1"/>
              <a:t>Clery</a:t>
            </a:r>
            <a:r>
              <a:rPr lang="en-US" i="1" dirty="0"/>
              <a:t> Act </a:t>
            </a:r>
            <a:r>
              <a:rPr lang="en-US" dirty="0"/>
              <a:t>geography.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915CE579-091B-48F2-A76B-D3D2D16B242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542091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913A6-1291-41BB-9704-1AEA72FDD903}"/>
              </a:ext>
            </a:extLst>
          </p:cNvPr>
          <p:cNvSpPr>
            <a:spLocks noGrp="1"/>
          </p:cNvSpPr>
          <p:nvPr>
            <p:ph type="title"/>
          </p:nvPr>
        </p:nvSpPr>
        <p:spPr/>
        <p:txBody>
          <a:bodyPr/>
          <a:lstStyle/>
          <a:p>
            <a:r>
              <a:rPr lang="en-US" dirty="0"/>
              <a:t>Common Mistake</a:t>
            </a:r>
          </a:p>
        </p:txBody>
      </p:sp>
      <p:sp>
        <p:nvSpPr>
          <p:cNvPr id="3" name="Content Placeholder 2">
            <a:extLst>
              <a:ext uri="{FF2B5EF4-FFF2-40B4-BE49-F238E27FC236}">
                <a16:creationId xmlns:a16="http://schemas.microsoft.com/office/drawing/2014/main" id="{7FA9AD6E-33C1-4B36-86A3-70CB1355104E}"/>
              </a:ext>
            </a:extLst>
          </p:cNvPr>
          <p:cNvSpPr>
            <a:spLocks noGrp="1"/>
          </p:cNvSpPr>
          <p:nvPr>
            <p:ph idx="1"/>
          </p:nvPr>
        </p:nvSpPr>
        <p:spPr>
          <a:xfrm>
            <a:off x="838200" y="2726871"/>
            <a:ext cx="10515600" cy="3450092"/>
          </a:xfrm>
        </p:spPr>
        <p:txBody>
          <a:bodyPr/>
          <a:lstStyle/>
          <a:p>
            <a:r>
              <a:rPr lang="en-US" dirty="0"/>
              <a:t>Classify and count crimes from the records of calls for service, complaints and investigations. </a:t>
            </a:r>
          </a:p>
          <a:p>
            <a:endParaRPr lang="en-US" dirty="0"/>
          </a:p>
          <a:p>
            <a:r>
              <a:rPr lang="en-US" dirty="0"/>
              <a:t>During an audit, you will be asked for items like the case number book, and records from dispatch logs.  </a:t>
            </a:r>
          </a:p>
        </p:txBody>
      </p:sp>
      <p:pic>
        <p:nvPicPr>
          <p:cNvPr id="4" name="Picture 3" descr="Alabama Community College System (ACCS)">
            <a:hlinkClick r:id="rId2" tgtFrame="&quot;_blank&quot;"/>
            <a:extLst>
              <a:ext uri="{FF2B5EF4-FFF2-40B4-BE49-F238E27FC236}">
                <a16:creationId xmlns:a16="http://schemas.microsoft.com/office/drawing/2014/main" id="{9882DD01-45FB-4E7C-8E44-830C4FCEF35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0444588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CA530-4A23-48F0-81A5-CB1E3AD8003E}"/>
              </a:ext>
            </a:extLst>
          </p:cNvPr>
          <p:cNvSpPr>
            <a:spLocks noGrp="1"/>
          </p:cNvSpPr>
          <p:nvPr>
            <p:ph type="title"/>
          </p:nvPr>
        </p:nvSpPr>
        <p:spPr/>
        <p:txBody>
          <a:bodyPr/>
          <a:lstStyle/>
          <a:p>
            <a:r>
              <a:rPr lang="en-US" b="1" dirty="0"/>
              <a:t>Do not count as unfounded crimes: </a:t>
            </a:r>
            <a:endParaRPr lang="en-US" dirty="0"/>
          </a:p>
        </p:txBody>
      </p:sp>
      <p:sp>
        <p:nvSpPr>
          <p:cNvPr id="3" name="Content Placeholder 2">
            <a:extLst>
              <a:ext uri="{FF2B5EF4-FFF2-40B4-BE49-F238E27FC236}">
                <a16:creationId xmlns:a16="http://schemas.microsoft.com/office/drawing/2014/main" id="{14FCF094-976A-4C64-BE3E-333463EA557F}"/>
              </a:ext>
            </a:extLst>
          </p:cNvPr>
          <p:cNvSpPr>
            <a:spLocks noGrp="1"/>
          </p:cNvSpPr>
          <p:nvPr>
            <p:ph idx="1"/>
          </p:nvPr>
        </p:nvSpPr>
        <p:spPr/>
        <p:txBody>
          <a:bodyPr/>
          <a:lstStyle/>
          <a:p>
            <a:r>
              <a:rPr lang="en-US" dirty="0"/>
              <a:t>Burglary, Robbery, or Larceny-Theft incidents in which the property was returned. The crimes still occurred. (Unfounded Larceny-Theft would be included only if it was reported as a Hate Crime.) </a:t>
            </a:r>
          </a:p>
          <a:p>
            <a:endParaRPr lang="en-US" dirty="0"/>
          </a:p>
          <a:p>
            <a:r>
              <a:rPr lang="en-US" dirty="0"/>
              <a:t>Reports of Weapons: Carrying, Possessing, Etc. Violations, Drug Abuse Violations, or Liquor Law Violations in which officers were unable to substantiate the report and no arrests were made. For example, if an officer investigates a report of marijuana smoke and does not find any Drug Abuse Violation, the report is unsubstantiated, not unfounded. There is no crime to unfound. </a:t>
            </a:r>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7EA3EBFE-709E-4AB1-A147-4CFA3CD4BED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53745225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07FFB-492A-4D1E-87FD-22A277ED375F}"/>
              </a:ext>
            </a:extLst>
          </p:cNvPr>
          <p:cNvSpPr>
            <a:spLocks noGrp="1"/>
          </p:cNvSpPr>
          <p:nvPr>
            <p:ph type="title"/>
          </p:nvPr>
        </p:nvSpPr>
        <p:spPr/>
        <p:txBody>
          <a:bodyPr/>
          <a:lstStyle/>
          <a:p>
            <a:r>
              <a:rPr lang="en-US" b="1" dirty="0"/>
              <a:t>Do not count as unfounded crimes: </a:t>
            </a:r>
            <a:endParaRPr lang="en-US" dirty="0"/>
          </a:p>
        </p:txBody>
      </p:sp>
      <p:sp>
        <p:nvSpPr>
          <p:cNvPr id="3" name="Content Placeholder 2">
            <a:extLst>
              <a:ext uri="{FF2B5EF4-FFF2-40B4-BE49-F238E27FC236}">
                <a16:creationId xmlns:a16="http://schemas.microsoft.com/office/drawing/2014/main" id="{2B7202EF-CC8A-499C-882B-4D298E87A859}"/>
              </a:ext>
            </a:extLst>
          </p:cNvPr>
          <p:cNvSpPr>
            <a:spLocks noGrp="1"/>
          </p:cNvSpPr>
          <p:nvPr>
            <p:ph idx="1"/>
          </p:nvPr>
        </p:nvSpPr>
        <p:spPr/>
        <p:txBody>
          <a:bodyPr/>
          <a:lstStyle/>
          <a:p>
            <a:endParaRPr lang="en-US" dirty="0"/>
          </a:p>
          <a:p>
            <a:r>
              <a:rPr lang="en-US" dirty="0"/>
              <a:t>Reports from local law enforcement of unfounded arrests. Arrests cannot be unfounded. </a:t>
            </a:r>
          </a:p>
          <a:p>
            <a:endParaRPr lang="en-US" dirty="0"/>
          </a:p>
          <a:p>
            <a:r>
              <a:rPr lang="en-US" dirty="0"/>
              <a:t>Disciplinary referrals in which it is determined through the disciplinary process that no law violation occurred or no sanction is imposed. Once a student has been referred for disciplinary action, a record has been initiated and the referral must be counted. Disciplinary referrals cannot be unfounded.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12E4DFF7-5132-43A3-BA20-AE1198AC051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725850540"/>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01B91-54B3-42E3-AE0C-8AD21BDEF896}"/>
              </a:ext>
            </a:extLst>
          </p:cNvPr>
          <p:cNvSpPr>
            <a:spLocks noGrp="1"/>
          </p:cNvSpPr>
          <p:nvPr>
            <p:ph type="title"/>
          </p:nvPr>
        </p:nvSpPr>
        <p:spPr/>
        <p:txBody>
          <a:bodyPr/>
          <a:lstStyle/>
          <a:p>
            <a:r>
              <a:rPr lang="en-US" b="1" dirty="0"/>
              <a:t>Do not count as unfounded crimes: </a:t>
            </a:r>
            <a:endParaRPr lang="en-US" dirty="0"/>
          </a:p>
        </p:txBody>
      </p:sp>
      <p:sp>
        <p:nvSpPr>
          <p:cNvPr id="3" name="Content Placeholder 2">
            <a:extLst>
              <a:ext uri="{FF2B5EF4-FFF2-40B4-BE49-F238E27FC236}">
                <a16:creationId xmlns:a16="http://schemas.microsoft.com/office/drawing/2014/main" id="{83C304F2-B8A5-4251-8D63-32B1948F82B3}"/>
              </a:ext>
            </a:extLst>
          </p:cNvPr>
          <p:cNvSpPr>
            <a:spLocks noGrp="1"/>
          </p:cNvSpPr>
          <p:nvPr>
            <p:ph idx="1"/>
          </p:nvPr>
        </p:nvSpPr>
        <p:spPr/>
        <p:txBody>
          <a:bodyPr/>
          <a:lstStyle/>
          <a:p>
            <a:r>
              <a:rPr lang="en-US" dirty="0"/>
              <a:t>Reports from local law enforcement of crimes that were unfounded because the victim refused to cooperate with authorities or there was not enough evidence to press charges. To be unfounded, investigation must prove that the crime did not occur and was never attempted. </a:t>
            </a:r>
          </a:p>
          <a:p>
            <a:endParaRPr lang="en-US" dirty="0"/>
          </a:p>
          <a:p>
            <a:r>
              <a:rPr lang="en-US" dirty="0"/>
              <a:t>Findings of a judge, jury, disciplinary committee or any other person or entity that is not a sworn or commissioned law enforcement officer. A district attorney may unfound a crime only if he or she is also a sworn or commissioned law enforcement officer.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2826F35E-6076-46A5-AAA3-20520ADC929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989166190"/>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A36F7-CF9B-48CE-AD85-752993EB9A35}"/>
              </a:ext>
            </a:extLst>
          </p:cNvPr>
          <p:cNvSpPr>
            <a:spLocks noGrp="1"/>
          </p:cNvSpPr>
          <p:nvPr>
            <p:ph type="title"/>
          </p:nvPr>
        </p:nvSpPr>
        <p:spPr/>
        <p:txBody>
          <a:bodyPr/>
          <a:lstStyle/>
          <a:p>
            <a:r>
              <a:rPr lang="en-US" b="1" dirty="0"/>
              <a:t>Do not count as unfounded crimes: </a:t>
            </a:r>
            <a:endParaRPr lang="en-US" dirty="0"/>
          </a:p>
        </p:txBody>
      </p:sp>
      <p:sp>
        <p:nvSpPr>
          <p:cNvPr id="3" name="Content Placeholder 2">
            <a:extLst>
              <a:ext uri="{FF2B5EF4-FFF2-40B4-BE49-F238E27FC236}">
                <a16:creationId xmlns:a16="http://schemas.microsoft.com/office/drawing/2014/main" id="{DFC7FDA2-7EEE-4801-9D49-CE5C62A0369C}"/>
              </a:ext>
            </a:extLst>
          </p:cNvPr>
          <p:cNvSpPr>
            <a:spLocks noGrp="1"/>
          </p:cNvSpPr>
          <p:nvPr>
            <p:ph idx="1"/>
          </p:nvPr>
        </p:nvSpPr>
        <p:spPr/>
        <p:txBody>
          <a:bodyPr/>
          <a:lstStyle/>
          <a:p>
            <a:r>
              <a:rPr lang="en-US" dirty="0"/>
              <a:t>Reports of crimes where the victim later retracts his or her statement, or withdraws a complaint, unless a thorough investigation proves that the crime did not occur and was never attempted. A victim might retract his or her statement because he or she does not want to continue to answer questions or is being pressured by the perpetrator or other parties. A retracted statement or withdrawal of a complaint alone is not sufficient evidence to prove that the crime did not occur.</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F31555DC-1FEC-4DBC-B3C7-1CC01829067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81883411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84C4F-D799-43F8-B0A7-4D26B15884B7}"/>
              </a:ext>
            </a:extLst>
          </p:cNvPr>
          <p:cNvSpPr>
            <a:spLocks noGrp="1"/>
          </p:cNvSpPr>
          <p:nvPr>
            <p:ph type="title"/>
          </p:nvPr>
        </p:nvSpPr>
        <p:spPr/>
        <p:txBody>
          <a:bodyPr/>
          <a:lstStyle/>
          <a:p>
            <a:r>
              <a:rPr lang="en-US" b="1" dirty="0"/>
              <a:t>Do not count as unfounded crimes: </a:t>
            </a:r>
            <a:endParaRPr lang="en-US" dirty="0"/>
          </a:p>
        </p:txBody>
      </p:sp>
      <p:sp>
        <p:nvSpPr>
          <p:cNvPr id="3" name="Content Placeholder 2">
            <a:extLst>
              <a:ext uri="{FF2B5EF4-FFF2-40B4-BE49-F238E27FC236}">
                <a16:creationId xmlns:a16="http://schemas.microsoft.com/office/drawing/2014/main" id="{87D97779-A5C9-470F-A376-6E495E7EAC40}"/>
              </a:ext>
            </a:extLst>
          </p:cNvPr>
          <p:cNvSpPr>
            <a:spLocks noGrp="1"/>
          </p:cNvSpPr>
          <p:nvPr>
            <p:ph idx="1"/>
          </p:nvPr>
        </p:nvSpPr>
        <p:spPr/>
        <p:txBody>
          <a:bodyPr/>
          <a:lstStyle/>
          <a:p>
            <a:endParaRPr lang="en-US" dirty="0"/>
          </a:p>
          <a:p>
            <a:r>
              <a:rPr lang="en-US" dirty="0"/>
              <a:t>Motor Vehicle Thefts where investigation determined that the car was misplaced by the owner and a Motor Vehicle Theft did not occur and was never attempted. </a:t>
            </a:r>
          </a:p>
          <a:p>
            <a:endParaRPr lang="en-US" dirty="0"/>
          </a:p>
          <a:p>
            <a:r>
              <a:rPr lang="en-US" dirty="0"/>
              <a:t>Burglaries where investigation determined that the items were misplaced by the owner and Burglary did not occur and was not attempted.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0AE2855C-C5B3-47F1-B2CB-E2C15504A6F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571267587"/>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983E1-01C0-42A4-B788-5059DE63279E}"/>
              </a:ext>
            </a:extLst>
          </p:cNvPr>
          <p:cNvSpPr>
            <a:spLocks noGrp="1"/>
          </p:cNvSpPr>
          <p:nvPr>
            <p:ph type="title"/>
          </p:nvPr>
        </p:nvSpPr>
        <p:spPr/>
        <p:txBody>
          <a:bodyPr/>
          <a:lstStyle/>
          <a:p>
            <a:r>
              <a:rPr lang="en-US" b="1" dirty="0"/>
              <a:t>Do not count as unfounded crimes: </a:t>
            </a:r>
            <a:endParaRPr lang="en-US" dirty="0"/>
          </a:p>
        </p:txBody>
      </p:sp>
      <p:sp>
        <p:nvSpPr>
          <p:cNvPr id="3" name="Content Placeholder 2">
            <a:extLst>
              <a:ext uri="{FF2B5EF4-FFF2-40B4-BE49-F238E27FC236}">
                <a16:creationId xmlns:a16="http://schemas.microsoft.com/office/drawing/2014/main" id="{846622DD-8D37-470E-9D33-42D17BDCD280}"/>
              </a:ext>
            </a:extLst>
          </p:cNvPr>
          <p:cNvSpPr>
            <a:spLocks noGrp="1"/>
          </p:cNvSpPr>
          <p:nvPr>
            <p:ph idx="1"/>
          </p:nvPr>
        </p:nvSpPr>
        <p:spPr/>
        <p:txBody>
          <a:bodyPr/>
          <a:lstStyle/>
          <a:p>
            <a:r>
              <a:rPr lang="en-US" dirty="0"/>
              <a:t>If a crime is unfounded, it should not be included in the </a:t>
            </a:r>
            <a:r>
              <a:rPr lang="en-US" i="1" dirty="0" err="1"/>
              <a:t>Clery</a:t>
            </a:r>
            <a:r>
              <a:rPr lang="en-US" i="1" dirty="0"/>
              <a:t> Act </a:t>
            </a:r>
            <a:r>
              <a:rPr lang="en-US" dirty="0"/>
              <a:t>statistics for the associated crime category, and should be removed from any previously reported statistics for that crime category. The unfounded crime should be included in the total count of unfounded crimes for the year in which the crime was originally reported. </a:t>
            </a:r>
          </a:p>
        </p:txBody>
      </p:sp>
      <p:pic>
        <p:nvPicPr>
          <p:cNvPr id="4" name="Picture 3" descr="Alabama Community College System (ACCS)">
            <a:hlinkClick r:id="rId2" tgtFrame="&quot;_blank&quot;"/>
            <a:extLst>
              <a:ext uri="{FF2B5EF4-FFF2-40B4-BE49-F238E27FC236}">
                <a16:creationId xmlns:a16="http://schemas.microsoft.com/office/drawing/2014/main" id="{895AEC87-DD92-4878-AD17-72F484ECD53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2343893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129DA-D096-4027-BA93-AC9DF31DF2B2}"/>
              </a:ext>
            </a:extLst>
          </p:cNvPr>
          <p:cNvSpPr>
            <a:spLocks noGrp="1"/>
          </p:cNvSpPr>
          <p:nvPr>
            <p:ph type="title"/>
          </p:nvPr>
        </p:nvSpPr>
        <p:spPr/>
        <p:txBody>
          <a:bodyPr>
            <a:normAutofit/>
          </a:bodyPr>
          <a:lstStyle/>
          <a:p>
            <a:r>
              <a:rPr lang="en-US" b="1" dirty="0"/>
              <a:t>Excluded Crimes </a:t>
            </a:r>
            <a:endParaRPr lang="en-US" dirty="0"/>
          </a:p>
        </p:txBody>
      </p:sp>
      <p:sp>
        <p:nvSpPr>
          <p:cNvPr id="3" name="Content Placeholder 2">
            <a:extLst>
              <a:ext uri="{FF2B5EF4-FFF2-40B4-BE49-F238E27FC236}">
                <a16:creationId xmlns:a16="http://schemas.microsoft.com/office/drawing/2014/main" id="{2D904741-71AA-4B88-B0F2-50BB4E1F376E}"/>
              </a:ext>
            </a:extLst>
          </p:cNvPr>
          <p:cNvSpPr>
            <a:spLocks noGrp="1"/>
          </p:cNvSpPr>
          <p:nvPr>
            <p:ph idx="1"/>
          </p:nvPr>
        </p:nvSpPr>
        <p:spPr/>
        <p:txBody>
          <a:bodyPr>
            <a:normAutofit fontScale="92500" lnSpcReduction="10000"/>
          </a:bodyPr>
          <a:lstStyle/>
          <a:p>
            <a:endParaRPr lang="en-US" dirty="0"/>
          </a:p>
          <a:p>
            <a:r>
              <a:rPr lang="en-US" b="1" dirty="0"/>
              <a:t>Non-</a:t>
            </a:r>
            <a:r>
              <a:rPr lang="en-US" b="1" i="1" dirty="0" err="1"/>
              <a:t>Clery</a:t>
            </a:r>
            <a:r>
              <a:rPr lang="en-US" b="1" i="1" dirty="0"/>
              <a:t> Act </a:t>
            </a:r>
            <a:r>
              <a:rPr lang="en-US" b="1" dirty="0"/>
              <a:t>crimes. </a:t>
            </a:r>
            <a:r>
              <a:rPr lang="en-US" dirty="0"/>
              <a:t>If you disclose statistics for non-</a:t>
            </a:r>
            <a:r>
              <a:rPr lang="en-US" i="1" dirty="0" err="1"/>
              <a:t>Clery</a:t>
            </a:r>
            <a:r>
              <a:rPr lang="en-US" i="1" dirty="0"/>
              <a:t> Act </a:t>
            </a:r>
            <a:r>
              <a:rPr lang="en-US" dirty="0"/>
              <a:t>crimes, disclose them in a manner separate from your </a:t>
            </a:r>
            <a:r>
              <a:rPr lang="en-US" i="1" dirty="0" err="1"/>
              <a:t>Clery</a:t>
            </a:r>
            <a:r>
              <a:rPr lang="en-US" i="1" dirty="0"/>
              <a:t> Act </a:t>
            </a:r>
            <a:r>
              <a:rPr lang="en-US" dirty="0"/>
              <a:t>statistics. </a:t>
            </a:r>
          </a:p>
          <a:p>
            <a:endParaRPr lang="en-US" dirty="0"/>
          </a:p>
          <a:p>
            <a:r>
              <a:rPr lang="en-US" b="1" dirty="0"/>
              <a:t>Crimes not committed in geographic locations specified by the </a:t>
            </a:r>
            <a:r>
              <a:rPr lang="en-US" b="1" i="1" dirty="0" err="1"/>
              <a:t>Clery</a:t>
            </a:r>
            <a:r>
              <a:rPr lang="en-US" b="1" i="1" dirty="0"/>
              <a:t> Act</a:t>
            </a:r>
            <a:r>
              <a:rPr lang="en-US" b="1" dirty="0"/>
              <a:t>. </a:t>
            </a:r>
            <a:r>
              <a:rPr lang="en-US" dirty="0"/>
              <a:t>For example, although Rape is a </a:t>
            </a:r>
            <a:r>
              <a:rPr lang="en-US" i="1" dirty="0" err="1"/>
              <a:t>Clery</a:t>
            </a:r>
            <a:r>
              <a:rPr lang="en-US" i="1" dirty="0"/>
              <a:t> Act </a:t>
            </a:r>
            <a:r>
              <a:rPr lang="en-US" dirty="0"/>
              <a:t>crime, where it was committed is important in determining if the crime must be included in the annual security report and the Web-based data collection. If a student reports being raped over spring break, the statistic for the Rape must be included if it occurred on campus, in or on a </a:t>
            </a:r>
            <a:r>
              <a:rPr lang="en-US" dirty="0" err="1"/>
              <a:t>noncampus</a:t>
            </a:r>
            <a:r>
              <a:rPr lang="en-US" dirty="0"/>
              <a:t> building or property, or on public property as defined by </a:t>
            </a:r>
            <a:r>
              <a:rPr lang="en-US" i="1" dirty="0" err="1"/>
              <a:t>Clery</a:t>
            </a:r>
            <a:r>
              <a:rPr lang="en-US" i="1" dirty="0"/>
              <a:t> Act </a:t>
            </a:r>
            <a:r>
              <a:rPr lang="en-US" dirty="0"/>
              <a:t>regulations. If the Rape did not occur in one of these locations, do not include it in your </a:t>
            </a:r>
            <a:r>
              <a:rPr lang="en-US" i="1" dirty="0" err="1"/>
              <a:t>Clery</a:t>
            </a:r>
            <a:r>
              <a:rPr lang="en-US" i="1" dirty="0"/>
              <a:t> Act </a:t>
            </a:r>
            <a:r>
              <a:rPr lang="en-US" dirty="0"/>
              <a:t>statistics.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574FD902-B3B5-4A58-8763-B7579743832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900217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037B4-7E64-4C26-BB00-1E3F9C3A57A4}"/>
              </a:ext>
            </a:extLst>
          </p:cNvPr>
          <p:cNvSpPr>
            <a:spLocks noGrp="1"/>
          </p:cNvSpPr>
          <p:nvPr>
            <p:ph type="title"/>
          </p:nvPr>
        </p:nvSpPr>
        <p:spPr/>
        <p:txBody>
          <a:bodyPr/>
          <a:lstStyle/>
          <a:p>
            <a:r>
              <a:rPr lang="en-US" dirty="0"/>
              <a:t>Types of Criminal Offenses</a:t>
            </a:r>
          </a:p>
        </p:txBody>
      </p:sp>
      <p:sp>
        <p:nvSpPr>
          <p:cNvPr id="3" name="Content Placeholder 2">
            <a:extLst>
              <a:ext uri="{FF2B5EF4-FFF2-40B4-BE49-F238E27FC236}">
                <a16:creationId xmlns:a16="http://schemas.microsoft.com/office/drawing/2014/main" id="{090C3519-DFAB-4C4E-B0A2-CCCD0AAEBA12}"/>
              </a:ext>
            </a:extLst>
          </p:cNvPr>
          <p:cNvSpPr>
            <a:spLocks noGrp="1"/>
          </p:cNvSpPr>
          <p:nvPr>
            <p:ph idx="1"/>
          </p:nvPr>
        </p:nvSpPr>
        <p:spPr/>
        <p:txBody>
          <a:bodyPr/>
          <a:lstStyle/>
          <a:p>
            <a:r>
              <a:rPr lang="en-US" b="1" dirty="0"/>
              <a:t>Criminal Homicide. </a:t>
            </a:r>
            <a:r>
              <a:rPr lang="en-US" dirty="0"/>
              <a:t>These offenses are separated into two categories:</a:t>
            </a:r>
          </a:p>
          <a:p>
            <a:endParaRPr lang="en-US" dirty="0"/>
          </a:p>
          <a:p>
            <a:pPr lvl="1"/>
            <a:r>
              <a:rPr lang="en-US" dirty="0"/>
              <a:t> Murder and Non-negligent Manslaughter, </a:t>
            </a:r>
          </a:p>
          <a:p>
            <a:pPr lvl="1"/>
            <a:endParaRPr lang="en-US" dirty="0"/>
          </a:p>
          <a:p>
            <a:pPr lvl="1"/>
            <a:r>
              <a:rPr lang="en-US" dirty="0"/>
              <a:t> Manslaughter by Negligence.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26ED1B67-326E-418D-8D93-6827706FAB9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468818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9C94-E97B-47B3-82C0-2FB6313AB914}"/>
              </a:ext>
            </a:extLst>
          </p:cNvPr>
          <p:cNvSpPr>
            <a:spLocks noGrp="1"/>
          </p:cNvSpPr>
          <p:nvPr>
            <p:ph type="title"/>
          </p:nvPr>
        </p:nvSpPr>
        <p:spPr/>
        <p:txBody>
          <a:bodyPr>
            <a:normAutofit fontScale="90000"/>
          </a:bodyPr>
          <a:lstStyle/>
          <a:p>
            <a:br>
              <a:rPr lang="en-US" dirty="0"/>
            </a:br>
            <a:r>
              <a:rPr lang="en-US" b="1" dirty="0"/>
              <a:t>Murder and Non-negligent Manslaughter </a:t>
            </a:r>
            <a:br>
              <a:rPr lang="en-US" dirty="0"/>
            </a:br>
            <a:endParaRPr lang="en-US" dirty="0"/>
          </a:p>
        </p:txBody>
      </p:sp>
      <p:sp>
        <p:nvSpPr>
          <p:cNvPr id="3" name="Content Placeholder 2">
            <a:extLst>
              <a:ext uri="{FF2B5EF4-FFF2-40B4-BE49-F238E27FC236}">
                <a16:creationId xmlns:a16="http://schemas.microsoft.com/office/drawing/2014/main" id="{EC9C5C6B-0457-4B6F-89CF-97EFFA66D380}"/>
              </a:ext>
            </a:extLst>
          </p:cNvPr>
          <p:cNvSpPr>
            <a:spLocks noGrp="1"/>
          </p:cNvSpPr>
          <p:nvPr>
            <p:ph idx="1"/>
          </p:nvPr>
        </p:nvSpPr>
        <p:spPr/>
        <p:txBody>
          <a:bodyPr/>
          <a:lstStyle/>
          <a:p>
            <a:r>
              <a:rPr lang="en-US" dirty="0"/>
              <a:t>Defined as </a:t>
            </a:r>
            <a:r>
              <a:rPr lang="en-US" i="1" dirty="0"/>
              <a:t>the willful (non-negligent) killing of one human being by another. </a:t>
            </a:r>
            <a:r>
              <a:rPr lang="en-US" b="1" dirty="0"/>
              <a:t>Count one offense per victim. </a:t>
            </a:r>
          </a:p>
          <a:p>
            <a:endParaRPr lang="en-US" dirty="0"/>
          </a:p>
          <a:p>
            <a:r>
              <a:rPr lang="en-US" b="1" dirty="0"/>
              <a:t>Include as Murder and Non-negligent Manslaughter: </a:t>
            </a:r>
            <a:endParaRPr lang="en-US" dirty="0"/>
          </a:p>
          <a:p>
            <a:pPr lvl="1"/>
            <a:r>
              <a:rPr lang="en-US" dirty="0"/>
              <a:t>Any death caused by injuries received in a fight, argument, quarrel, assault or the commission of a crime. </a:t>
            </a:r>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A5EE226D-3B07-45D4-9EEB-42F27201AFA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5063365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76792-7B0C-4638-A612-94CE75E94FDC}"/>
              </a:ext>
            </a:extLst>
          </p:cNvPr>
          <p:cNvSpPr>
            <a:spLocks noGrp="1"/>
          </p:cNvSpPr>
          <p:nvPr>
            <p:ph type="title"/>
          </p:nvPr>
        </p:nvSpPr>
        <p:spPr/>
        <p:txBody>
          <a:bodyPr>
            <a:normAutofit fontScale="90000"/>
          </a:bodyPr>
          <a:lstStyle/>
          <a:p>
            <a:br>
              <a:rPr lang="en-US" dirty="0"/>
            </a:br>
            <a:r>
              <a:rPr lang="en-US" b="1" dirty="0"/>
              <a:t>Do not include as Murder and Non-negligent Manslaughter: </a:t>
            </a:r>
            <a:br>
              <a:rPr lang="en-US" dirty="0"/>
            </a:br>
            <a:endParaRPr lang="en-US" dirty="0"/>
          </a:p>
        </p:txBody>
      </p:sp>
      <p:sp>
        <p:nvSpPr>
          <p:cNvPr id="4" name="Content Placeholder 3">
            <a:extLst>
              <a:ext uri="{FF2B5EF4-FFF2-40B4-BE49-F238E27FC236}">
                <a16:creationId xmlns:a16="http://schemas.microsoft.com/office/drawing/2014/main" id="{8C1E2136-1A24-4218-8FE2-FE071907B862}"/>
              </a:ext>
            </a:extLst>
          </p:cNvPr>
          <p:cNvSpPr>
            <a:spLocks noGrp="1"/>
          </p:cNvSpPr>
          <p:nvPr>
            <p:ph sz="half" idx="1"/>
          </p:nvPr>
        </p:nvSpPr>
        <p:spPr>
          <a:xfrm>
            <a:off x="838200" y="1975757"/>
            <a:ext cx="5181600" cy="4201206"/>
          </a:xfrm>
        </p:spPr>
        <p:txBody>
          <a:bodyPr>
            <a:normAutofit fontScale="77500" lnSpcReduction="20000"/>
          </a:bodyPr>
          <a:lstStyle/>
          <a:p>
            <a:r>
              <a:rPr lang="en-US" dirty="0"/>
              <a:t>Suicides </a:t>
            </a:r>
          </a:p>
          <a:p>
            <a:endParaRPr lang="en-US" dirty="0"/>
          </a:p>
          <a:p>
            <a:r>
              <a:rPr lang="en-US" dirty="0"/>
              <a:t>Fetal deaths </a:t>
            </a:r>
          </a:p>
          <a:p>
            <a:endParaRPr lang="en-US" dirty="0"/>
          </a:p>
          <a:p>
            <a:r>
              <a:rPr lang="en-US" dirty="0"/>
              <a:t>Traffic fatalities</a:t>
            </a:r>
          </a:p>
          <a:p>
            <a:endParaRPr lang="en-US" dirty="0"/>
          </a:p>
          <a:p>
            <a:r>
              <a:rPr lang="en-US" dirty="0"/>
              <a:t>Accidental deaths</a:t>
            </a:r>
          </a:p>
          <a:p>
            <a:endParaRPr lang="en-US" dirty="0"/>
          </a:p>
          <a:p>
            <a:endParaRPr lang="en-US" dirty="0"/>
          </a:p>
        </p:txBody>
      </p:sp>
      <p:sp>
        <p:nvSpPr>
          <p:cNvPr id="5" name="Content Placeholder 4">
            <a:extLst>
              <a:ext uri="{FF2B5EF4-FFF2-40B4-BE49-F238E27FC236}">
                <a16:creationId xmlns:a16="http://schemas.microsoft.com/office/drawing/2014/main" id="{04CA463E-CFD8-4096-85BD-FD4010A9CB15}"/>
              </a:ext>
            </a:extLst>
          </p:cNvPr>
          <p:cNvSpPr>
            <a:spLocks noGrp="1"/>
          </p:cNvSpPr>
          <p:nvPr>
            <p:ph sz="half" idx="2"/>
          </p:nvPr>
        </p:nvSpPr>
        <p:spPr/>
        <p:txBody>
          <a:bodyPr>
            <a:normAutofit fontScale="77500" lnSpcReduction="20000"/>
          </a:bodyPr>
          <a:lstStyle/>
          <a:p>
            <a:r>
              <a:rPr lang="en-US" dirty="0"/>
              <a:t>Assaults with intent to Murder and attempts to Murder. (Classify assaults and attempts to Murder as Aggravated Assaults.)  </a:t>
            </a:r>
          </a:p>
          <a:p>
            <a:endParaRPr lang="en-US" dirty="0"/>
          </a:p>
          <a:p>
            <a:r>
              <a:rPr lang="en-US" dirty="0"/>
              <a:t>Situations in which a victim dies of a heart attack as the result of a crime, even in instances where an individual is known to have a weak heart. </a:t>
            </a:r>
          </a:p>
          <a:p>
            <a:endParaRPr lang="en-US" dirty="0"/>
          </a:p>
          <a:p>
            <a:r>
              <a:rPr lang="en-US" dirty="0"/>
              <a:t>Justifiable homicide (which is defined as and limited to </a:t>
            </a:r>
            <a:r>
              <a:rPr lang="en-US" i="1" dirty="0"/>
              <a:t>the killing of a felon by a peace officer in the line of duty, or the killing of a felon during the commission of a felony, by a private citizen</a:t>
            </a:r>
            <a:r>
              <a:rPr lang="en-US" dirty="0"/>
              <a:t>). </a:t>
            </a:r>
          </a:p>
          <a:p>
            <a:endParaRPr lang="en-US" dirty="0"/>
          </a:p>
          <a:p>
            <a:endParaRPr lang="en-US" dirty="0"/>
          </a:p>
        </p:txBody>
      </p:sp>
      <p:pic>
        <p:nvPicPr>
          <p:cNvPr id="6" name="Picture 5" descr="Alabama Community College System (ACCS)">
            <a:hlinkClick r:id="rId2" tgtFrame="&quot;_blank&quot;"/>
            <a:extLst>
              <a:ext uri="{FF2B5EF4-FFF2-40B4-BE49-F238E27FC236}">
                <a16:creationId xmlns:a16="http://schemas.microsoft.com/office/drawing/2014/main" id="{D33CD87E-36A3-4029-87EE-2922AE13BC5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280670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DF4DF54-C3AD-4854-9DC7-A7EF55661E4A}"/>
              </a:ext>
            </a:extLst>
          </p:cNvPr>
          <p:cNvSpPr>
            <a:spLocks noGrp="1"/>
          </p:cNvSpPr>
          <p:nvPr>
            <p:ph type="title"/>
          </p:nvPr>
        </p:nvSpPr>
        <p:spPr/>
        <p:txBody>
          <a:bodyPr>
            <a:normAutofit fontScale="90000"/>
          </a:bodyPr>
          <a:lstStyle/>
          <a:p>
            <a:br>
              <a:rPr lang="en-US" dirty="0"/>
            </a:br>
            <a:r>
              <a:rPr lang="en-US" b="1" dirty="0"/>
              <a:t>Manslaughter by Negligence </a:t>
            </a:r>
            <a:br>
              <a:rPr lang="en-US" dirty="0"/>
            </a:br>
            <a:endParaRPr lang="en-US" dirty="0"/>
          </a:p>
        </p:txBody>
      </p:sp>
      <p:sp>
        <p:nvSpPr>
          <p:cNvPr id="6" name="Content Placeholder 5">
            <a:extLst>
              <a:ext uri="{FF2B5EF4-FFF2-40B4-BE49-F238E27FC236}">
                <a16:creationId xmlns:a16="http://schemas.microsoft.com/office/drawing/2014/main" id="{3C381446-C21F-4AD8-9D28-A9673E82AA53}"/>
              </a:ext>
            </a:extLst>
          </p:cNvPr>
          <p:cNvSpPr>
            <a:spLocks noGrp="1"/>
          </p:cNvSpPr>
          <p:nvPr>
            <p:ph idx="1"/>
          </p:nvPr>
        </p:nvSpPr>
        <p:spPr/>
        <p:txBody>
          <a:bodyPr/>
          <a:lstStyle/>
          <a:p>
            <a:r>
              <a:rPr lang="en-US" dirty="0"/>
              <a:t>defined as </a:t>
            </a:r>
            <a:r>
              <a:rPr lang="en-US" i="1" dirty="0"/>
              <a:t>the killing of another person through gross negligence</a:t>
            </a:r>
            <a:r>
              <a:rPr lang="en-US" b="1" i="1" dirty="0"/>
              <a:t>.</a:t>
            </a:r>
          </a:p>
          <a:p>
            <a:endParaRPr lang="en-US" b="1" i="1" dirty="0"/>
          </a:p>
          <a:p>
            <a:r>
              <a:rPr lang="en-US" b="1" i="1" dirty="0"/>
              <a:t> </a:t>
            </a:r>
            <a:r>
              <a:rPr lang="en-US" b="1" dirty="0"/>
              <a:t>Count one offense per victim.</a:t>
            </a:r>
          </a:p>
          <a:p>
            <a:endParaRPr lang="en-US" b="1" dirty="0"/>
          </a:p>
          <a:p>
            <a:r>
              <a:rPr lang="en-US" b="1" dirty="0"/>
              <a:t> Include as Manslaughter by Negligence: </a:t>
            </a:r>
            <a:endParaRPr lang="en-US" dirty="0"/>
          </a:p>
          <a:p>
            <a:pPr lvl="1"/>
            <a:r>
              <a:rPr lang="en-US" dirty="0"/>
              <a:t>Any death caused by the gross negligence of another. In other words, it’s something that a reasonable and prudent person would not do.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B439659C-D3CD-4F5A-961D-079A233CF7C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966312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EAE99-1562-4AD5-ABBF-0A2C8B2D21BF}"/>
              </a:ext>
            </a:extLst>
          </p:cNvPr>
          <p:cNvSpPr>
            <a:spLocks noGrp="1"/>
          </p:cNvSpPr>
          <p:nvPr>
            <p:ph type="title"/>
          </p:nvPr>
        </p:nvSpPr>
        <p:spPr/>
        <p:txBody>
          <a:bodyPr>
            <a:normAutofit fontScale="90000"/>
          </a:bodyPr>
          <a:lstStyle/>
          <a:p>
            <a:br>
              <a:rPr lang="en-US" dirty="0"/>
            </a:br>
            <a:r>
              <a:rPr lang="en-US" b="1" dirty="0"/>
              <a:t>Do not include as Manslaughter by Negligence </a:t>
            </a:r>
            <a:br>
              <a:rPr lang="en-US" dirty="0"/>
            </a:br>
            <a:endParaRPr lang="en-US" dirty="0"/>
          </a:p>
        </p:txBody>
      </p:sp>
      <p:sp>
        <p:nvSpPr>
          <p:cNvPr id="3" name="Content Placeholder 2">
            <a:extLst>
              <a:ext uri="{FF2B5EF4-FFF2-40B4-BE49-F238E27FC236}">
                <a16:creationId xmlns:a16="http://schemas.microsoft.com/office/drawing/2014/main" id="{E83D113F-4D75-4B52-9FB7-7963F5A77CC5}"/>
              </a:ext>
            </a:extLst>
          </p:cNvPr>
          <p:cNvSpPr>
            <a:spLocks noGrp="1"/>
          </p:cNvSpPr>
          <p:nvPr>
            <p:ph idx="1"/>
          </p:nvPr>
        </p:nvSpPr>
        <p:spPr/>
        <p:txBody>
          <a:bodyPr>
            <a:normAutofit/>
          </a:bodyPr>
          <a:lstStyle/>
          <a:p>
            <a:r>
              <a:rPr lang="en-US" dirty="0"/>
              <a:t>Deaths of persons due to their own negligence. </a:t>
            </a:r>
          </a:p>
          <a:p>
            <a:endParaRPr lang="en-US" dirty="0"/>
          </a:p>
          <a:p>
            <a:r>
              <a:rPr lang="en-US" dirty="0"/>
              <a:t>Accidental deaths not resulting from gross negligence. </a:t>
            </a:r>
          </a:p>
          <a:p>
            <a:endParaRPr lang="en-US" dirty="0"/>
          </a:p>
          <a:p>
            <a:r>
              <a:rPr lang="en-US" dirty="0"/>
              <a:t>Traffic fatalities. </a:t>
            </a:r>
          </a:p>
          <a:p>
            <a:endParaRPr lang="en-US" dirty="0"/>
          </a:p>
          <a:p>
            <a:r>
              <a:rPr lang="en-US" dirty="0"/>
              <a:t>Remember that the findings of a court, coroner’s inquest, etc., do not affect classifying or counting criminal incidents.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568B982F-F482-4941-AD7F-4C433B51E64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11899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B8D05-F043-4945-85C4-B12A5AD07C83}"/>
              </a:ext>
            </a:extLst>
          </p:cNvPr>
          <p:cNvSpPr>
            <a:spLocks noGrp="1"/>
          </p:cNvSpPr>
          <p:nvPr>
            <p:ph type="title"/>
          </p:nvPr>
        </p:nvSpPr>
        <p:spPr>
          <a:xfrm>
            <a:off x="838200" y="365125"/>
            <a:ext cx="7473043" cy="1325563"/>
          </a:xfrm>
        </p:spPr>
        <p:txBody>
          <a:bodyPr/>
          <a:lstStyle/>
          <a:p>
            <a:r>
              <a:rPr lang="en-US" b="1" dirty="0"/>
              <a:t>Four General Categories of Crime Statistics</a:t>
            </a:r>
          </a:p>
        </p:txBody>
      </p:sp>
      <p:sp>
        <p:nvSpPr>
          <p:cNvPr id="3" name="Content Placeholder 2">
            <a:extLst>
              <a:ext uri="{FF2B5EF4-FFF2-40B4-BE49-F238E27FC236}">
                <a16:creationId xmlns:a16="http://schemas.microsoft.com/office/drawing/2014/main" id="{8B6C8A65-97DC-4579-A272-E6E89673FBA1}"/>
              </a:ext>
            </a:extLst>
          </p:cNvPr>
          <p:cNvSpPr>
            <a:spLocks noGrp="1"/>
          </p:cNvSpPr>
          <p:nvPr>
            <p:ph idx="1"/>
          </p:nvPr>
        </p:nvSpPr>
        <p:spPr/>
        <p:txBody>
          <a:bodyPr/>
          <a:lstStyle/>
          <a:p>
            <a:r>
              <a:rPr lang="en-US" dirty="0"/>
              <a:t>Criminal Offenses</a:t>
            </a:r>
          </a:p>
          <a:p>
            <a:r>
              <a:rPr lang="en-US" dirty="0"/>
              <a:t>Hate Crimes</a:t>
            </a:r>
          </a:p>
          <a:p>
            <a:r>
              <a:rPr lang="en-US" dirty="0"/>
              <a:t>VAWA Offenses</a:t>
            </a:r>
          </a:p>
          <a:p>
            <a:r>
              <a:rPr lang="en-US" dirty="0"/>
              <a:t>Arrest and Referrals for Disciplinary Actions</a:t>
            </a:r>
          </a:p>
        </p:txBody>
      </p:sp>
      <p:pic>
        <p:nvPicPr>
          <p:cNvPr id="4" name="Picture 3" descr="Alabama Community College System (ACCS)">
            <a:hlinkClick r:id="rId2" tgtFrame="&quot;_blank&quot;"/>
            <a:extLst>
              <a:ext uri="{FF2B5EF4-FFF2-40B4-BE49-F238E27FC236}">
                <a16:creationId xmlns:a16="http://schemas.microsoft.com/office/drawing/2014/main" id="{EFB1C285-FF5C-4253-B660-B1508C5549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7187159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FDB51-4306-401E-B076-C145CCC1436C}"/>
              </a:ext>
            </a:extLst>
          </p:cNvPr>
          <p:cNvSpPr>
            <a:spLocks noGrp="1"/>
          </p:cNvSpPr>
          <p:nvPr>
            <p:ph type="title"/>
          </p:nvPr>
        </p:nvSpPr>
        <p:spPr/>
        <p:txBody>
          <a:bodyPr/>
          <a:lstStyle/>
          <a:p>
            <a:r>
              <a:rPr lang="en-US" b="1" dirty="0"/>
              <a:t>Sexual Assault (Sex Offenses). </a:t>
            </a:r>
            <a:endParaRPr lang="en-US" dirty="0"/>
          </a:p>
        </p:txBody>
      </p:sp>
      <p:sp>
        <p:nvSpPr>
          <p:cNvPr id="3" name="Content Placeholder 2">
            <a:extLst>
              <a:ext uri="{FF2B5EF4-FFF2-40B4-BE49-F238E27FC236}">
                <a16:creationId xmlns:a16="http://schemas.microsoft.com/office/drawing/2014/main" id="{3D973411-3FBA-4EA4-B9D3-8B0CBCE2A072}"/>
              </a:ext>
            </a:extLst>
          </p:cNvPr>
          <p:cNvSpPr>
            <a:spLocks noGrp="1"/>
          </p:cNvSpPr>
          <p:nvPr>
            <p:ph idx="1"/>
          </p:nvPr>
        </p:nvSpPr>
        <p:spPr/>
        <p:txBody>
          <a:bodyPr/>
          <a:lstStyle/>
          <a:p>
            <a:r>
              <a:rPr lang="en-US" dirty="0"/>
              <a:t>Do not include in your </a:t>
            </a:r>
            <a:r>
              <a:rPr lang="en-US" i="1" dirty="0"/>
              <a:t>Clery Act </a:t>
            </a:r>
            <a:r>
              <a:rPr lang="en-US" dirty="0"/>
              <a:t>statistics any Sexual Assaults other than the four types of Sexual Assaults:</a:t>
            </a:r>
          </a:p>
          <a:p>
            <a:pPr lvl="1"/>
            <a:r>
              <a:rPr lang="en-US" dirty="0"/>
              <a:t>Rape</a:t>
            </a:r>
          </a:p>
          <a:p>
            <a:pPr lvl="1"/>
            <a:r>
              <a:rPr lang="en-US" dirty="0"/>
              <a:t>Fondling</a:t>
            </a:r>
          </a:p>
          <a:p>
            <a:pPr lvl="1"/>
            <a:r>
              <a:rPr lang="en-US" dirty="0"/>
              <a:t>Incest </a:t>
            </a:r>
          </a:p>
          <a:p>
            <a:pPr lvl="1"/>
            <a:r>
              <a:rPr lang="en-US" dirty="0"/>
              <a:t>Statutory Rape </a:t>
            </a:r>
          </a:p>
          <a:p>
            <a:pPr lvl="1"/>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952DEE7F-90CC-41DF-9212-A0A6C0FA667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636194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A1035-2DD5-4595-A36D-95278B00ECDF}"/>
              </a:ext>
            </a:extLst>
          </p:cNvPr>
          <p:cNvSpPr>
            <a:spLocks noGrp="1"/>
          </p:cNvSpPr>
          <p:nvPr>
            <p:ph type="title"/>
          </p:nvPr>
        </p:nvSpPr>
        <p:spPr/>
        <p:txBody>
          <a:bodyPr>
            <a:normAutofit fontScale="90000"/>
          </a:bodyPr>
          <a:lstStyle/>
          <a:p>
            <a:br>
              <a:rPr lang="en-US" dirty="0"/>
            </a:br>
            <a:r>
              <a:rPr lang="en-US" b="1" dirty="0"/>
              <a:t>Rape </a:t>
            </a:r>
            <a:br>
              <a:rPr lang="en-US" dirty="0"/>
            </a:br>
            <a:endParaRPr lang="en-US" dirty="0"/>
          </a:p>
        </p:txBody>
      </p:sp>
      <p:sp>
        <p:nvSpPr>
          <p:cNvPr id="3" name="Content Placeholder 2">
            <a:extLst>
              <a:ext uri="{FF2B5EF4-FFF2-40B4-BE49-F238E27FC236}">
                <a16:creationId xmlns:a16="http://schemas.microsoft.com/office/drawing/2014/main" id="{A9D56625-CD6D-4879-9B2C-B7660177F177}"/>
              </a:ext>
            </a:extLst>
          </p:cNvPr>
          <p:cNvSpPr>
            <a:spLocks noGrp="1"/>
          </p:cNvSpPr>
          <p:nvPr>
            <p:ph idx="1"/>
          </p:nvPr>
        </p:nvSpPr>
        <p:spPr/>
        <p:txBody>
          <a:bodyPr/>
          <a:lstStyle/>
          <a:p>
            <a:r>
              <a:rPr lang="en-US" dirty="0"/>
              <a:t>Defined : is </a:t>
            </a:r>
            <a:r>
              <a:rPr lang="en-US" i="1" dirty="0"/>
              <a:t>the penetration, no matter how slight, of the vagina or anus, with any body part or object, or oral penetration by a sex organ of another person, without the consent of the victim. This offense includes the rape of both males and females. </a:t>
            </a:r>
          </a:p>
          <a:p>
            <a:r>
              <a:rPr lang="en-US" b="1" dirty="0"/>
              <a:t>Count one offense per victim. </a:t>
            </a:r>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B4F7D39A-F5CD-4F26-B52A-9A629540FAE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041589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E9564-EA74-45FF-8EDD-1F3B08156F41}"/>
              </a:ext>
            </a:extLst>
          </p:cNvPr>
          <p:cNvSpPr>
            <a:spLocks noGrp="1"/>
          </p:cNvSpPr>
          <p:nvPr>
            <p:ph type="title"/>
          </p:nvPr>
        </p:nvSpPr>
        <p:spPr/>
        <p:txBody>
          <a:bodyPr/>
          <a:lstStyle/>
          <a:p>
            <a:r>
              <a:rPr lang="en-US" b="1" dirty="0"/>
              <a:t>Rape</a:t>
            </a:r>
          </a:p>
        </p:txBody>
      </p:sp>
      <p:sp>
        <p:nvSpPr>
          <p:cNvPr id="3" name="Content Placeholder 2">
            <a:extLst>
              <a:ext uri="{FF2B5EF4-FFF2-40B4-BE49-F238E27FC236}">
                <a16:creationId xmlns:a16="http://schemas.microsoft.com/office/drawing/2014/main" id="{CD7ECCCC-D106-4811-867A-5E06D367AEE3}"/>
              </a:ext>
            </a:extLst>
          </p:cNvPr>
          <p:cNvSpPr>
            <a:spLocks noGrp="1"/>
          </p:cNvSpPr>
          <p:nvPr>
            <p:ph idx="1"/>
          </p:nvPr>
        </p:nvSpPr>
        <p:spPr/>
        <p:txBody>
          <a:bodyPr/>
          <a:lstStyle/>
          <a:p>
            <a:endParaRPr lang="en-US" dirty="0"/>
          </a:p>
          <a:p>
            <a:r>
              <a:rPr lang="en-US" dirty="0"/>
              <a:t>Include the crime as Rape:</a:t>
            </a:r>
          </a:p>
          <a:p>
            <a:pPr lvl="1"/>
            <a:r>
              <a:rPr lang="en-US" dirty="0"/>
              <a:t>regardless of the age of the victim, </a:t>
            </a:r>
          </a:p>
          <a:p>
            <a:pPr lvl="1"/>
            <a:r>
              <a:rPr lang="en-US" dirty="0"/>
              <a:t>if the victim did not consent or </a:t>
            </a:r>
          </a:p>
          <a:p>
            <a:pPr lvl="1"/>
            <a:r>
              <a:rPr lang="en-US" dirty="0"/>
              <a:t>if the victim was incapable of giving consent. </a:t>
            </a:r>
          </a:p>
          <a:p>
            <a:pPr lvl="1"/>
            <a:endParaRPr lang="en-US" dirty="0"/>
          </a:p>
          <a:p>
            <a:r>
              <a:rPr lang="en-US" dirty="0"/>
              <a:t>If the victim consented, the offender did not force or threaten the victim, and the victim was under the statutory age of consent, include the crime as Statutory Rape.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F9B4CBAC-7E9B-497A-A8CE-DF195996479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5863502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079AB-3138-462F-A5D5-056FF7D1D7F3}"/>
              </a:ext>
            </a:extLst>
          </p:cNvPr>
          <p:cNvSpPr>
            <a:spLocks noGrp="1"/>
          </p:cNvSpPr>
          <p:nvPr>
            <p:ph type="title"/>
          </p:nvPr>
        </p:nvSpPr>
        <p:spPr/>
        <p:txBody>
          <a:bodyPr>
            <a:normAutofit fontScale="90000"/>
          </a:bodyPr>
          <a:lstStyle/>
          <a:p>
            <a:br>
              <a:rPr lang="en-US" dirty="0"/>
            </a:br>
            <a:r>
              <a:rPr lang="en-US" b="1" dirty="0"/>
              <a:t>Fondling </a:t>
            </a:r>
            <a:br>
              <a:rPr lang="en-US" dirty="0"/>
            </a:br>
            <a:endParaRPr lang="en-US" dirty="0"/>
          </a:p>
        </p:txBody>
      </p:sp>
      <p:sp>
        <p:nvSpPr>
          <p:cNvPr id="3" name="Content Placeholder 2">
            <a:extLst>
              <a:ext uri="{FF2B5EF4-FFF2-40B4-BE49-F238E27FC236}">
                <a16:creationId xmlns:a16="http://schemas.microsoft.com/office/drawing/2014/main" id="{B716FC5F-8893-4B86-A62D-DA37F985AFBE}"/>
              </a:ext>
            </a:extLst>
          </p:cNvPr>
          <p:cNvSpPr>
            <a:spLocks noGrp="1"/>
          </p:cNvSpPr>
          <p:nvPr>
            <p:ph idx="1"/>
          </p:nvPr>
        </p:nvSpPr>
        <p:spPr/>
        <p:txBody>
          <a:bodyPr>
            <a:normAutofit lnSpcReduction="10000"/>
          </a:bodyPr>
          <a:lstStyle/>
          <a:p>
            <a:r>
              <a:rPr lang="en-US" dirty="0"/>
              <a:t>Defined:  is </a:t>
            </a:r>
            <a:r>
              <a:rPr lang="en-US" i="1" dirty="0"/>
              <a:t>the touching of the private body parts of another person for the purpose of sexual gratification, without the consent of the victim, including instances where the victim is incapable of giving consent because of his/her age or because of his/her temporary or permanent mental incapacity. </a:t>
            </a:r>
          </a:p>
          <a:p>
            <a:endParaRPr lang="en-US" i="1" dirty="0"/>
          </a:p>
          <a:p>
            <a:r>
              <a:rPr lang="en-US" b="1" dirty="0"/>
              <a:t>Count one offense per victim. </a:t>
            </a:r>
          </a:p>
          <a:p>
            <a:endParaRPr lang="en-US" dirty="0"/>
          </a:p>
          <a:p>
            <a:r>
              <a:rPr lang="en-US" dirty="0"/>
              <a:t>Fondling is recognized as an element of the other sex offenses. Therefore, count Fondling only if it is the only sex offense. </a:t>
            </a:r>
          </a:p>
          <a:p>
            <a:endParaRPr lang="en-US" dirty="0"/>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59D6F506-88B0-4C42-9980-82D7C3CC774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0500588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A5FE9-C299-4930-A059-63BE0E2FEDE9}"/>
              </a:ext>
            </a:extLst>
          </p:cNvPr>
          <p:cNvSpPr>
            <a:spLocks noGrp="1"/>
          </p:cNvSpPr>
          <p:nvPr>
            <p:ph type="title"/>
          </p:nvPr>
        </p:nvSpPr>
        <p:spPr/>
        <p:txBody>
          <a:bodyPr>
            <a:normAutofit fontScale="90000"/>
          </a:bodyPr>
          <a:lstStyle/>
          <a:p>
            <a:br>
              <a:rPr lang="en-US" dirty="0"/>
            </a:br>
            <a:r>
              <a:rPr lang="en-US" b="1" dirty="0"/>
              <a:t>Incest </a:t>
            </a:r>
            <a:br>
              <a:rPr lang="en-US" dirty="0"/>
            </a:br>
            <a:endParaRPr lang="en-US" dirty="0"/>
          </a:p>
        </p:txBody>
      </p:sp>
      <p:sp>
        <p:nvSpPr>
          <p:cNvPr id="3" name="Content Placeholder 2">
            <a:extLst>
              <a:ext uri="{FF2B5EF4-FFF2-40B4-BE49-F238E27FC236}">
                <a16:creationId xmlns:a16="http://schemas.microsoft.com/office/drawing/2014/main" id="{ADD21B59-8633-43F3-9FC2-EFFBC6CFAEB2}"/>
              </a:ext>
            </a:extLst>
          </p:cNvPr>
          <p:cNvSpPr>
            <a:spLocks noGrp="1"/>
          </p:cNvSpPr>
          <p:nvPr>
            <p:ph idx="1"/>
          </p:nvPr>
        </p:nvSpPr>
        <p:spPr/>
        <p:txBody>
          <a:bodyPr/>
          <a:lstStyle/>
          <a:p>
            <a:endParaRPr lang="en-US" dirty="0"/>
          </a:p>
          <a:p>
            <a:r>
              <a:rPr lang="en-US" dirty="0"/>
              <a:t>is </a:t>
            </a:r>
            <a:r>
              <a:rPr lang="en-US" i="1" dirty="0"/>
              <a:t>sexual intercourse between persons who are related to each other within the degrees wherein marriage is prohibited by law. </a:t>
            </a:r>
            <a:endParaRPr lang="en-US" dirty="0"/>
          </a:p>
          <a:p>
            <a:endParaRPr lang="en-US" dirty="0"/>
          </a:p>
          <a:p>
            <a:r>
              <a:rPr lang="en-US" b="1" dirty="0"/>
              <a:t>Count one offense per victim. </a:t>
            </a:r>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9DDE95C0-030D-4349-8068-BB4E3FC797D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6315968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0D4F1-E252-44AC-942A-E871243F7C1F}"/>
              </a:ext>
            </a:extLst>
          </p:cNvPr>
          <p:cNvSpPr>
            <a:spLocks noGrp="1"/>
          </p:cNvSpPr>
          <p:nvPr>
            <p:ph type="title"/>
          </p:nvPr>
        </p:nvSpPr>
        <p:spPr/>
        <p:txBody>
          <a:bodyPr>
            <a:normAutofit fontScale="90000"/>
          </a:bodyPr>
          <a:lstStyle/>
          <a:p>
            <a:br>
              <a:rPr lang="en-US" dirty="0"/>
            </a:br>
            <a:r>
              <a:rPr lang="en-US" b="1" dirty="0"/>
              <a:t>Statutory Rape </a:t>
            </a:r>
            <a:br>
              <a:rPr lang="en-US" dirty="0"/>
            </a:br>
            <a:endParaRPr lang="en-US" dirty="0"/>
          </a:p>
        </p:txBody>
      </p:sp>
      <p:sp>
        <p:nvSpPr>
          <p:cNvPr id="3" name="Content Placeholder 2">
            <a:extLst>
              <a:ext uri="{FF2B5EF4-FFF2-40B4-BE49-F238E27FC236}">
                <a16:creationId xmlns:a16="http://schemas.microsoft.com/office/drawing/2014/main" id="{2AF0C3E1-D69E-4AD6-B5A2-D7DBCB6021BF}"/>
              </a:ext>
            </a:extLst>
          </p:cNvPr>
          <p:cNvSpPr>
            <a:spLocks noGrp="1"/>
          </p:cNvSpPr>
          <p:nvPr>
            <p:ph idx="1"/>
          </p:nvPr>
        </p:nvSpPr>
        <p:spPr/>
        <p:txBody>
          <a:bodyPr>
            <a:normAutofit/>
          </a:bodyPr>
          <a:lstStyle/>
          <a:p>
            <a:r>
              <a:rPr lang="en-US" dirty="0"/>
              <a:t>Defined:  is </a:t>
            </a:r>
            <a:r>
              <a:rPr lang="en-US" i="1" dirty="0"/>
              <a:t>sexual intercourse with a person who is under the statutory age of consent</a:t>
            </a:r>
            <a:r>
              <a:rPr lang="en-US" dirty="0"/>
              <a:t>. </a:t>
            </a:r>
          </a:p>
          <a:p>
            <a:endParaRPr lang="en-US" dirty="0"/>
          </a:p>
          <a:p>
            <a:pPr lvl="1"/>
            <a:r>
              <a:rPr lang="en-US" dirty="0"/>
              <a:t>He or she, being 16 years or older, engages in sexual intercourse with a member of the opposite sex who is less than 12 years old. (13A-6-61)</a:t>
            </a:r>
          </a:p>
          <a:p>
            <a:pPr lvl="1"/>
            <a:endParaRPr lang="en-US" dirty="0"/>
          </a:p>
          <a:p>
            <a:pPr lvl="1"/>
            <a:r>
              <a:rPr lang="en-US" dirty="0"/>
              <a:t>being 16 years old or older, he or she engages in sexual intercourse with another person who is 12 years old or older, but less than 16 years old; provided, however, the actor is at least two years older than the other person (13A-6-62)</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08740163-BB85-4AD3-8B06-CF676B38009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2247142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0D4F1-E252-44AC-942A-E871243F7C1F}"/>
              </a:ext>
            </a:extLst>
          </p:cNvPr>
          <p:cNvSpPr>
            <a:spLocks noGrp="1"/>
          </p:cNvSpPr>
          <p:nvPr>
            <p:ph type="title"/>
          </p:nvPr>
        </p:nvSpPr>
        <p:spPr/>
        <p:txBody>
          <a:bodyPr>
            <a:normAutofit fontScale="90000"/>
          </a:bodyPr>
          <a:lstStyle/>
          <a:p>
            <a:br>
              <a:rPr lang="en-US" dirty="0"/>
            </a:br>
            <a:r>
              <a:rPr lang="en-US" b="1" dirty="0"/>
              <a:t>Statutory Rape </a:t>
            </a:r>
            <a:br>
              <a:rPr lang="en-US" dirty="0"/>
            </a:br>
            <a:endParaRPr lang="en-US" dirty="0"/>
          </a:p>
        </p:txBody>
      </p:sp>
      <p:sp>
        <p:nvSpPr>
          <p:cNvPr id="3" name="Content Placeholder 2">
            <a:extLst>
              <a:ext uri="{FF2B5EF4-FFF2-40B4-BE49-F238E27FC236}">
                <a16:creationId xmlns:a16="http://schemas.microsoft.com/office/drawing/2014/main" id="{2AF0C3E1-D69E-4AD6-B5A2-D7DBCB6021BF}"/>
              </a:ext>
            </a:extLst>
          </p:cNvPr>
          <p:cNvSpPr>
            <a:spLocks noGrp="1"/>
          </p:cNvSpPr>
          <p:nvPr>
            <p:ph idx="1"/>
          </p:nvPr>
        </p:nvSpPr>
        <p:spPr/>
        <p:txBody>
          <a:bodyPr>
            <a:normAutofit/>
          </a:bodyPr>
          <a:lstStyle/>
          <a:p>
            <a:r>
              <a:rPr lang="en-US" b="1" dirty="0"/>
              <a:t>Remember, if force was used or threatened, or the victim was incapable of giving consent because of his/her age or temporary or permanent mental impairment, the offense is Rape, not Statutory Rape. </a:t>
            </a:r>
            <a:endParaRPr lang="en-US" dirty="0"/>
          </a:p>
          <a:p>
            <a:endParaRPr lang="en-US" dirty="0"/>
          </a:p>
          <a:p>
            <a:r>
              <a:rPr lang="en-US" dirty="0"/>
              <a:t>The ability of the victim to give consent must be a professional determination by a law enforcement agency. </a:t>
            </a:r>
          </a:p>
          <a:p>
            <a:endParaRPr lang="en-US" dirty="0"/>
          </a:p>
          <a:p>
            <a:r>
              <a:rPr lang="en-US" b="1" dirty="0"/>
              <a:t>Count one offense per victim. </a:t>
            </a:r>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0D016A3B-D273-431C-B323-71DA39475AD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634222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20509-B05A-4400-B745-0BED1B8785A4}"/>
              </a:ext>
            </a:extLst>
          </p:cNvPr>
          <p:cNvSpPr>
            <a:spLocks noGrp="1"/>
          </p:cNvSpPr>
          <p:nvPr>
            <p:ph type="title"/>
          </p:nvPr>
        </p:nvSpPr>
        <p:spPr/>
        <p:txBody>
          <a:bodyPr/>
          <a:lstStyle/>
          <a:p>
            <a:r>
              <a:rPr lang="en-US" b="1" dirty="0"/>
              <a:t>Error Due to Differences in Terminology</a:t>
            </a:r>
          </a:p>
        </p:txBody>
      </p:sp>
      <p:sp>
        <p:nvSpPr>
          <p:cNvPr id="3" name="Content Placeholder 2">
            <a:extLst>
              <a:ext uri="{FF2B5EF4-FFF2-40B4-BE49-F238E27FC236}">
                <a16:creationId xmlns:a16="http://schemas.microsoft.com/office/drawing/2014/main" id="{49FD12C3-F0A5-4FC4-815E-0EBC245B8A27}"/>
              </a:ext>
            </a:extLst>
          </p:cNvPr>
          <p:cNvSpPr>
            <a:spLocks noGrp="1"/>
          </p:cNvSpPr>
          <p:nvPr>
            <p:ph idx="1"/>
          </p:nvPr>
        </p:nvSpPr>
        <p:spPr/>
        <p:txBody>
          <a:bodyPr/>
          <a:lstStyle/>
          <a:p>
            <a:r>
              <a:rPr lang="en-US" dirty="0"/>
              <a:t>The FBI definition of Rape is </a:t>
            </a:r>
            <a:r>
              <a:rPr lang="en-US" i="1" dirty="0"/>
              <a:t>the penetration, no matter how slight, of the vagina or </a:t>
            </a:r>
            <a:r>
              <a:rPr lang="en-US" b="1" i="1" u="sng" dirty="0"/>
              <a:t>anus</a:t>
            </a:r>
            <a:r>
              <a:rPr lang="en-US" i="1" dirty="0"/>
              <a:t>, with any body part or object, or oral penetration by a sex organ of another person, without the consent of the victim. This offense includes the rape of both males and females. </a:t>
            </a:r>
          </a:p>
          <a:p>
            <a:endParaRPr lang="en-US" i="1" dirty="0"/>
          </a:p>
          <a:p>
            <a:pPr lvl="1"/>
            <a:r>
              <a:rPr lang="en-US" b="1" dirty="0"/>
              <a:t>Sodomy</a:t>
            </a:r>
            <a:r>
              <a:rPr lang="en-US" dirty="0"/>
              <a:t> - Any sexual act involving the genitals of one person and the mouth or anus of another person (Code of Alabama 13A-6-60(5))</a:t>
            </a:r>
          </a:p>
          <a:p>
            <a:pPr lvl="1"/>
            <a:endParaRPr lang="en-US" dirty="0"/>
          </a:p>
          <a:p>
            <a:pPr lvl="1"/>
            <a:r>
              <a:rPr lang="en-US" b="1" dirty="0"/>
              <a:t>Sexual Torture:  </a:t>
            </a:r>
            <a:r>
              <a:rPr lang="en-US" dirty="0"/>
              <a:t>By penetrating the vagina or anus or mouth of another person with an inanimate object by forcible compulsion with the intent to sexually torture or to sexually abuse. (Code of Alabama 13A-6-65.1)</a:t>
            </a:r>
          </a:p>
        </p:txBody>
      </p:sp>
      <p:pic>
        <p:nvPicPr>
          <p:cNvPr id="4" name="Picture 3" descr="Alabama Community College System (ACCS)">
            <a:hlinkClick r:id="rId2" tgtFrame="&quot;_blank&quot;"/>
            <a:extLst>
              <a:ext uri="{FF2B5EF4-FFF2-40B4-BE49-F238E27FC236}">
                <a16:creationId xmlns:a16="http://schemas.microsoft.com/office/drawing/2014/main" id="{F2E74112-6E4A-4CE2-B74E-71745396F82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6974653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6B548-3825-4D26-ACEE-879D401EF467}"/>
              </a:ext>
            </a:extLst>
          </p:cNvPr>
          <p:cNvSpPr>
            <a:spLocks noGrp="1"/>
          </p:cNvSpPr>
          <p:nvPr>
            <p:ph type="title"/>
          </p:nvPr>
        </p:nvSpPr>
        <p:spPr/>
        <p:txBody>
          <a:bodyPr/>
          <a:lstStyle/>
          <a:p>
            <a:r>
              <a:rPr lang="en-US" b="1" dirty="0"/>
              <a:t>Reporting Standard</a:t>
            </a:r>
          </a:p>
        </p:txBody>
      </p:sp>
      <p:sp>
        <p:nvSpPr>
          <p:cNvPr id="3" name="Content Placeholder 2">
            <a:extLst>
              <a:ext uri="{FF2B5EF4-FFF2-40B4-BE49-F238E27FC236}">
                <a16:creationId xmlns:a16="http://schemas.microsoft.com/office/drawing/2014/main" id="{01918055-D9AA-4D7D-A230-EF2D5E4E1185}"/>
              </a:ext>
            </a:extLst>
          </p:cNvPr>
          <p:cNvSpPr>
            <a:spLocks noGrp="1"/>
          </p:cNvSpPr>
          <p:nvPr>
            <p:ph idx="1"/>
          </p:nvPr>
        </p:nvSpPr>
        <p:spPr/>
        <p:txBody>
          <a:bodyPr/>
          <a:lstStyle/>
          <a:p>
            <a:r>
              <a:rPr lang="en-US" dirty="0"/>
              <a:t>The definitions of Sexual Assault include lack of consent as an element of the offense, for the purposes of including a reported Sexual Assault in </a:t>
            </a:r>
            <a:r>
              <a:rPr lang="en-US" i="1" dirty="0"/>
              <a:t>Clery Act </a:t>
            </a:r>
            <a:r>
              <a:rPr lang="en-US" dirty="0"/>
              <a:t>statistics, </a:t>
            </a:r>
            <a:r>
              <a:rPr lang="en-US" b="1" u="sng" dirty="0"/>
              <a:t>no determination as to whether that element has been met is required</a:t>
            </a:r>
            <a:r>
              <a:rPr lang="en-US" dirty="0"/>
              <a:t>. </a:t>
            </a:r>
          </a:p>
          <a:p>
            <a:endParaRPr lang="en-US" dirty="0"/>
          </a:p>
          <a:p>
            <a:r>
              <a:rPr lang="en-US" dirty="0"/>
              <a:t>All Sexual Assaults that are reported to a campus security authority must be included in your </a:t>
            </a:r>
            <a:r>
              <a:rPr lang="en-US" i="1" dirty="0"/>
              <a:t>Clery Act </a:t>
            </a:r>
            <a:r>
              <a:rPr lang="en-US" dirty="0"/>
              <a:t>statistics and also included in your crime log (if you are required to have one), regardless of the issue of consent.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AF52056E-9A08-49AF-AF52-B133E7BB942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474093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E0718-683F-4D26-BE6A-5FE82EAE2E31}"/>
              </a:ext>
            </a:extLst>
          </p:cNvPr>
          <p:cNvSpPr>
            <a:spLocks noGrp="1"/>
          </p:cNvSpPr>
          <p:nvPr>
            <p:ph type="title"/>
          </p:nvPr>
        </p:nvSpPr>
        <p:spPr/>
        <p:txBody>
          <a:bodyPr/>
          <a:lstStyle/>
          <a:p>
            <a:r>
              <a:rPr lang="en-US" b="1" dirty="0"/>
              <a:t>Robbery</a:t>
            </a:r>
          </a:p>
        </p:txBody>
      </p:sp>
      <p:sp>
        <p:nvSpPr>
          <p:cNvPr id="3" name="Content Placeholder 2">
            <a:extLst>
              <a:ext uri="{FF2B5EF4-FFF2-40B4-BE49-F238E27FC236}">
                <a16:creationId xmlns:a16="http://schemas.microsoft.com/office/drawing/2014/main" id="{A75C092F-4FBA-4588-9A70-8B7A3A4CED4F}"/>
              </a:ext>
            </a:extLst>
          </p:cNvPr>
          <p:cNvSpPr>
            <a:spLocks noGrp="1"/>
          </p:cNvSpPr>
          <p:nvPr>
            <p:ph idx="1"/>
          </p:nvPr>
        </p:nvSpPr>
        <p:spPr/>
        <p:txBody>
          <a:bodyPr/>
          <a:lstStyle/>
          <a:p>
            <a:r>
              <a:rPr lang="en-US" dirty="0"/>
              <a:t>Defined:  is </a:t>
            </a:r>
            <a:r>
              <a:rPr lang="en-US" i="1" dirty="0"/>
              <a:t>the taking or attempting to take anything of value from the care, custody, or control of a person or persons by force or threat of force or violence and/or by putting the victim in fear. </a:t>
            </a:r>
          </a:p>
          <a:p>
            <a:endParaRPr lang="en-US" i="1" dirty="0"/>
          </a:p>
          <a:p>
            <a:pPr lvl="1"/>
            <a:r>
              <a:rPr lang="en-US" dirty="0"/>
              <a:t>count one offense for each distinct operation (i.e., incident), including attempts </a:t>
            </a:r>
          </a:p>
          <a:p>
            <a:pPr lvl="1"/>
            <a:endParaRPr lang="en-US" dirty="0"/>
          </a:p>
          <a:p>
            <a:pPr lvl="1"/>
            <a:r>
              <a:rPr lang="en-US" dirty="0"/>
              <a:t>Do not count the number of victims robbed, the number of those present at the Robbery or the number of offenders. </a:t>
            </a:r>
          </a:p>
        </p:txBody>
      </p:sp>
      <p:pic>
        <p:nvPicPr>
          <p:cNvPr id="4" name="Picture 3" descr="Alabama Community College System (ACCS)">
            <a:hlinkClick r:id="rId2" tgtFrame="&quot;_blank&quot;"/>
            <a:extLst>
              <a:ext uri="{FF2B5EF4-FFF2-40B4-BE49-F238E27FC236}">
                <a16:creationId xmlns:a16="http://schemas.microsoft.com/office/drawing/2014/main" id="{357ED70C-63D3-448A-845C-238D61B5139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149446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93EF9-EA13-43B9-B899-7C9D7AB4EED5}"/>
              </a:ext>
            </a:extLst>
          </p:cNvPr>
          <p:cNvSpPr>
            <a:spLocks noGrp="1"/>
          </p:cNvSpPr>
          <p:nvPr>
            <p:ph type="title"/>
          </p:nvPr>
        </p:nvSpPr>
        <p:spPr/>
        <p:txBody>
          <a:bodyPr/>
          <a:lstStyle/>
          <a:p>
            <a:r>
              <a:rPr lang="en-US" dirty="0"/>
              <a:t>Criminal Offenses</a:t>
            </a:r>
          </a:p>
        </p:txBody>
      </p:sp>
      <p:sp>
        <p:nvSpPr>
          <p:cNvPr id="3" name="Content Placeholder 2">
            <a:extLst>
              <a:ext uri="{FF2B5EF4-FFF2-40B4-BE49-F238E27FC236}">
                <a16:creationId xmlns:a16="http://schemas.microsoft.com/office/drawing/2014/main" id="{985FC34E-9E16-4090-B2FB-9445248EAD80}"/>
              </a:ext>
            </a:extLst>
          </p:cNvPr>
          <p:cNvSpPr>
            <a:spLocks noGrp="1"/>
          </p:cNvSpPr>
          <p:nvPr>
            <p:ph sz="half" idx="1"/>
          </p:nvPr>
        </p:nvSpPr>
        <p:spPr/>
        <p:txBody>
          <a:bodyPr>
            <a:normAutofit/>
          </a:bodyPr>
          <a:lstStyle/>
          <a:p>
            <a:endParaRPr lang="en-US" dirty="0"/>
          </a:p>
          <a:p>
            <a:r>
              <a:rPr lang="en-US" dirty="0"/>
              <a:t>Murder</a:t>
            </a:r>
          </a:p>
          <a:p>
            <a:r>
              <a:rPr lang="en-US" dirty="0"/>
              <a:t>Non-negligent Manslaughter </a:t>
            </a:r>
          </a:p>
          <a:p>
            <a:r>
              <a:rPr lang="en-US" dirty="0"/>
              <a:t>Manslaughter by Negligence</a:t>
            </a:r>
          </a:p>
          <a:p>
            <a:r>
              <a:rPr lang="en-US" dirty="0"/>
              <a:t>Sexual Assault,</a:t>
            </a:r>
          </a:p>
          <a:p>
            <a:r>
              <a:rPr lang="en-US" dirty="0"/>
              <a:t>Rape, </a:t>
            </a:r>
          </a:p>
          <a:p>
            <a:r>
              <a:rPr lang="en-US" dirty="0"/>
              <a:t>Fondling, </a:t>
            </a:r>
          </a:p>
          <a:p>
            <a:r>
              <a:rPr lang="en-US" dirty="0"/>
              <a:t>Incest</a:t>
            </a:r>
          </a:p>
        </p:txBody>
      </p:sp>
      <p:sp>
        <p:nvSpPr>
          <p:cNvPr id="4" name="Content Placeholder 3">
            <a:extLst>
              <a:ext uri="{FF2B5EF4-FFF2-40B4-BE49-F238E27FC236}">
                <a16:creationId xmlns:a16="http://schemas.microsoft.com/office/drawing/2014/main" id="{7657680A-EDFE-48B1-A929-D4F1FDC59029}"/>
              </a:ext>
            </a:extLst>
          </p:cNvPr>
          <p:cNvSpPr>
            <a:spLocks noGrp="1"/>
          </p:cNvSpPr>
          <p:nvPr>
            <p:ph sz="half" idx="2"/>
          </p:nvPr>
        </p:nvSpPr>
        <p:spPr>
          <a:xfrm>
            <a:off x="6172200" y="2334985"/>
            <a:ext cx="5181600" cy="3841977"/>
          </a:xfrm>
        </p:spPr>
        <p:txBody>
          <a:bodyPr>
            <a:normAutofit/>
          </a:bodyPr>
          <a:lstStyle/>
          <a:p>
            <a:r>
              <a:rPr lang="en-US" dirty="0"/>
              <a:t>Statutory Rape</a:t>
            </a:r>
          </a:p>
          <a:p>
            <a:r>
              <a:rPr lang="en-US" dirty="0"/>
              <a:t>Robbery</a:t>
            </a:r>
          </a:p>
          <a:p>
            <a:r>
              <a:rPr lang="en-US" dirty="0"/>
              <a:t>Aggravated Assault</a:t>
            </a:r>
          </a:p>
          <a:p>
            <a:r>
              <a:rPr lang="en-US" dirty="0"/>
              <a:t>Burglary</a:t>
            </a:r>
          </a:p>
          <a:p>
            <a:r>
              <a:rPr lang="en-US" dirty="0"/>
              <a:t>Motor Vehicle Theft</a:t>
            </a:r>
          </a:p>
          <a:p>
            <a:r>
              <a:rPr lang="en-US" dirty="0"/>
              <a:t>Arson </a:t>
            </a:r>
          </a:p>
          <a:p>
            <a:endParaRPr lang="en-US" dirty="0"/>
          </a:p>
        </p:txBody>
      </p:sp>
      <p:pic>
        <p:nvPicPr>
          <p:cNvPr id="5" name="Picture 4" descr="Alabama Community College System (ACCS)">
            <a:hlinkClick r:id="rId2" tgtFrame="&quot;_blank&quot;"/>
            <a:extLst>
              <a:ext uri="{FF2B5EF4-FFF2-40B4-BE49-F238E27FC236}">
                <a16:creationId xmlns:a16="http://schemas.microsoft.com/office/drawing/2014/main" id="{C1E04B60-09F8-48F1-8B04-FD9E2AE9143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028679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3FE6D-DFED-4188-944C-0214843ED0BF}"/>
              </a:ext>
            </a:extLst>
          </p:cNvPr>
          <p:cNvSpPr>
            <a:spLocks noGrp="1"/>
          </p:cNvSpPr>
          <p:nvPr>
            <p:ph type="title"/>
          </p:nvPr>
        </p:nvSpPr>
        <p:spPr/>
        <p:txBody>
          <a:bodyPr/>
          <a:lstStyle/>
          <a:p>
            <a:r>
              <a:rPr lang="en-US" b="1" dirty="0"/>
              <a:t>Essential Elements of a Robbery</a:t>
            </a:r>
            <a:endParaRPr lang="en-US" dirty="0"/>
          </a:p>
        </p:txBody>
      </p:sp>
      <p:sp>
        <p:nvSpPr>
          <p:cNvPr id="3" name="Content Placeholder 2">
            <a:extLst>
              <a:ext uri="{FF2B5EF4-FFF2-40B4-BE49-F238E27FC236}">
                <a16:creationId xmlns:a16="http://schemas.microsoft.com/office/drawing/2014/main" id="{CAAF504A-C935-41DD-9B36-139540DB026B}"/>
              </a:ext>
            </a:extLst>
          </p:cNvPr>
          <p:cNvSpPr>
            <a:spLocks noGrp="1"/>
          </p:cNvSpPr>
          <p:nvPr>
            <p:ph idx="1"/>
          </p:nvPr>
        </p:nvSpPr>
        <p:spPr/>
        <p:txBody>
          <a:bodyPr/>
          <a:lstStyle/>
          <a:p>
            <a:r>
              <a:rPr lang="en-US" dirty="0"/>
              <a:t>Committed in the presence of a victim (usually the owner or person having custody of the property). </a:t>
            </a:r>
          </a:p>
          <a:p>
            <a:endParaRPr lang="en-US" dirty="0"/>
          </a:p>
          <a:p>
            <a:r>
              <a:rPr lang="en-US" dirty="0"/>
              <a:t>Victim is directly confronted by the perpetrator. </a:t>
            </a:r>
          </a:p>
          <a:p>
            <a:endParaRPr lang="en-US" dirty="0"/>
          </a:p>
          <a:p>
            <a:r>
              <a:rPr lang="en-US" dirty="0"/>
              <a:t> Victim is threatened with force or put in fear that force will be used.</a:t>
            </a:r>
          </a:p>
          <a:p>
            <a:pPr marL="0" indent="0">
              <a:buNone/>
            </a:pPr>
            <a:r>
              <a:rPr lang="en-US" dirty="0"/>
              <a:t> </a:t>
            </a:r>
          </a:p>
          <a:p>
            <a:r>
              <a:rPr lang="en-US" dirty="0"/>
              <a:t>Involves a Theft or Larceny.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4D0DA27B-943F-4E0C-87FE-2503DFD249B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4536989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B8AD2-25AC-4180-A5B7-5FCDE0A05640}"/>
              </a:ext>
            </a:extLst>
          </p:cNvPr>
          <p:cNvSpPr>
            <a:spLocks noGrp="1"/>
          </p:cNvSpPr>
          <p:nvPr>
            <p:ph type="title"/>
          </p:nvPr>
        </p:nvSpPr>
        <p:spPr/>
        <p:txBody>
          <a:bodyPr/>
          <a:lstStyle/>
          <a:p>
            <a:r>
              <a:rPr lang="en-US" b="1" dirty="0"/>
              <a:t>Robbery</a:t>
            </a:r>
          </a:p>
        </p:txBody>
      </p:sp>
      <p:sp>
        <p:nvSpPr>
          <p:cNvPr id="3" name="Content Placeholder 2">
            <a:extLst>
              <a:ext uri="{FF2B5EF4-FFF2-40B4-BE49-F238E27FC236}">
                <a16:creationId xmlns:a16="http://schemas.microsoft.com/office/drawing/2014/main" id="{6BC12D6F-1E15-4406-A19A-F76A6002ADC7}"/>
              </a:ext>
            </a:extLst>
          </p:cNvPr>
          <p:cNvSpPr>
            <a:spLocks noGrp="1"/>
          </p:cNvSpPr>
          <p:nvPr>
            <p:ph idx="1"/>
          </p:nvPr>
        </p:nvSpPr>
        <p:spPr/>
        <p:txBody>
          <a:bodyPr/>
          <a:lstStyle/>
          <a:p>
            <a:r>
              <a:rPr lang="en-US" dirty="0"/>
              <a:t>Because some type of assault is an element of Robbery, do not report an assault as a separate crime as long as it was performed in furtherance of the Robbery. </a:t>
            </a:r>
          </a:p>
          <a:p>
            <a:r>
              <a:rPr lang="en-US" dirty="0"/>
              <a:t>However, if the injury results in death, classify the incident as Murder and Non-negligent Manslaughter. </a:t>
            </a:r>
          </a:p>
        </p:txBody>
      </p:sp>
      <p:pic>
        <p:nvPicPr>
          <p:cNvPr id="4" name="Picture 3" descr="Alabama Community College System (ACCS)">
            <a:hlinkClick r:id="rId2" tgtFrame="&quot;_blank&quot;"/>
            <a:extLst>
              <a:ext uri="{FF2B5EF4-FFF2-40B4-BE49-F238E27FC236}">
                <a16:creationId xmlns:a16="http://schemas.microsoft.com/office/drawing/2014/main" id="{FAEF0B17-D54A-4B7C-95FA-541CEAA84C8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8443963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7FB8F-9321-4310-8C34-770166D4F401}"/>
              </a:ext>
            </a:extLst>
          </p:cNvPr>
          <p:cNvSpPr>
            <a:spLocks noGrp="1"/>
          </p:cNvSpPr>
          <p:nvPr>
            <p:ph type="title"/>
          </p:nvPr>
        </p:nvSpPr>
        <p:spPr/>
        <p:txBody>
          <a:bodyPr/>
          <a:lstStyle/>
          <a:p>
            <a:r>
              <a:rPr lang="en-US" b="1" dirty="0"/>
              <a:t>Common Terminology</a:t>
            </a:r>
          </a:p>
        </p:txBody>
      </p:sp>
      <p:sp>
        <p:nvSpPr>
          <p:cNvPr id="3" name="Content Placeholder 2">
            <a:extLst>
              <a:ext uri="{FF2B5EF4-FFF2-40B4-BE49-F238E27FC236}">
                <a16:creationId xmlns:a16="http://schemas.microsoft.com/office/drawing/2014/main" id="{3F6BE0DC-E2DA-498D-8E2A-59DC420CCCC1}"/>
              </a:ext>
            </a:extLst>
          </p:cNvPr>
          <p:cNvSpPr>
            <a:spLocks noGrp="1"/>
          </p:cNvSpPr>
          <p:nvPr>
            <p:ph idx="1"/>
          </p:nvPr>
        </p:nvSpPr>
        <p:spPr/>
        <p:txBody>
          <a:bodyPr>
            <a:normAutofit lnSpcReduction="10000"/>
          </a:bodyPr>
          <a:lstStyle/>
          <a:p>
            <a:r>
              <a:rPr lang="en-US" dirty="0"/>
              <a:t>Armed robbery includes incidents commonly referred to as stickups, hijackings, holdups, heists, </a:t>
            </a:r>
            <a:r>
              <a:rPr lang="en-US" dirty="0" err="1"/>
              <a:t>carjackings</a:t>
            </a:r>
            <a:r>
              <a:rPr lang="en-US" dirty="0"/>
              <a:t>, etc. </a:t>
            </a:r>
          </a:p>
          <a:p>
            <a:endParaRPr lang="en-US" dirty="0"/>
          </a:p>
          <a:p>
            <a:r>
              <a:rPr lang="en-US" dirty="0"/>
              <a:t>Robberies in which only personal weapons, such as hands, arms, fists, feet and teeth, are used or threatened to be used may be referred to as “strong-arms” or “muggings.” </a:t>
            </a:r>
          </a:p>
          <a:p>
            <a:endParaRPr lang="en-US" dirty="0"/>
          </a:p>
          <a:p>
            <a:r>
              <a:rPr lang="en-US" dirty="0"/>
              <a:t>Carjacking is a Robbery offense in which a motor vehicle is taken through force or threat of force. In such case, following the Hierarchy Rule, report </a:t>
            </a:r>
            <a:r>
              <a:rPr lang="en-US" b="1" dirty="0"/>
              <a:t>only </a:t>
            </a:r>
            <a:r>
              <a:rPr lang="en-US" dirty="0"/>
              <a:t>a Robbery, </a:t>
            </a:r>
            <a:r>
              <a:rPr lang="en-US" b="1" dirty="0"/>
              <a:t>not </a:t>
            </a:r>
            <a:r>
              <a:rPr lang="en-US" dirty="0"/>
              <a:t>a Motor Vehicle Theft. </a:t>
            </a:r>
          </a:p>
        </p:txBody>
      </p:sp>
      <p:pic>
        <p:nvPicPr>
          <p:cNvPr id="4" name="Picture 3" descr="Alabama Community College System (ACCS)">
            <a:hlinkClick r:id="rId2" tgtFrame="&quot;_blank&quot;"/>
            <a:extLst>
              <a:ext uri="{FF2B5EF4-FFF2-40B4-BE49-F238E27FC236}">
                <a16:creationId xmlns:a16="http://schemas.microsoft.com/office/drawing/2014/main" id="{F4D8064D-1A51-4053-A9FB-9CE6C262222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2561160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A9E9-4113-4420-A652-366780A52A07}"/>
              </a:ext>
            </a:extLst>
          </p:cNvPr>
          <p:cNvSpPr>
            <a:spLocks noGrp="1"/>
          </p:cNvSpPr>
          <p:nvPr>
            <p:ph type="title"/>
          </p:nvPr>
        </p:nvSpPr>
        <p:spPr/>
        <p:txBody>
          <a:bodyPr/>
          <a:lstStyle/>
          <a:p>
            <a:r>
              <a:rPr lang="en-US" b="1" dirty="0"/>
              <a:t>Robbery</a:t>
            </a:r>
          </a:p>
        </p:txBody>
      </p:sp>
      <p:sp>
        <p:nvSpPr>
          <p:cNvPr id="3" name="Content Placeholder 2">
            <a:extLst>
              <a:ext uri="{FF2B5EF4-FFF2-40B4-BE49-F238E27FC236}">
                <a16:creationId xmlns:a16="http://schemas.microsoft.com/office/drawing/2014/main" id="{FCEAC4F9-367E-47CF-99FC-51559F8FDE8F}"/>
              </a:ext>
            </a:extLst>
          </p:cNvPr>
          <p:cNvSpPr>
            <a:spLocks noGrp="1"/>
          </p:cNvSpPr>
          <p:nvPr>
            <p:ph idx="1"/>
          </p:nvPr>
        </p:nvSpPr>
        <p:spPr/>
        <p:txBody>
          <a:bodyPr/>
          <a:lstStyle/>
          <a:p>
            <a:r>
              <a:rPr lang="en-US" dirty="0"/>
              <a:t>The UCR considers a weapon to be a commonly known weapon (a gun, knife, club, etc.) or any other item that, although not usually thought of as a weapon, becomes one in the commission of a crime. </a:t>
            </a:r>
          </a:p>
          <a:p>
            <a:endParaRPr lang="en-US" dirty="0"/>
          </a:p>
          <a:p>
            <a:r>
              <a:rPr lang="en-US" dirty="0"/>
              <a:t>Robbery also includes crimes involving pretend weapons or those in which the weapon is not seen by the victim, but the robber claims to possess one. </a:t>
            </a:r>
          </a:p>
        </p:txBody>
      </p:sp>
      <p:pic>
        <p:nvPicPr>
          <p:cNvPr id="4" name="Picture 3" descr="Alabama Community College System (ACCS)">
            <a:hlinkClick r:id="rId2" tgtFrame="&quot;_blank&quot;"/>
            <a:extLst>
              <a:ext uri="{FF2B5EF4-FFF2-40B4-BE49-F238E27FC236}">
                <a16:creationId xmlns:a16="http://schemas.microsoft.com/office/drawing/2014/main" id="{15EBDA50-88E1-4CFB-A8B2-E08C3764A30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9206175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29C13-D620-4DF6-A2D1-C98F5B3940DE}"/>
              </a:ext>
            </a:extLst>
          </p:cNvPr>
          <p:cNvSpPr>
            <a:spLocks noGrp="1"/>
          </p:cNvSpPr>
          <p:nvPr>
            <p:ph type="title"/>
          </p:nvPr>
        </p:nvSpPr>
        <p:spPr/>
        <p:txBody>
          <a:bodyPr/>
          <a:lstStyle/>
          <a:p>
            <a:r>
              <a:rPr lang="en-US" b="1" dirty="0"/>
              <a:t>Common Mistake</a:t>
            </a:r>
          </a:p>
        </p:txBody>
      </p:sp>
      <p:sp>
        <p:nvSpPr>
          <p:cNvPr id="3" name="Content Placeholder 2">
            <a:extLst>
              <a:ext uri="{FF2B5EF4-FFF2-40B4-BE49-F238E27FC236}">
                <a16:creationId xmlns:a16="http://schemas.microsoft.com/office/drawing/2014/main" id="{53C5EFA1-F200-4C81-AF49-1DCF3CB1A78B}"/>
              </a:ext>
            </a:extLst>
          </p:cNvPr>
          <p:cNvSpPr>
            <a:spLocks noGrp="1"/>
          </p:cNvSpPr>
          <p:nvPr>
            <p:ph idx="1"/>
          </p:nvPr>
        </p:nvSpPr>
        <p:spPr/>
        <p:txBody>
          <a:bodyPr/>
          <a:lstStyle/>
          <a:p>
            <a:r>
              <a:rPr lang="en-US" dirty="0"/>
              <a:t>Victims often refer to other crimes a robbery:</a:t>
            </a:r>
          </a:p>
          <a:p>
            <a:pPr lvl="1"/>
            <a:r>
              <a:rPr lang="en-US" dirty="0"/>
              <a:t>Burglaries</a:t>
            </a:r>
          </a:p>
          <a:p>
            <a:pPr lvl="1"/>
            <a:r>
              <a:rPr lang="en-US" dirty="0"/>
              <a:t>Pick-pocketing</a:t>
            </a:r>
          </a:p>
          <a:p>
            <a:pPr lvl="1"/>
            <a:r>
              <a:rPr lang="en-US" dirty="0"/>
              <a:t>Unauthorized Breaking and Entering of a Vehicle</a:t>
            </a:r>
          </a:p>
          <a:p>
            <a:pPr lvl="1"/>
            <a:r>
              <a:rPr lang="en-US" dirty="0"/>
              <a:t>Theft</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B5DCA079-A803-4C9C-B5E1-A4F9AC0489B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0635349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B3E44-3403-42BB-8873-5081CA57F9A2}"/>
              </a:ext>
            </a:extLst>
          </p:cNvPr>
          <p:cNvSpPr>
            <a:spLocks noGrp="1"/>
          </p:cNvSpPr>
          <p:nvPr>
            <p:ph type="title"/>
          </p:nvPr>
        </p:nvSpPr>
        <p:spPr/>
        <p:txBody>
          <a:bodyPr/>
          <a:lstStyle/>
          <a:p>
            <a:r>
              <a:rPr lang="en-US" b="1" dirty="0"/>
              <a:t>Aggravated Assault</a:t>
            </a:r>
            <a:endParaRPr lang="en-US" dirty="0"/>
          </a:p>
        </p:txBody>
      </p:sp>
      <p:sp>
        <p:nvSpPr>
          <p:cNvPr id="3" name="Content Placeholder 2">
            <a:extLst>
              <a:ext uri="{FF2B5EF4-FFF2-40B4-BE49-F238E27FC236}">
                <a16:creationId xmlns:a16="http://schemas.microsoft.com/office/drawing/2014/main" id="{88DC0EDC-FF42-497A-B3A7-D29D6E7DA9EF}"/>
              </a:ext>
            </a:extLst>
          </p:cNvPr>
          <p:cNvSpPr>
            <a:spLocks noGrp="1"/>
          </p:cNvSpPr>
          <p:nvPr>
            <p:ph idx="1"/>
          </p:nvPr>
        </p:nvSpPr>
        <p:spPr/>
        <p:txBody>
          <a:bodyPr/>
          <a:lstStyle/>
          <a:p>
            <a:r>
              <a:rPr lang="en-US" dirty="0"/>
              <a:t>Aggravated Assault is </a:t>
            </a:r>
            <a:r>
              <a:rPr lang="en-US" i="1" dirty="0"/>
              <a:t>an unlawful attack by one person upon another for the purpose of inflicting severe or aggravated bodily injury. This type of assault usually is accompanied by the use of a weapon or by means likely to produce death or great bodily harm. </a:t>
            </a:r>
          </a:p>
          <a:p>
            <a:r>
              <a:rPr lang="en-US" b="1" dirty="0"/>
              <a:t>Count one offense per victim. </a:t>
            </a:r>
          </a:p>
          <a:p>
            <a:r>
              <a:rPr lang="en-US" dirty="0"/>
              <a:t>If a number of persons are involved in a dispute or disturbance, and the aggressors cannot be distinguished from the victims, count the number of persons assaulted as the number of offenses. </a:t>
            </a:r>
          </a:p>
        </p:txBody>
      </p:sp>
      <p:pic>
        <p:nvPicPr>
          <p:cNvPr id="4" name="Picture 3" descr="Alabama Community College System (ACCS)">
            <a:hlinkClick r:id="rId2" tgtFrame="&quot;_blank&quot;"/>
            <a:extLst>
              <a:ext uri="{FF2B5EF4-FFF2-40B4-BE49-F238E27FC236}">
                <a16:creationId xmlns:a16="http://schemas.microsoft.com/office/drawing/2014/main" id="{D5C229F8-2E1D-4CF6-AAD4-5583E276D87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7300149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B83D8-09BD-438B-94D4-5A5F8119CACC}"/>
              </a:ext>
            </a:extLst>
          </p:cNvPr>
          <p:cNvSpPr>
            <a:spLocks noGrp="1"/>
          </p:cNvSpPr>
          <p:nvPr>
            <p:ph type="title"/>
          </p:nvPr>
        </p:nvSpPr>
        <p:spPr/>
        <p:txBody>
          <a:bodyPr/>
          <a:lstStyle/>
          <a:p>
            <a:r>
              <a:rPr lang="en-US" b="1" dirty="0"/>
              <a:t>Include as Aggravated Assaults: </a:t>
            </a:r>
            <a:endParaRPr lang="en-US" dirty="0"/>
          </a:p>
        </p:txBody>
      </p:sp>
      <p:sp>
        <p:nvSpPr>
          <p:cNvPr id="3" name="Content Placeholder 2">
            <a:extLst>
              <a:ext uri="{FF2B5EF4-FFF2-40B4-BE49-F238E27FC236}">
                <a16:creationId xmlns:a16="http://schemas.microsoft.com/office/drawing/2014/main" id="{E1A2D52E-849F-42CD-A400-BDB810E8610A}"/>
              </a:ext>
            </a:extLst>
          </p:cNvPr>
          <p:cNvSpPr>
            <a:spLocks noGrp="1"/>
          </p:cNvSpPr>
          <p:nvPr>
            <p:ph idx="1"/>
          </p:nvPr>
        </p:nvSpPr>
        <p:spPr/>
        <p:txBody>
          <a:bodyPr>
            <a:normAutofit/>
          </a:bodyPr>
          <a:lstStyle/>
          <a:p>
            <a:r>
              <a:rPr lang="en-US" dirty="0"/>
              <a:t>Assaults or attempts to kill or Murder. </a:t>
            </a:r>
          </a:p>
          <a:p>
            <a:r>
              <a:rPr lang="en-US" dirty="0"/>
              <a:t>Poisoning (including the use of date rape drugs). </a:t>
            </a:r>
          </a:p>
          <a:p>
            <a:r>
              <a:rPr lang="en-US" dirty="0"/>
              <a:t>Assault with a dangerous or deadly weapon. </a:t>
            </a:r>
          </a:p>
          <a:p>
            <a:r>
              <a:rPr lang="en-US" dirty="0"/>
              <a:t>Maiming. </a:t>
            </a:r>
          </a:p>
          <a:p>
            <a:r>
              <a:rPr lang="en-US" dirty="0"/>
              <a:t>Mayhem. </a:t>
            </a:r>
          </a:p>
          <a:p>
            <a:r>
              <a:rPr lang="en-US" dirty="0"/>
              <a:t>Assault with explosives. </a:t>
            </a:r>
          </a:p>
          <a:p>
            <a:r>
              <a:rPr lang="en-US" dirty="0"/>
              <a:t>Assault with disease (as in cases when the offender is aware that he or she is infected with a deadly disease and deliberately attempts to inflict the disease by biting, spitting, etc.).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4D597DF9-1B66-4AEB-B342-E546F9E0FEE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5475318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3DF38-8830-4A92-BB6E-E742A6F63643}"/>
              </a:ext>
            </a:extLst>
          </p:cNvPr>
          <p:cNvSpPr>
            <a:spLocks noGrp="1"/>
          </p:cNvSpPr>
          <p:nvPr>
            <p:ph type="title"/>
          </p:nvPr>
        </p:nvSpPr>
        <p:spPr/>
        <p:txBody>
          <a:bodyPr/>
          <a:lstStyle/>
          <a:p>
            <a:r>
              <a:rPr lang="en-US" b="1" dirty="0"/>
              <a:t>Aggravated Assault</a:t>
            </a:r>
          </a:p>
        </p:txBody>
      </p:sp>
      <p:sp>
        <p:nvSpPr>
          <p:cNvPr id="3" name="Content Placeholder 2">
            <a:extLst>
              <a:ext uri="{FF2B5EF4-FFF2-40B4-BE49-F238E27FC236}">
                <a16:creationId xmlns:a16="http://schemas.microsoft.com/office/drawing/2014/main" id="{C33309DC-C840-4853-8975-3512088B1B1D}"/>
              </a:ext>
            </a:extLst>
          </p:cNvPr>
          <p:cNvSpPr>
            <a:spLocks noGrp="1"/>
          </p:cNvSpPr>
          <p:nvPr>
            <p:ph idx="1"/>
          </p:nvPr>
        </p:nvSpPr>
        <p:spPr/>
        <p:txBody>
          <a:bodyPr>
            <a:normAutofit fontScale="92500"/>
          </a:bodyPr>
          <a:lstStyle/>
          <a:p>
            <a:r>
              <a:rPr lang="en-US" dirty="0"/>
              <a:t>It is not necessary that injury result from an Aggravated Assault when a gun, knife or other weapon that could cause serious personal injury is used. </a:t>
            </a:r>
          </a:p>
          <a:p>
            <a:r>
              <a:rPr lang="en-US" dirty="0"/>
              <a:t>Count attacks using personal weapons, such as hands, arms, feet, fists and teeth that result in serious or aggravated injury. </a:t>
            </a:r>
          </a:p>
          <a:p>
            <a:r>
              <a:rPr lang="en-US" dirty="0"/>
              <a:t>Consider not only the intent of the attacker but also the extent of the injuries </a:t>
            </a:r>
          </a:p>
          <a:p>
            <a:r>
              <a:rPr lang="en-US" dirty="0"/>
              <a:t>If an attack results in broken bones, a loss of consciousness or significant blood loss, or requires medical treatment or hospitalization, such as stitches or casting (regardless of whether or not the victim accepts such assistance), the incident must be classified as an Aggravated Assault. </a:t>
            </a:r>
          </a:p>
        </p:txBody>
      </p:sp>
      <p:pic>
        <p:nvPicPr>
          <p:cNvPr id="4" name="Picture 3" descr="Alabama Community College System (ACCS)">
            <a:hlinkClick r:id="rId2" tgtFrame="&quot;_blank&quot;"/>
            <a:extLst>
              <a:ext uri="{FF2B5EF4-FFF2-40B4-BE49-F238E27FC236}">
                <a16:creationId xmlns:a16="http://schemas.microsoft.com/office/drawing/2014/main" id="{1CB3E8C1-3467-4FB1-95DE-7DA33DADF78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710174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3AFD9-9F79-4AE8-8CBC-EBC77E967319}"/>
              </a:ext>
            </a:extLst>
          </p:cNvPr>
          <p:cNvSpPr>
            <a:spLocks noGrp="1"/>
          </p:cNvSpPr>
          <p:nvPr>
            <p:ph type="title"/>
          </p:nvPr>
        </p:nvSpPr>
        <p:spPr/>
        <p:txBody>
          <a:bodyPr/>
          <a:lstStyle/>
          <a:p>
            <a:r>
              <a:rPr lang="en-US" b="1" dirty="0"/>
              <a:t>Aggravated Assault</a:t>
            </a:r>
            <a:endParaRPr lang="en-US" dirty="0"/>
          </a:p>
        </p:txBody>
      </p:sp>
      <p:sp>
        <p:nvSpPr>
          <p:cNvPr id="3" name="Content Placeholder 2">
            <a:extLst>
              <a:ext uri="{FF2B5EF4-FFF2-40B4-BE49-F238E27FC236}">
                <a16:creationId xmlns:a16="http://schemas.microsoft.com/office/drawing/2014/main" id="{EC2D312A-183A-4D09-8EB7-ED7C547FB4AC}"/>
              </a:ext>
            </a:extLst>
          </p:cNvPr>
          <p:cNvSpPr>
            <a:spLocks noGrp="1"/>
          </p:cNvSpPr>
          <p:nvPr>
            <p:ph idx="1"/>
          </p:nvPr>
        </p:nvSpPr>
        <p:spPr/>
        <p:txBody>
          <a:bodyPr/>
          <a:lstStyle/>
          <a:p>
            <a:r>
              <a:rPr lang="en-US" dirty="0"/>
              <a:t>The use of drugs to subdue a victim, such as the use of date rape drugs, should be counted as Aggravated Assault because it can be assumed that the intent was to inflict aggravated bodily harm.</a:t>
            </a:r>
          </a:p>
          <a:p>
            <a:r>
              <a:rPr lang="en-US" dirty="0"/>
              <a:t>However, if the use of the drugs results in Rape or Murder within the same incident, follow the Hierarchy Rule, and count the more serious offenses. </a:t>
            </a:r>
          </a:p>
        </p:txBody>
      </p:sp>
      <p:pic>
        <p:nvPicPr>
          <p:cNvPr id="4" name="Picture 3" descr="Alabama Community College System (ACCS)">
            <a:hlinkClick r:id="rId2" tgtFrame="&quot;_blank&quot;"/>
            <a:extLst>
              <a:ext uri="{FF2B5EF4-FFF2-40B4-BE49-F238E27FC236}">
                <a16:creationId xmlns:a16="http://schemas.microsoft.com/office/drawing/2014/main" id="{86E7B4AC-9399-4A9F-B429-48116C7A9B4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4338362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B7958-8289-457B-B48E-A766C740A6BC}"/>
              </a:ext>
            </a:extLst>
          </p:cNvPr>
          <p:cNvSpPr>
            <a:spLocks noGrp="1"/>
          </p:cNvSpPr>
          <p:nvPr>
            <p:ph type="title"/>
          </p:nvPr>
        </p:nvSpPr>
        <p:spPr/>
        <p:txBody>
          <a:bodyPr/>
          <a:lstStyle/>
          <a:p>
            <a:r>
              <a:rPr lang="en-US" b="1" dirty="0"/>
              <a:t>Aggravated Assault</a:t>
            </a:r>
            <a:endParaRPr lang="en-US" dirty="0"/>
          </a:p>
        </p:txBody>
      </p:sp>
      <p:sp>
        <p:nvSpPr>
          <p:cNvPr id="3" name="Content Placeholder 2">
            <a:extLst>
              <a:ext uri="{FF2B5EF4-FFF2-40B4-BE49-F238E27FC236}">
                <a16:creationId xmlns:a16="http://schemas.microsoft.com/office/drawing/2014/main" id="{4FFF7565-27F3-49EA-8CA8-4710784DB129}"/>
              </a:ext>
            </a:extLst>
          </p:cNvPr>
          <p:cNvSpPr>
            <a:spLocks noGrp="1"/>
          </p:cNvSpPr>
          <p:nvPr>
            <p:ph idx="1"/>
          </p:nvPr>
        </p:nvSpPr>
        <p:spPr>
          <a:xfrm>
            <a:off x="838200" y="1825625"/>
            <a:ext cx="10515600" cy="2466975"/>
          </a:xfrm>
        </p:spPr>
        <p:txBody>
          <a:bodyPr/>
          <a:lstStyle/>
          <a:p>
            <a:r>
              <a:rPr lang="en-US" dirty="0"/>
              <a:t>Be aware that assault cases might be categorized as:</a:t>
            </a:r>
          </a:p>
          <a:p>
            <a:pPr lvl="1"/>
            <a:r>
              <a:rPr lang="en-US" dirty="0"/>
              <a:t>Disorderly Conduct</a:t>
            </a:r>
          </a:p>
          <a:p>
            <a:pPr lvl="1"/>
            <a:r>
              <a:rPr lang="en-US" dirty="0"/>
              <a:t>Domestic Violence</a:t>
            </a:r>
          </a:p>
          <a:p>
            <a:pPr lvl="1"/>
            <a:r>
              <a:rPr lang="en-US" dirty="0"/>
              <a:t>Assault </a:t>
            </a:r>
          </a:p>
        </p:txBody>
      </p:sp>
      <p:sp>
        <p:nvSpPr>
          <p:cNvPr id="4" name="Rectangle 3">
            <a:extLst>
              <a:ext uri="{FF2B5EF4-FFF2-40B4-BE49-F238E27FC236}">
                <a16:creationId xmlns:a16="http://schemas.microsoft.com/office/drawing/2014/main" id="{E7C96A25-4371-473A-995A-DAF3DF0B6D36}"/>
              </a:ext>
            </a:extLst>
          </p:cNvPr>
          <p:cNvSpPr/>
          <p:nvPr/>
        </p:nvSpPr>
        <p:spPr>
          <a:xfrm>
            <a:off x="711200" y="4620736"/>
            <a:ext cx="10845800" cy="923330"/>
          </a:xfrm>
          <a:prstGeom prst="rect">
            <a:avLst/>
          </a:prstGeom>
        </p:spPr>
        <p:txBody>
          <a:bodyPr wrap="square">
            <a:spAutoFit/>
          </a:bodyPr>
          <a:lstStyle/>
          <a:p>
            <a:r>
              <a:rPr lang="en-US" dirty="0">
                <a:solidFill>
                  <a:srgbClr val="000000"/>
                </a:solidFill>
                <a:latin typeface="Times New Roman" panose="02020603050405020304" pitchFamily="18" charset="0"/>
              </a:rPr>
              <a:t>Do not classify an incident as an Aggravated Assault based solely on prosecutorial policy in a jurisdiction. Examine and count assaults according to the standard UCR definitions, regardless of whether they are labeled “misdemeanors” or “felonies” by local definitions. </a:t>
            </a:r>
            <a:endParaRPr lang="en-US" dirty="0"/>
          </a:p>
        </p:txBody>
      </p:sp>
      <p:pic>
        <p:nvPicPr>
          <p:cNvPr id="5" name="Picture 4" descr="Alabama Community College System (ACCS)">
            <a:hlinkClick r:id="rId2" tgtFrame="&quot;_blank&quot;"/>
            <a:extLst>
              <a:ext uri="{FF2B5EF4-FFF2-40B4-BE49-F238E27FC236}">
                <a16:creationId xmlns:a16="http://schemas.microsoft.com/office/drawing/2014/main" id="{75052C6E-DAEB-4CD0-BDA0-867D393A08F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6809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6B8B97C-65B8-42BE-A2B2-585FFA78EBFC}"/>
              </a:ext>
            </a:extLst>
          </p:cNvPr>
          <p:cNvSpPr>
            <a:spLocks noGrp="1"/>
          </p:cNvSpPr>
          <p:nvPr>
            <p:ph type="title"/>
          </p:nvPr>
        </p:nvSpPr>
        <p:spPr/>
        <p:txBody>
          <a:bodyPr/>
          <a:lstStyle/>
          <a:p>
            <a:r>
              <a:rPr lang="en-US" b="1" dirty="0"/>
              <a:t>The Hierarchy Rule </a:t>
            </a:r>
            <a:endParaRPr lang="en-US" dirty="0"/>
          </a:p>
        </p:txBody>
      </p:sp>
      <p:sp>
        <p:nvSpPr>
          <p:cNvPr id="6" name="Content Placeholder 5">
            <a:extLst>
              <a:ext uri="{FF2B5EF4-FFF2-40B4-BE49-F238E27FC236}">
                <a16:creationId xmlns:a16="http://schemas.microsoft.com/office/drawing/2014/main" id="{1733DA9C-E42B-4491-BC1F-20606DDC3A25}"/>
              </a:ext>
            </a:extLst>
          </p:cNvPr>
          <p:cNvSpPr>
            <a:spLocks noGrp="1"/>
          </p:cNvSpPr>
          <p:nvPr>
            <p:ph idx="1"/>
          </p:nvPr>
        </p:nvSpPr>
        <p:spPr/>
        <p:txBody>
          <a:bodyPr/>
          <a:lstStyle/>
          <a:p>
            <a:r>
              <a:rPr lang="en-US" dirty="0"/>
              <a:t>When counting multiple offenses, you must use the FBI’s UCR Hierarchy Rule. </a:t>
            </a:r>
          </a:p>
          <a:p>
            <a:r>
              <a:rPr lang="en-US" dirty="0"/>
              <a:t>Under this rule, </a:t>
            </a:r>
            <a:r>
              <a:rPr lang="en-US" b="1" dirty="0"/>
              <a:t>when more than one Criminal Offense was committed during a single incident you should only count the most serious offense</a:t>
            </a:r>
            <a:r>
              <a:rPr lang="en-US" dirty="0"/>
              <a:t>. </a:t>
            </a:r>
          </a:p>
          <a:p>
            <a:r>
              <a:rPr lang="en-US" dirty="0"/>
              <a:t>A single incident means that the offenses were committed at the same time and place. That is, the time interval between the offenses and the distance between the locations where they occurred were insignificant. </a:t>
            </a:r>
          </a:p>
        </p:txBody>
      </p:sp>
      <p:pic>
        <p:nvPicPr>
          <p:cNvPr id="4" name="Picture 3" descr="Alabama Community College System (ACCS)">
            <a:hlinkClick r:id="rId2" tgtFrame="&quot;_blank&quot;"/>
            <a:extLst>
              <a:ext uri="{FF2B5EF4-FFF2-40B4-BE49-F238E27FC236}">
                <a16:creationId xmlns:a16="http://schemas.microsoft.com/office/drawing/2014/main" id="{39063532-DFAB-4D66-AA99-A14DDA09D16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443860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837EC-50A5-4203-B209-AC382CE9AC91}"/>
              </a:ext>
            </a:extLst>
          </p:cNvPr>
          <p:cNvSpPr>
            <a:spLocks noGrp="1"/>
          </p:cNvSpPr>
          <p:nvPr>
            <p:ph type="title"/>
          </p:nvPr>
        </p:nvSpPr>
        <p:spPr/>
        <p:txBody>
          <a:bodyPr/>
          <a:lstStyle/>
          <a:p>
            <a:r>
              <a:rPr lang="en-US" b="1" dirty="0"/>
              <a:t>Aid for Classifying Assaults</a:t>
            </a:r>
          </a:p>
        </p:txBody>
      </p:sp>
      <p:sp>
        <p:nvSpPr>
          <p:cNvPr id="3" name="Content Placeholder 2">
            <a:extLst>
              <a:ext uri="{FF2B5EF4-FFF2-40B4-BE49-F238E27FC236}">
                <a16:creationId xmlns:a16="http://schemas.microsoft.com/office/drawing/2014/main" id="{056EB597-771B-4381-880D-D16940B5C005}"/>
              </a:ext>
            </a:extLst>
          </p:cNvPr>
          <p:cNvSpPr>
            <a:spLocks noGrp="1"/>
          </p:cNvSpPr>
          <p:nvPr>
            <p:ph idx="1"/>
          </p:nvPr>
        </p:nvSpPr>
        <p:spPr>
          <a:xfrm>
            <a:off x="838200" y="2095500"/>
            <a:ext cx="10515600" cy="4351338"/>
          </a:xfrm>
        </p:spPr>
        <p:txBody>
          <a:bodyPr/>
          <a:lstStyle/>
          <a:p>
            <a:r>
              <a:rPr lang="en-US" dirty="0"/>
              <a:t>Carefully consider the following factors in classifying assaults: </a:t>
            </a:r>
          </a:p>
          <a:p>
            <a:endParaRPr lang="en-US" dirty="0"/>
          </a:p>
          <a:p>
            <a:pPr lvl="1"/>
            <a:r>
              <a:rPr lang="en-US" dirty="0"/>
              <a:t>The type of weapon used or the use of an object as a weapon; </a:t>
            </a:r>
          </a:p>
          <a:p>
            <a:pPr lvl="1"/>
            <a:r>
              <a:rPr lang="en-US" dirty="0"/>
              <a:t>The seriousness of the injury; and </a:t>
            </a:r>
          </a:p>
          <a:p>
            <a:pPr lvl="1"/>
            <a:r>
              <a:rPr lang="en-US" dirty="0"/>
              <a:t>The intent of the assailant to cause serious injury. </a:t>
            </a:r>
          </a:p>
          <a:p>
            <a:pPr lvl="1"/>
            <a:r>
              <a:rPr lang="en-US" dirty="0"/>
              <a:t>The intent to cause death or severe bodily harm can arise after the parties to an incident have already engaged in some consensual contact.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7C03C240-2461-49C8-8187-546E8FB2603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5049201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C459E-BC8F-4AD7-B3A6-DDDADC91520E}"/>
              </a:ext>
            </a:extLst>
          </p:cNvPr>
          <p:cNvSpPr>
            <a:spLocks noGrp="1"/>
          </p:cNvSpPr>
          <p:nvPr>
            <p:ph type="title"/>
          </p:nvPr>
        </p:nvSpPr>
        <p:spPr/>
        <p:txBody>
          <a:bodyPr/>
          <a:lstStyle/>
          <a:p>
            <a:r>
              <a:rPr lang="en-US" b="1" dirty="0"/>
              <a:t>Burglary</a:t>
            </a:r>
          </a:p>
        </p:txBody>
      </p:sp>
      <p:sp>
        <p:nvSpPr>
          <p:cNvPr id="3" name="Content Placeholder 2">
            <a:extLst>
              <a:ext uri="{FF2B5EF4-FFF2-40B4-BE49-F238E27FC236}">
                <a16:creationId xmlns:a16="http://schemas.microsoft.com/office/drawing/2014/main" id="{B1D94F3A-CB60-44DB-883E-8DBCD029E920}"/>
              </a:ext>
            </a:extLst>
          </p:cNvPr>
          <p:cNvSpPr>
            <a:spLocks noGrp="1"/>
          </p:cNvSpPr>
          <p:nvPr>
            <p:ph idx="1"/>
          </p:nvPr>
        </p:nvSpPr>
        <p:spPr/>
        <p:txBody>
          <a:bodyPr/>
          <a:lstStyle/>
          <a:p>
            <a:r>
              <a:rPr lang="en-US" dirty="0"/>
              <a:t>Burglary is </a:t>
            </a:r>
            <a:r>
              <a:rPr lang="en-US" i="1" dirty="0"/>
              <a:t>the unlawful entry of a structure to commit a felony or a theft. </a:t>
            </a:r>
          </a:p>
          <a:p>
            <a:endParaRPr lang="en-US" i="1" dirty="0"/>
          </a:p>
          <a:p>
            <a:r>
              <a:rPr lang="en-US" b="1" dirty="0"/>
              <a:t>Count one offense per each distinct operation. </a:t>
            </a:r>
          </a:p>
          <a:p>
            <a:endParaRPr lang="en-US" b="1" dirty="0"/>
          </a:p>
          <a:p>
            <a:r>
              <a:rPr lang="en-US" dirty="0"/>
              <a:t>It is imperative that institutions carefully evaluate the operative facts of each reported incident to determine if it fits into any subpart of this definition. </a:t>
            </a:r>
          </a:p>
        </p:txBody>
      </p:sp>
      <p:pic>
        <p:nvPicPr>
          <p:cNvPr id="4" name="Picture 3" descr="Alabama Community College System (ACCS)">
            <a:hlinkClick r:id="rId2" tgtFrame="&quot;_blank&quot;"/>
            <a:extLst>
              <a:ext uri="{FF2B5EF4-FFF2-40B4-BE49-F238E27FC236}">
                <a16:creationId xmlns:a16="http://schemas.microsoft.com/office/drawing/2014/main" id="{2F3566F5-3250-4E48-A2A4-5BE8EEAAC77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666103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C7228-16F7-482A-96FF-1A37B1CAE3C4}"/>
              </a:ext>
            </a:extLst>
          </p:cNvPr>
          <p:cNvSpPr>
            <a:spLocks noGrp="1"/>
          </p:cNvSpPr>
          <p:nvPr>
            <p:ph type="title"/>
          </p:nvPr>
        </p:nvSpPr>
        <p:spPr/>
        <p:txBody>
          <a:bodyPr/>
          <a:lstStyle/>
          <a:p>
            <a:r>
              <a:rPr lang="en-US" dirty="0"/>
              <a:t>Burglary</a:t>
            </a:r>
          </a:p>
        </p:txBody>
      </p:sp>
      <p:sp>
        <p:nvSpPr>
          <p:cNvPr id="3" name="Content Placeholder 2">
            <a:extLst>
              <a:ext uri="{FF2B5EF4-FFF2-40B4-BE49-F238E27FC236}">
                <a16:creationId xmlns:a16="http://schemas.microsoft.com/office/drawing/2014/main" id="{E36E51EE-69F2-4348-A33B-AA2B813402B6}"/>
              </a:ext>
            </a:extLst>
          </p:cNvPr>
          <p:cNvSpPr>
            <a:spLocks noGrp="1"/>
          </p:cNvSpPr>
          <p:nvPr>
            <p:ph idx="1"/>
          </p:nvPr>
        </p:nvSpPr>
        <p:spPr/>
        <p:txBody>
          <a:bodyPr/>
          <a:lstStyle/>
          <a:p>
            <a:endParaRPr lang="en-US" dirty="0"/>
          </a:p>
          <a:p>
            <a:r>
              <a:rPr lang="en-US" dirty="0"/>
              <a:t>Unlawful entry with intent to commit a larceny or felony </a:t>
            </a:r>
          </a:p>
          <a:p>
            <a:endParaRPr lang="en-US" dirty="0"/>
          </a:p>
          <a:p>
            <a:r>
              <a:rPr lang="en-US" dirty="0"/>
              <a:t>Breaking and entering with intent to commit a larceny </a:t>
            </a:r>
          </a:p>
          <a:p>
            <a:endParaRPr lang="en-US" dirty="0"/>
          </a:p>
          <a:p>
            <a:endParaRPr lang="en-US" dirty="0"/>
          </a:p>
          <a:p>
            <a:endParaRPr lang="en-US" dirty="0"/>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D7D01D7D-D791-4986-8E76-2728A3F1BF1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4888574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E0FE1-DAAD-408A-8B23-389E04D54F2E}"/>
              </a:ext>
            </a:extLst>
          </p:cNvPr>
          <p:cNvSpPr>
            <a:spLocks noGrp="1"/>
          </p:cNvSpPr>
          <p:nvPr>
            <p:ph type="title"/>
          </p:nvPr>
        </p:nvSpPr>
        <p:spPr/>
        <p:txBody>
          <a:bodyPr/>
          <a:lstStyle/>
          <a:p>
            <a:r>
              <a:rPr lang="en-US" dirty="0"/>
              <a:t>Burglary</a:t>
            </a:r>
          </a:p>
        </p:txBody>
      </p:sp>
      <p:sp>
        <p:nvSpPr>
          <p:cNvPr id="3" name="Content Placeholder 2">
            <a:extLst>
              <a:ext uri="{FF2B5EF4-FFF2-40B4-BE49-F238E27FC236}">
                <a16:creationId xmlns:a16="http://schemas.microsoft.com/office/drawing/2014/main" id="{261A9BFA-3A2D-4946-BC71-6ABAB8D4E7C1}"/>
              </a:ext>
            </a:extLst>
          </p:cNvPr>
          <p:cNvSpPr>
            <a:spLocks noGrp="1"/>
          </p:cNvSpPr>
          <p:nvPr>
            <p:ph idx="1"/>
          </p:nvPr>
        </p:nvSpPr>
        <p:spPr/>
        <p:txBody>
          <a:bodyPr>
            <a:normAutofit/>
          </a:bodyPr>
          <a:lstStyle/>
          <a:p>
            <a:r>
              <a:rPr lang="en-US" dirty="0"/>
              <a:t>Forcible Entry - All offenses where force of any kind is used to unlawfully enter a structure for the purpose of committing a theft or felony. </a:t>
            </a:r>
          </a:p>
          <a:p>
            <a:pPr lvl="1"/>
            <a:r>
              <a:rPr lang="en-US" dirty="0"/>
              <a:t>Breaking windows </a:t>
            </a:r>
          </a:p>
          <a:p>
            <a:pPr lvl="1"/>
            <a:r>
              <a:rPr lang="en-US" dirty="0"/>
              <a:t>Forcing windows, doors, transoms or ventilators</a:t>
            </a:r>
          </a:p>
          <a:p>
            <a:pPr lvl="1"/>
            <a:r>
              <a:rPr lang="en-US" dirty="0"/>
              <a:t>Cutting screens, walls or roofs</a:t>
            </a:r>
          </a:p>
          <a:p>
            <a:pPr lvl="1"/>
            <a:r>
              <a:rPr lang="en-US" dirty="0"/>
              <a:t>Using master keys, picks, unauthorized keys</a:t>
            </a:r>
          </a:p>
          <a:p>
            <a:pPr lvl="1"/>
            <a:r>
              <a:rPr lang="en-US" dirty="0"/>
              <a:t>Burglary by concealment inside a building followed by exiting the structure. </a:t>
            </a:r>
          </a:p>
          <a:p>
            <a:pPr lvl="1"/>
            <a:endParaRPr lang="en-US" dirty="0"/>
          </a:p>
          <a:p>
            <a:pPr lvl="1"/>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A6816189-FAB6-4454-B968-51A4D79CD76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9070553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E5DB3-1BC1-4C0A-9F3D-123D66F5AC38}"/>
              </a:ext>
            </a:extLst>
          </p:cNvPr>
          <p:cNvSpPr>
            <a:spLocks noGrp="1"/>
          </p:cNvSpPr>
          <p:nvPr>
            <p:ph type="title"/>
          </p:nvPr>
        </p:nvSpPr>
        <p:spPr/>
        <p:txBody>
          <a:bodyPr/>
          <a:lstStyle/>
          <a:p>
            <a:r>
              <a:rPr lang="en-US" b="1" dirty="0"/>
              <a:t>Burglary</a:t>
            </a:r>
          </a:p>
        </p:txBody>
      </p:sp>
      <p:sp>
        <p:nvSpPr>
          <p:cNvPr id="3" name="Content Placeholder 2">
            <a:extLst>
              <a:ext uri="{FF2B5EF4-FFF2-40B4-BE49-F238E27FC236}">
                <a16:creationId xmlns:a16="http://schemas.microsoft.com/office/drawing/2014/main" id="{CEC4D248-54D1-4093-9377-0CBA2C94DCC3}"/>
              </a:ext>
            </a:extLst>
          </p:cNvPr>
          <p:cNvSpPr>
            <a:spLocks noGrp="1"/>
          </p:cNvSpPr>
          <p:nvPr>
            <p:ph idx="1"/>
          </p:nvPr>
        </p:nvSpPr>
        <p:spPr/>
        <p:txBody>
          <a:bodyPr/>
          <a:lstStyle/>
          <a:p>
            <a:r>
              <a:rPr lang="en-US" b="1" dirty="0"/>
              <a:t>Unlawful Entry–No Force: </a:t>
            </a:r>
            <a:endParaRPr lang="en-US" dirty="0"/>
          </a:p>
          <a:p>
            <a:endParaRPr lang="en-US" dirty="0"/>
          </a:p>
          <a:p>
            <a:r>
              <a:rPr lang="en-US" dirty="0"/>
              <a:t>The entry of a structure in this situation is achieved by use of an unlocked door or window. The element of trespass to the structure is essential in this category, which includes thefts from open garages, open warehouses, open or unlocked dwellings (such as dorm rooms) and open or unlocked common basement areas in apartment houses where entry is achieved by someone other than the tenant who has lawful access, or others whom the tenant allows to have free and regular access to the structure.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A836F6F6-A8C0-44DE-8930-7885FE3C11C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0051132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4CAF7-31AB-4BD8-8337-C0B23125F84C}"/>
              </a:ext>
            </a:extLst>
          </p:cNvPr>
          <p:cNvSpPr>
            <a:spLocks noGrp="1"/>
          </p:cNvSpPr>
          <p:nvPr>
            <p:ph type="title"/>
          </p:nvPr>
        </p:nvSpPr>
        <p:spPr/>
        <p:txBody>
          <a:bodyPr/>
          <a:lstStyle/>
          <a:p>
            <a:r>
              <a:rPr lang="en-US" b="1" dirty="0"/>
              <a:t>Burglary</a:t>
            </a:r>
          </a:p>
        </p:txBody>
      </p:sp>
      <p:sp>
        <p:nvSpPr>
          <p:cNvPr id="3" name="Content Placeholder 2">
            <a:extLst>
              <a:ext uri="{FF2B5EF4-FFF2-40B4-BE49-F238E27FC236}">
                <a16:creationId xmlns:a16="http://schemas.microsoft.com/office/drawing/2014/main" id="{357DBE96-6FB8-4A23-A708-FB312E9596C7}"/>
              </a:ext>
            </a:extLst>
          </p:cNvPr>
          <p:cNvSpPr>
            <a:spLocks noGrp="1"/>
          </p:cNvSpPr>
          <p:nvPr>
            <p:ph idx="1"/>
          </p:nvPr>
        </p:nvSpPr>
        <p:spPr/>
        <p:txBody>
          <a:bodyPr>
            <a:normAutofit lnSpcReduction="10000"/>
          </a:bodyPr>
          <a:lstStyle/>
          <a:p>
            <a:r>
              <a:rPr lang="en-US" dirty="0"/>
              <a:t>If an item was taken from an unlocked dorm room and you can establish that neither the tenant nor those friends with free and regular access to the room have taken the item, then unlawful access has occurred. </a:t>
            </a:r>
          </a:p>
          <a:p>
            <a:r>
              <a:rPr lang="en-US" dirty="0"/>
              <a:t>In this context, it is important to note that a “breaking” occurs when a perpetrator crosses the threshold of a boundary that results in a trespass. </a:t>
            </a:r>
          </a:p>
          <a:p>
            <a:r>
              <a:rPr lang="en-US" dirty="0"/>
              <a:t>As such it is possible for a burglar to “break” an open doorway or window. </a:t>
            </a:r>
          </a:p>
          <a:p>
            <a:r>
              <a:rPr lang="en-US" dirty="0"/>
              <a:t>There is no requirement that entry be forced in any way or that damage to a door, window or frame be evident. </a:t>
            </a:r>
          </a:p>
          <a:p>
            <a:endParaRPr lang="en-US" dirty="0"/>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98B8D594-5182-4702-BDD2-D0490D1F787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7487621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9ABE-6521-4083-A5F4-FEF1A480D124}"/>
              </a:ext>
            </a:extLst>
          </p:cNvPr>
          <p:cNvSpPr>
            <a:spLocks noGrp="1"/>
          </p:cNvSpPr>
          <p:nvPr>
            <p:ph type="title"/>
          </p:nvPr>
        </p:nvSpPr>
        <p:spPr/>
        <p:txBody>
          <a:bodyPr/>
          <a:lstStyle/>
          <a:p>
            <a:r>
              <a:rPr lang="en-US" b="1" dirty="0"/>
              <a:t>Burglary</a:t>
            </a:r>
          </a:p>
        </p:txBody>
      </p:sp>
      <p:sp>
        <p:nvSpPr>
          <p:cNvPr id="3" name="Content Placeholder 2">
            <a:extLst>
              <a:ext uri="{FF2B5EF4-FFF2-40B4-BE49-F238E27FC236}">
                <a16:creationId xmlns:a16="http://schemas.microsoft.com/office/drawing/2014/main" id="{15389178-7077-4532-B2C9-E7984A2525F9}"/>
              </a:ext>
            </a:extLst>
          </p:cNvPr>
          <p:cNvSpPr>
            <a:spLocks noGrp="1"/>
          </p:cNvSpPr>
          <p:nvPr>
            <p:ph idx="1"/>
          </p:nvPr>
        </p:nvSpPr>
        <p:spPr/>
        <p:txBody>
          <a:bodyPr>
            <a:normAutofit fontScale="92500" lnSpcReduction="20000"/>
          </a:bodyPr>
          <a:lstStyle/>
          <a:p>
            <a:r>
              <a:rPr lang="en-US" b="1" dirty="0"/>
              <a:t>Attempted Forcible Entry</a:t>
            </a:r>
            <a:r>
              <a:rPr lang="en-US" dirty="0"/>
              <a:t>:  a situation where a forcible entry into a locked structure is attempted but not completed. </a:t>
            </a:r>
          </a:p>
          <a:p>
            <a:endParaRPr lang="en-US" dirty="0"/>
          </a:p>
          <a:p>
            <a:r>
              <a:rPr lang="en-US" dirty="0"/>
              <a:t>Such incidents must not be classified merely as “suspicious activity” or “vandalism” where the totality of facts indicates that a Burglary was in fact attempted. </a:t>
            </a:r>
          </a:p>
          <a:p>
            <a:endParaRPr lang="en-US" dirty="0"/>
          </a:p>
          <a:p>
            <a:r>
              <a:rPr lang="en-US" dirty="0"/>
              <a:t>Possible indicators of an attempted Burglary may include, but are not limited to, damage to a door or window, the presence of Burglary tools, a recurring or similar modus operandi or “signature” that ties an incident to other similar offenses (sometimes referred to as “common plan and scheme”), and/or proximity in time and place to a pattern of other similar crimes. </a:t>
            </a:r>
          </a:p>
          <a:p>
            <a:endParaRPr lang="en-US" dirty="0"/>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50454D0C-9C1C-4295-BCB1-192CCA75CE2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8223808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7627-C1A8-45A9-B8D9-D7BD7AAE7775}"/>
              </a:ext>
            </a:extLst>
          </p:cNvPr>
          <p:cNvSpPr>
            <a:spLocks noGrp="1"/>
          </p:cNvSpPr>
          <p:nvPr>
            <p:ph type="title"/>
          </p:nvPr>
        </p:nvSpPr>
        <p:spPr/>
        <p:txBody>
          <a:bodyPr/>
          <a:lstStyle/>
          <a:p>
            <a:r>
              <a:rPr lang="en-US" dirty="0"/>
              <a:t>Do not classify as Burglary</a:t>
            </a:r>
          </a:p>
        </p:txBody>
      </p:sp>
      <p:sp>
        <p:nvSpPr>
          <p:cNvPr id="3" name="Content Placeholder 2">
            <a:extLst>
              <a:ext uri="{FF2B5EF4-FFF2-40B4-BE49-F238E27FC236}">
                <a16:creationId xmlns:a16="http://schemas.microsoft.com/office/drawing/2014/main" id="{E7764AFD-E410-4103-8AF6-7F3E43E45C88}"/>
              </a:ext>
            </a:extLst>
          </p:cNvPr>
          <p:cNvSpPr>
            <a:spLocks noGrp="1"/>
          </p:cNvSpPr>
          <p:nvPr>
            <p:ph idx="1"/>
          </p:nvPr>
        </p:nvSpPr>
        <p:spPr/>
        <p:txBody>
          <a:bodyPr>
            <a:normAutofit/>
          </a:bodyPr>
          <a:lstStyle/>
          <a:p>
            <a:r>
              <a:rPr lang="en-US" dirty="0"/>
              <a:t>Thefts from automobiles, whether locked or not. </a:t>
            </a:r>
          </a:p>
          <a:p>
            <a:r>
              <a:rPr lang="en-US" dirty="0"/>
              <a:t>Shoplifting from commercial establishments. </a:t>
            </a:r>
          </a:p>
          <a:p>
            <a:r>
              <a:rPr lang="en-US" dirty="0"/>
              <a:t>Thefts from coin boxes or coin-operated machines. </a:t>
            </a:r>
          </a:p>
          <a:p>
            <a:r>
              <a:rPr lang="en-US" dirty="0"/>
              <a:t>Thefts from areas of open access</a:t>
            </a:r>
          </a:p>
          <a:p>
            <a:r>
              <a:rPr lang="en-US" dirty="0"/>
              <a:t>A forcible entry or unlawful entry in which no theft or felony occurs, but acts of vandalism, malicious mischief, etc., are committed, provided investigation clearly established that the unlawful entry was for a purpose other than to commit a felony or theft. </a:t>
            </a:r>
          </a:p>
          <a:p>
            <a:endParaRPr lang="en-US" dirty="0"/>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79CD0527-30EB-4E55-924F-A146C48D746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8699011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F4F57-841A-43B7-A340-040436D0613B}"/>
              </a:ext>
            </a:extLst>
          </p:cNvPr>
          <p:cNvSpPr>
            <a:spLocks noGrp="1"/>
          </p:cNvSpPr>
          <p:nvPr>
            <p:ph type="title"/>
          </p:nvPr>
        </p:nvSpPr>
        <p:spPr>
          <a:xfrm>
            <a:off x="838200" y="365125"/>
            <a:ext cx="9105900" cy="1325563"/>
          </a:xfrm>
        </p:spPr>
        <p:txBody>
          <a:bodyPr/>
          <a:lstStyle/>
          <a:p>
            <a:r>
              <a:rPr lang="en-US" dirty="0"/>
              <a:t>An incident must meet </a:t>
            </a:r>
            <a:r>
              <a:rPr lang="en-US" b="1" dirty="0"/>
              <a:t>three conditions </a:t>
            </a:r>
            <a:r>
              <a:rPr lang="en-US" dirty="0"/>
              <a:t>to be classified as a Burglary </a:t>
            </a:r>
          </a:p>
        </p:txBody>
      </p:sp>
      <p:sp>
        <p:nvSpPr>
          <p:cNvPr id="3" name="Content Placeholder 2">
            <a:extLst>
              <a:ext uri="{FF2B5EF4-FFF2-40B4-BE49-F238E27FC236}">
                <a16:creationId xmlns:a16="http://schemas.microsoft.com/office/drawing/2014/main" id="{B3AC160B-F83E-4831-A98B-27F888E1DF5F}"/>
              </a:ext>
            </a:extLst>
          </p:cNvPr>
          <p:cNvSpPr>
            <a:spLocks noGrp="1"/>
          </p:cNvSpPr>
          <p:nvPr>
            <p:ph idx="1"/>
          </p:nvPr>
        </p:nvSpPr>
        <p:spPr/>
        <p:txBody>
          <a:bodyPr/>
          <a:lstStyle/>
          <a:p>
            <a:r>
              <a:rPr lang="en-US" dirty="0"/>
              <a:t>There must be evidence of unlawful entry (trespass). This means that the person did not have the right to be in the structure at the time the incident occurred. </a:t>
            </a:r>
          </a:p>
          <a:p>
            <a:r>
              <a:rPr lang="en-US" dirty="0"/>
              <a:t>The unlawful entry must occur within a </a:t>
            </a:r>
            <a:r>
              <a:rPr lang="en-US" b="1" dirty="0"/>
              <a:t>structure, </a:t>
            </a:r>
            <a:r>
              <a:rPr lang="en-US" dirty="0"/>
              <a:t>which is defined as </a:t>
            </a:r>
            <a:r>
              <a:rPr lang="en-US" i="1" dirty="0"/>
              <a:t>having four walls, a roof, and a door.</a:t>
            </a:r>
          </a:p>
          <a:p>
            <a:r>
              <a:rPr lang="en-US" dirty="0"/>
              <a:t>The structure was unlawfully entered to commit a felony or a theft. </a:t>
            </a:r>
            <a:r>
              <a:rPr lang="en-US" i="1" dirty="0"/>
              <a:t>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4C374095-6AC2-41E6-97E6-659D9527BF2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9713360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43BCB-400E-4D84-8325-661A2D2A68F0}"/>
              </a:ext>
            </a:extLst>
          </p:cNvPr>
          <p:cNvSpPr>
            <a:spLocks noGrp="1"/>
          </p:cNvSpPr>
          <p:nvPr>
            <p:ph type="title"/>
          </p:nvPr>
        </p:nvSpPr>
        <p:spPr>
          <a:xfrm>
            <a:off x="838200" y="365125"/>
            <a:ext cx="9138557" cy="1325563"/>
          </a:xfrm>
        </p:spPr>
        <p:txBody>
          <a:bodyPr/>
          <a:lstStyle/>
          <a:p>
            <a:r>
              <a:rPr lang="en-US" b="1" dirty="0"/>
              <a:t>The UCR definition of a structure includes: </a:t>
            </a:r>
            <a:endParaRPr lang="en-US" dirty="0"/>
          </a:p>
        </p:txBody>
      </p:sp>
      <p:sp>
        <p:nvSpPr>
          <p:cNvPr id="3" name="Content Placeholder 2">
            <a:extLst>
              <a:ext uri="{FF2B5EF4-FFF2-40B4-BE49-F238E27FC236}">
                <a16:creationId xmlns:a16="http://schemas.microsoft.com/office/drawing/2014/main" id="{33390518-9112-409F-859A-4A43704C81C9}"/>
              </a:ext>
            </a:extLst>
          </p:cNvPr>
          <p:cNvSpPr>
            <a:spLocks noGrp="1"/>
          </p:cNvSpPr>
          <p:nvPr>
            <p:ph idx="1"/>
          </p:nvPr>
        </p:nvSpPr>
        <p:spPr/>
        <p:txBody>
          <a:bodyPr/>
          <a:lstStyle/>
          <a:p>
            <a:r>
              <a:rPr lang="en-US" dirty="0"/>
              <a:t>Apartment, barn, cabin, church, condominium, dwelling house, factory, garage, house trailer or houseboat (if used as a permanent dwelling), mill, office, other building, outbuilding, public building, railroad car, room, school, stable, storage facility, vessel (ship) and warehouse. </a:t>
            </a:r>
          </a:p>
          <a:p>
            <a:r>
              <a:rPr lang="en-US" dirty="0"/>
              <a:t>Any house trailer or other mobile unit that is permanently fixed as an office, residence or storehouse.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EDCDFF80-6F7F-4BAD-9B01-7A1110CFBA1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151916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3BE72-14B0-4D65-A722-D8F76694C118}"/>
              </a:ext>
            </a:extLst>
          </p:cNvPr>
          <p:cNvSpPr>
            <a:spLocks noGrp="1"/>
          </p:cNvSpPr>
          <p:nvPr>
            <p:ph type="title"/>
          </p:nvPr>
        </p:nvSpPr>
        <p:spPr/>
        <p:txBody>
          <a:bodyPr/>
          <a:lstStyle/>
          <a:p>
            <a:r>
              <a:rPr lang="en-US" b="1" dirty="0"/>
              <a:t>Hierarchy Rule Example</a:t>
            </a:r>
          </a:p>
        </p:txBody>
      </p:sp>
      <p:sp>
        <p:nvSpPr>
          <p:cNvPr id="3" name="Content Placeholder 2">
            <a:extLst>
              <a:ext uri="{FF2B5EF4-FFF2-40B4-BE49-F238E27FC236}">
                <a16:creationId xmlns:a16="http://schemas.microsoft.com/office/drawing/2014/main" id="{0A4416EF-F705-4F0F-82D4-804F5E92C078}"/>
              </a:ext>
            </a:extLst>
          </p:cNvPr>
          <p:cNvSpPr>
            <a:spLocks noGrp="1"/>
          </p:cNvSpPr>
          <p:nvPr>
            <p:ph idx="1"/>
          </p:nvPr>
        </p:nvSpPr>
        <p:spPr/>
        <p:txBody>
          <a:bodyPr/>
          <a:lstStyle/>
          <a:p>
            <a:r>
              <a:rPr lang="en-US" dirty="0"/>
              <a:t>A student is both raped and robbed during a single incident. </a:t>
            </a:r>
          </a:p>
          <a:p>
            <a:r>
              <a:rPr lang="en-US" dirty="0"/>
              <a:t>In this case, include only the Rape in the statistics, because it is classified as the more serious crime in the hierarchy. </a:t>
            </a:r>
          </a:p>
        </p:txBody>
      </p:sp>
      <p:pic>
        <p:nvPicPr>
          <p:cNvPr id="4" name="Picture 3" descr="Alabama Community College System (ACCS)">
            <a:hlinkClick r:id="rId2" tgtFrame="&quot;_blank&quot;"/>
            <a:extLst>
              <a:ext uri="{FF2B5EF4-FFF2-40B4-BE49-F238E27FC236}">
                <a16:creationId xmlns:a16="http://schemas.microsoft.com/office/drawing/2014/main" id="{84BBD5A3-A4E0-42A5-9A8B-F9B9FC4084D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87519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5BA3A-38FE-4E2D-82AA-FB89F8FB8EA2}"/>
              </a:ext>
            </a:extLst>
          </p:cNvPr>
          <p:cNvSpPr>
            <a:spLocks noGrp="1"/>
          </p:cNvSpPr>
          <p:nvPr>
            <p:ph type="title"/>
          </p:nvPr>
        </p:nvSpPr>
        <p:spPr>
          <a:xfrm>
            <a:off x="838200" y="365125"/>
            <a:ext cx="8534400" cy="1325563"/>
          </a:xfrm>
        </p:spPr>
        <p:txBody>
          <a:bodyPr/>
          <a:lstStyle/>
          <a:p>
            <a:r>
              <a:rPr lang="en-US" b="1" dirty="0"/>
              <a:t>The UCR definition of a structure does not include: </a:t>
            </a:r>
            <a:endParaRPr lang="en-US" dirty="0"/>
          </a:p>
        </p:txBody>
      </p:sp>
      <p:sp>
        <p:nvSpPr>
          <p:cNvPr id="3" name="Content Placeholder 2">
            <a:extLst>
              <a:ext uri="{FF2B5EF4-FFF2-40B4-BE49-F238E27FC236}">
                <a16:creationId xmlns:a16="http://schemas.microsoft.com/office/drawing/2014/main" id="{CC9B3F3D-F3D8-407B-BB18-E67D2A157B90}"/>
              </a:ext>
            </a:extLst>
          </p:cNvPr>
          <p:cNvSpPr>
            <a:spLocks noGrp="1"/>
          </p:cNvSpPr>
          <p:nvPr>
            <p:ph idx="1"/>
          </p:nvPr>
        </p:nvSpPr>
        <p:spPr/>
        <p:txBody>
          <a:bodyPr/>
          <a:lstStyle/>
          <a:p>
            <a:r>
              <a:rPr lang="en-US" dirty="0"/>
              <a:t>Motor vehicles. </a:t>
            </a:r>
          </a:p>
          <a:p>
            <a:r>
              <a:rPr lang="en-US" dirty="0"/>
              <a:t>Tents, tent trailers, motor homes, house trailers or other mobile units that are being used for recreational purposes. </a:t>
            </a:r>
          </a:p>
          <a:p>
            <a:r>
              <a:rPr lang="en-US" dirty="0"/>
              <a:t>A telephone booth. </a:t>
            </a:r>
          </a:p>
          <a:p>
            <a:r>
              <a:rPr lang="en-US" dirty="0"/>
              <a:t>A gym locker or cubby.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1B704885-D420-45D9-AB15-CC7CA664E75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4261216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DACAB-9716-44EE-8549-EF3C3D13574E}"/>
              </a:ext>
            </a:extLst>
          </p:cNvPr>
          <p:cNvSpPr>
            <a:spLocks noGrp="1"/>
          </p:cNvSpPr>
          <p:nvPr>
            <p:ph type="title"/>
          </p:nvPr>
        </p:nvSpPr>
        <p:spPr/>
        <p:txBody>
          <a:bodyPr/>
          <a:lstStyle/>
          <a:p>
            <a:r>
              <a:rPr lang="en-US" b="1" dirty="0"/>
              <a:t>Burglaries in individual student rooms: </a:t>
            </a:r>
            <a:endParaRPr lang="en-US" dirty="0"/>
          </a:p>
        </p:txBody>
      </p:sp>
      <p:sp>
        <p:nvSpPr>
          <p:cNvPr id="3" name="Content Placeholder 2">
            <a:extLst>
              <a:ext uri="{FF2B5EF4-FFF2-40B4-BE49-F238E27FC236}">
                <a16:creationId xmlns:a16="http://schemas.microsoft.com/office/drawing/2014/main" id="{15CD70A4-78F6-451B-AF4D-CE6AB5A1CAFB}"/>
              </a:ext>
            </a:extLst>
          </p:cNvPr>
          <p:cNvSpPr>
            <a:spLocks noGrp="1"/>
          </p:cNvSpPr>
          <p:nvPr>
            <p:ph idx="1"/>
          </p:nvPr>
        </p:nvSpPr>
        <p:spPr/>
        <p:txBody>
          <a:bodyPr/>
          <a:lstStyle/>
          <a:p>
            <a:r>
              <a:rPr lang="en-US" dirty="0"/>
              <a:t>Because residents of rooms in student housing facilities are not considered transient, the Burglary of each room is a separate offense.</a:t>
            </a:r>
          </a:p>
          <a:p>
            <a:r>
              <a:rPr lang="en-US" dirty="0"/>
              <a:t> This means that if an offender unlawfully enters five dorm rooms on one floor of a student housing facility for the purpose of taking something, you should count this as five Burglaries. </a:t>
            </a:r>
          </a:p>
        </p:txBody>
      </p:sp>
      <p:pic>
        <p:nvPicPr>
          <p:cNvPr id="4" name="Picture 3" descr="Alabama Community College System (ACCS)">
            <a:hlinkClick r:id="rId2" tgtFrame="&quot;_blank&quot;"/>
            <a:extLst>
              <a:ext uri="{FF2B5EF4-FFF2-40B4-BE49-F238E27FC236}">
                <a16:creationId xmlns:a16="http://schemas.microsoft.com/office/drawing/2014/main" id="{48F1292F-3CA1-47BC-9B3A-448C0B38313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4209619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64512-5344-470C-A769-A114ADACF66D}"/>
              </a:ext>
            </a:extLst>
          </p:cNvPr>
          <p:cNvSpPr>
            <a:spLocks noGrp="1"/>
          </p:cNvSpPr>
          <p:nvPr>
            <p:ph type="title"/>
          </p:nvPr>
        </p:nvSpPr>
        <p:spPr/>
        <p:txBody>
          <a:bodyPr/>
          <a:lstStyle/>
          <a:p>
            <a:r>
              <a:rPr lang="en-US" b="1" dirty="0"/>
              <a:t>Burglaries in suites: </a:t>
            </a:r>
            <a:endParaRPr lang="en-US" dirty="0"/>
          </a:p>
        </p:txBody>
      </p:sp>
      <p:sp>
        <p:nvSpPr>
          <p:cNvPr id="3" name="Content Placeholder 2">
            <a:extLst>
              <a:ext uri="{FF2B5EF4-FFF2-40B4-BE49-F238E27FC236}">
                <a16:creationId xmlns:a16="http://schemas.microsoft.com/office/drawing/2014/main" id="{4F81F658-4F65-46A4-91BB-963261632EF1}"/>
              </a:ext>
            </a:extLst>
          </p:cNvPr>
          <p:cNvSpPr>
            <a:spLocks noGrp="1"/>
          </p:cNvSpPr>
          <p:nvPr>
            <p:ph idx="1"/>
          </p:nvPr>
        </p:nvSpPr>
        <p:spPr/>
        <p:txBody>
          <a:bodyPr/>
          <a:lstStyle/>
          <a:p>
            <a:r>
              <a:rPr lang="en-US" dirty="0"/>
              <a:t>Each bedroom in a student housing facility suite is considered a separate dwelling. </a:t>
            </a:r>
          </a:p>
          <a:p>
            <a:r>
              <a:rPr lang="en-US" dirty="0"/>
              <a:t>Count the Burglary of four bedrooms and the common room in a suite during a single incident as five Burglaries. </a:t>
            </a:r>
          </a:p>
        </p:txBody>
      </p:sp>
      <p:pic>
        <p:nvPicPr>
          <p:cNvPr id="4" name="Picture 3" descr="Alabama Community College System (ACCS)">
            <a:hlinkClick r:id="rId2" tgtFrame="&quot;_blank&quot;"/>
            <a:extLst>
              <a:ext uri="{FF2B5EF4-FFF2-40B4-BE49-F238E27FC236}">
                <a16:creationId xmlns:a16="http://schemas.microsoft.com/office/drawing/2014/main" id="{3A1FE48A-A1F3-44BD-8AFB-D979B7B9C5D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8706558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E0B2D-31CA-4A3C-9E31-ADA9915A5537}"/>
              </a:ext>
            </a:extLst>
          </p:cNvPr>
          <p:cNvSpPr>
            <a:spLocks noGrp="1"/>
          </p:cNvSpPr>
          <p:nvPr>
            <p:ph type="title"/>
          </p:nvPr>
        </p:nvSpPr>
        <p:spPr/>
        <p:txBody>
          <a:bodyPr/>
          <a:lstStyle/>
          <a:p>
            <a:r>
              <a:rPr lang="en-US" b="1" dirty="0"/>
              <a:t>Burglaries in private academic offices: </a:t>
            </a:r>
            <a:endParaRPr lang="en-US" dirty="0"/>
          </a:p>
        </p:txBody>
      </p:sp>
      <p:sp>
        <p:nvSpPr>
          <p:cNvPr id="3" name="Content Placeholder 2">
            <a:extLst>
              <a:ext uri="{FF2B5EF4-FFF2-40B4-BE49-F238E27FC236}">
                <a16:creationId xmlns:a16="http://schemas.microsoft.com/office/drawing/2014/main" id="{EA1D24F7-F2C2-42CC-9DD8-93585734F1E0}"/>
              </a:ext>
            </a:extLst>
          </p:cNvPr>
          <p:cNvSpPr>
            <a:spLocks noGrp="1"/>
          </p:cNvSpPr>
          <p:nvPr>
            <p:ph idx="1"/>
          </p:nvPr>
        </p:nvSpPr>
        <p:spPr/>
        <p:txBody>
          <a:bodyPr/>
          <a:lstStyle/>
          <a:p>
            <a:r>
              <a:rPr lang="en-US" dirty="0"/>
              <a:t>Count the Burglary of an academic structure as one offense, regardless of the number of interior rooms entered or items stolen if the rooms were all burglarized during the same time frame. </a:t>
            </a:r>
          </a:p>
        </p:txBody>
      </p:sp>
      <p:pic>
        <p:nvPicPr>
          <p:cNvPr id="4" name="Picture 3" descr="Alabama Community College System (ACCS)">
            <a:hlinkClick r:id="rId2" tgtFrame="&quot;_blank&quot;"/>
            <a:extLst>
              <a:ext uri="{FF2B5EF4-FFF2-40B4-BE49-F238E27FC236}">
                <a16:creationId xmlns:a16="http://schemas.microsoft.com/office/drawing/2014/main" id="{8CE7AA0E-1AD3-4975-B187-A39105FEA87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95083462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B987A-6CE6-472D-87B7-B0868B890444}"/>
              </a:ext>
            </a:extLst>
          </p:cNvPr>
          <p:cNvSpPr>
            <a:spLocks noGrp="1"/>
          </p:cNvSpPr>
          <p:nvPr>
            <p:ph type="title"/>
          </p:nvPr>
        </p:nvSpPr>
        <p:spPr/>
        <p:txBody>
          <a:bodyPr/>
          <a:lstStyle/>
          <a:p>
            <a:r>
              <a:rPr lang="en-US" b="1" dirty="0"/>
              <a:t>Motor Vehicle Theft. </a:t>
            </a:r>
            <a:endParaRPr lang="en-US" dirty="0"/>
          </a:p>
        </p:txBody>
      </p:sp>
      <p:sp>
        <p:nvSpPr>
          <p:cNvPr id="3" name="Content Placeholder 2">
            <a:extLst>
              <a:ext uri="{FF2B5EF4-FFF2-40B4-BE49-F238E27FC236}">
                <a16:creationId xmlns:a16="http://schemas.microsoft.com/office/drawing/2014/main" id="{237742D5-1C54-409E-A2AA-B0BBB33E9933}"/>
              </a:ext>
            </a:extLst>
          </p:cNvPr>
          <p:cNvSpPr>
            <a:spLocks noGrp="1"/>
          </p:cNvSpPr>
          <p:nvPr>
            <p:ph idx="1"/>
          </p:nvPr>
        </p:nvSpPr>
        <p:spPr/>
        <p:txBody>
          <a:bodyPr/>
          <a:lstStyle/>
          <a:p>
            <a:r>
              <a:rPr lang="en-US" dirty="0"/>
              <a:t>Motor Vehicle Theft is </a:t>
            </a:r>
            <a:r>
              <a:rPr lang="en-US" i="1" dirty="0"/>
              <a:t>the theft or attempted theft of a motor vehicle.</a:t>
            </a:r>
          </a:p>
          <a:p>
            <a:r>
              <a:rPr lang="en-US" b="1" dirty="0"/>
              <a:t>Count one offense for each stolen vehicle.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3A1EBFCD-93C1-458D-82F3-447EBB61734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7707894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495C5-9CD2-4FA3-9083-6C9DAAC39386}"/>
              </a:ext>
            </a:extLst>
          </p:cNvPr>
          <p:cNvSpPr>
            <a:spLocks noGrp="1"/>
          </p:cNvSpPr>
          <p:nvPr>
            <p:ph type="title"/>
          </p:nvPr>
        </p:nvSpPr>
        <p:spPr/>
        <p:txBody>
          <a:bodyPr/>
          <a:lstStyle/>
          <a:p>
            <a:r>
              <a:rPr lang="en-US" b="1" dirty="0"/>
              <a:t>Classify as Motor Vehicle Theft: </a:t>
            </a:r>
            <a:endParaRPr lang="en-US" dirty="0"/>
          </a:p>
        </p:txBody>
      </p:sp>
      <p:sp>
        <p:nvSpPr>
          <p:cNvPr id="3" name="Content Placeholder 2">
            <a:extLst>
              <a:ext uri="{FF2B5EF4-FFF2-40B4-BE49-F238E27FC236}">
                <a16:creationId xmlns:a16="http://schemas.microsoft.com/office/drawing/2014/main" id="{166B8DBB-1ABD-4E10-83A8-37D9A2405B51}"/>
              </a:ext>
            </a:extLst>
          </p:cNvPr>
          <p:cNvSpPr>
            <a:spLocks noGrp="1"/>
          </p:cNvSpPr>
          <p:nvPr>
            <p:ph idx="1"/>
          </p:nvPr>
        </p:nvSpPr>
        <p:spPr/>
        <p:txBody>
          <a:bodyPr/>
          <a:lstStyle/>
          <a:p>
            <a:r>
              <a:rPr lang="en-US" dirty="0"/>
              <a:t>Theft of any self-propelled vehicle that runs on land surface and not on rails, such as sport utility vehicles, automobiles, trucks, buses, motorcycles, motor scooters, trail bikes, mopeds, all-terrain vehicles, self-propelled motor homes, snowmobiles, </a:t>
            </a:r>
            <a:r>
              <a:rPr lang="en-US" b="1" u="sng" dirty="0"/>
              <a:t>golf carts </a:t>
            </a:r>
            <a:r>
              <a:rPr lang="en-US" dirty="0"/>
              <a:t>and motorized wheelchairs. </a:t>
            </a:r>
          </a:p>
          <a:p>
            <a:endParaRPr lang="en-US" dirty="0"/>
          </a:p>
          <a:p>
            <a:r>
              <a:rPr lang="en-US" dirty="0"/>
              <a:t>All incidents where automobiles are taken by persons not having lawful access even though the vehicles are later abandoned. </a:t>
            </a:r>
            <a:r>
              <a:rPr lang="en-US" b="1" u="sng" dirty="0"/>
              <a:t>Include joyriding in this category.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11801F98-BE74-4AED-9294-F59A1432838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90748759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4D27C-2137-4970-8783-E99B97C56A32}"/>
              </a:ext>
            </a:extLst>
          </p:cNvPr>
          <p:cNvSpPr>
            <a:spLocks noGrp="1"/>
          </p:cNvSpPr>
          <p:nvPr>
            <p:ph type="title"/>
          </p:nvPr>
        </p:nvSpPr>
        <p:spPr/>
        <p:txBody>
          <a:bodyPr/>
          <a:lstStyle/>
          <a:p>
            <a:r>
              <a:rPr lang="en-US" b="1" dirty="0"/>
              <a:t>Do not classify as Motor Vehicle Theft: </a:t>
            </a:r>
            <a:endParaRPr lang="en-US" dirty="0"/>
          </a:p>
        </p:txBody>
      </p:sp>
      <p:sp>
        <p:nvSpPr>
          <p:cNvPr id="3" name="Content Placeholder 2">
            <a:extLst>
              <a:ext uri="{FF2B5EF4-FFF2-40B4-BE49-F238E27FC236}">
                <a16:creationId xmlns:a16="http://schemas.microsoft.com/office/drawing/2014/main" id="{F4025D1A-0925-42AF-8729-F2A868615538}"/>
              </a:ext>
            </a:extLst>
          </p:cNvPr>
          <p:cNvSpPr>
            <a:spLocks noGrp="1"/>
          </p:cNvSpPr>
          <p:nvPr>
            <p:ph idx="1"/>
          </p:nvPr>
        </p:nvSpPr>
        <p:spPr/>
        <p:txBody>
          <a:bodyPr>
            <a:normAutofit fontScale="92500" lnSpcReduction="10000"/>
          </a:bodyPr>
          <a:lstStyle/>
          <a:p>
            <a:r>
              <a:rPr lang="en-US" dirty="0"/>
              <a:t>Theft of any of the following: Farm equipment, bulldozers, airplanes, construction equipment, water craft (motorboats, sailboats, houseboats or jet skis). </a:t>
            </a:r>
          </a:p>
          <a:p>
            <a:r>
              <a:rPr lang="en-US" dirty="0"/>
              <a:t> Taking a vehicle for temporary use when prior authority has been granted or can be assumed, such as in family situations, rental car agreements, or unauthorized use by chauffeurs and others having lawful access to the vehicle. </a:t>
            </a:r>
          </a:p>
          <a:p>
            <a:r>
              <a:rPr lang="en-US" dirty="0"/>
              <a:t> A forcible or unlawful entry of a building to steal a motor vehicle. Include this offense as a Burglary. </a:t>
            </a:r>
          </a:p>
          <a:p>
            <a:r>
              <a:rPr lang="en-US" dirty="0"/>
              <a:t> Thefts </a:t>
            </a:r>
            <a:r>
              <a:rPr lang="en-US" b="1" dirty="0"/>
              <a:t>from </a:t>
            </a:r>
            <a:r>
              <a:rPr lang="en-US" dirty="0"/>
              <a:t>motor vehicles. Theft from a motor vehicle is Larceny, which is not a </a:t>
            </a:r>
            <a:r>
              <a:rPr lang="en-US" i="1" dirty="0"/>
              <a:t>Clery Act </a:t>
            </a:r>
            <a:r>
              <a:rPr lang="en-US" dirty="0"/>
              <a:t>crime unless it’s motivated by bias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B6E746E3-90E7-4805-8492-54194F6B7F4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6928233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A0C5D-B284-458B-9044-33469F7291F5}"/>
              </a:ext>
            </a:extLst>
          </p:cNvPr>
          <p:cNvSpPr>
            <a:spLocks noGrp="1"/>
          </p:cNvSpPr>
          <p:nvPr>
            <p:ph type="title"/>
          </p:nvPr>
        </p:nvSpPr>
        <p:spPr/>
        <p:txBody>
          <a:bodyPr/>
          <a:lstStyle/>
          <a:p>
            <a:r>
              <a:rPr lang="en-US" b="1" dirty="0"/>
              <a:t>Arson. </a:t>
            </a:r>
            <a:endParaRPr lang="en-US" dirty="0"/>
          </a:p>
        </p:txBody>
      </p:sp>
      <p:sp>
        <p:nvSpPr>
          <p:cNvPr id="3" name="Content Placeholder 2">
            <a:extLst>
              <a:ext uri="{FF2B5EF4-FFF2-40B4-BE49-F238E27FC236}">
                <a16:creationId xmlns:a16="http://schemas.microsoft.com/office/drawing/2014/main" id="{E79D640A-E50D-4549-9E28-698DA7D50134}"/>
              </a:ext>
            </a:extLst>
          </p:cNvPr>
          <p:cNvSpPr>
            <a:spLocks noGrp="1"/>
          </p:cNvSpPr>
          <p:nvPr>
            <p:ph idx="1"/>
          </p:nvPr>
        </p:nvSpPr>
        <p:spPr/>
        <p:txBody>
          <a:bodyPr/>
          <a:lstStyle/>
          <a:p>
            <a:r>
              <a:rPr lang="en-US" dirty="0"/>
              <a:t>Arson is </a:t>
            </a:r>
            <a:r>
              <a:rPr lang="en-US" i="1" dirty="0"/>
              <a:t>any willful or malicious burning or attempt to burn, with or without intent to defraud, a dwelling house, public building, motor vehicle or aircraft, personal property of another, etc. </a:t>
            </a:r>
          </a:p>
          <a:p>
            <a:r>
              <a:rPr lang="en-US" b="1" dirty="0"/>
              <a:t>Count one offense for each distinct incident of Arson occurring on your </a:t>
            </a:r>
            <a:r>
              <a:rPr lang="en-US" b="1" i="1" dirty="0"/>
              <a:t>Clery Act </a:t>
            </a:r>
            <a:r>
              <a:rPr lang="en-US" b="1" dirty="0"/>
              <a:t>geography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4DBD4D0A-D794-40E7-93F7-8149E0C4AE3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1524319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2B218-ED87-4559-B8E7-ED2AC2F061B7}"/>
              </a:ext>
            </a:extLst>
          </p:cNvPr>
          <p:cNvSpPr>
            <a:spLocks noGrp="1"/>
          </p:cNvSpPr>
          <p:nvPr>
            <p:ph type="title"/>
          </p:nvPr>
        </p:nvSpPr>
        <p:spPr/>
        <p:txBody>
          <a:bodyPr/>
          <a:lstStyle/>
          <a:p>
            <a:r>
              <a:rPr lang="en-US" b="1" dirty="0"/>
              <a:t>Classify as Arson: </a:t>
            </a:r>
            <a:endParaRPr lang="en-US" dirty="0"/>
          </a:p>
        </p:txBody>
      </p:sp>
      <p:sp>
        <p:nvSpPr>
          <p:cNvPr id="3" name="Content Placeholder 2">
            <a:extLst>
              <a:ext uri="{FF2B5EF4-FFF2-40B4-BE49-F238E27FC236}">
                <a16:creationId xmlns:a16="http://schemas.microsoft.com/office/drawing/2014/main" id="{2C914301-8101-41ED-8157-A2274F0C72FC}"/>
              </a:ext>
            </a:extLst>
          </p:cNvPr>
          <p:cNvSpPr>
            <a:spLocks noGrp="1"/>
          </p:cNvSpPr>
          <p:nvPr>
            <p:ph idx="1"/>
          </p:nvPr>
        </p:nvSpPr>
        <p:spPr/>
        <p:txBody>
          <a:bodyPr/>
          <a:lstStyle/>
          <a:p>
            <a:r>
              <a:rPr lang="en-US" dirty="0"/>
              <a:t>Only fires determined to have been willfully or maliciously set. </a:t>
            </a:r>
          </a:p>
          <a:p>
            <a:r>
              <a:rPr lang="en-US" dirty="0"/>
              <a:t>Attempts to burn. </a:t>
            </a:r>
          </a:p>
          <a:p>
            <a:r>
              <a:rPr lang="en-US" dirty="0"/>
              <a:t>Any fire that investigation determines to meet the UCR definition of Arson regardless of the value of any property damage. </a:t>
            </a:r>
          </a:p>
          <a:p>
            <a:r>
              <a:rPr lang="en-US" dirty="0"/>
              <a:t>Incidents where an individual willfully or maliciously burns his or her own property.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5A1BFBE4-B49C-4871-99C0-F64C8A04682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6968779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AF4D0-1D26-42C9-B65E-7DB29850B37D}"/>
              </a:ext>
            </a:extLst>
          </p:cNvPr>
          <p:cNvSpPr>
            <a:spLocks noGrp="1"/>
          </p:cNvSpPr>
          <p:nvPr>
            <p:ph type="title"/>
          </p:nvPr>
        </p:nvSpPr>
        <p:spPr/>
        <p:txBody>
          <a:bodyPr/>
          <a:lstStyle/>
          <a:p>
            <a:r>
              <a:rPr lang="en-US" b="1" dirty="0"/>
              <a:t>Don’t Forget</a:t>
            </a:r>
          </a:p>
        </p:txBody>
      </p:sp>
      <p:sp>
        <p:nvSpPr>
          <p:cNvPr id="3" name="Content Placeholder 2">
            <a:extLst>
              <a:ext uri="{FF2B5EF4-FFF2-40B4-BE49-F238E27FC236}">
                <a16:creationId xmlns:a16="http://schemas.microsoft.com/office/drawing/2014/main" id="{801D88F3-52E4-44A1-AC6C-152D6364CE8E}"/>
              </a:ext>
            </a:extLst>
          </p:cNvPr>
          <p:cNvSpPr>
            <a:spLocks noGrp="1"/>
          </p:cNvSpPr>
          <p:nvPr>
            <p:ph idx="1"/>
          </p:nvPr>
        </p:nvSpPr>
        <p:spPr/>
        <p:txBody>
          <a:bodyPr>
            <a:normAutofit/>
          </a:bodyPr>
          <a:lstStyle/>
          <a:p>
            <a:r>
              <a:rPr lang="en-US" dirty="0"/>
              <a:t>The </a:t>
            </a:r>
            <a:r>
              <a:rPr lang="en-US" i="1" dirty="0"/>
              <a:t>Clery Act </a:t>
            </a:r>
            <a:r>
              <a:rPr lang="en-US" dirty="0"/>
              <a:t>requires institutions to disclose all Arsons that occur on their </a:t>
            </a:r>
            <a:r>
              <a:rPr lang="en-US" i="1" dirty="0"/>
              <a:t>Clery Act </a:t>
            </a:r>
            <a:r>
              <a:rPr lang="en-US" dirty="0"/>
              <a:t>geography. </a:t>
            </a:r>
          </a:p>
          <a:p>
            <a:r>
              <a:rPr lang="en-US" dirty="0"/>
              <a:t>This includes seemingly minor fires such as burning wastebaskets or bulletin boards, regardless of whether they are discovered while burning or after being extinguished. </a:t>
            </a:r>
          </a:p>
          <a:p>
            <a:r>
              <a:rPr lang="en-US" b="1" dirty="0"/>
              <a:t>All of the evidence for any fire not known to be accidental (such as a cooking fire) must be considered by the institutional official designated to make such determinations. </a:t>
            </a:r>
            <a:endParaRPr lang="en-US" dirty="0"/>
          </a:p>
          <a:p>
            <a:r>
              <a:rPr lang="en-US" dirty="0"/>
              <a:t>The </a:t>
            </a:r>
            <a:r>
              <a:rPr lang="en-US" i="1" dirty="0"/>
              <a:t>Clery Act’s </a:t>
            </a:r>
            <a:r>
              <a:rPr lang="en-US" dirty="0"/>
              <a:t>Arson definition does not require that any findings be made by a fire official before classifying an incident. </a:t>
            </a:r>
          </a:p>
        </p:txBody>
      </p:sp>
      <p:pic>
        <p:nvPicPr>
          <p:cNvPr id="4" name="Picture 3" descr="Alabama Community College System (ACCS)">
            <a:hlinkClick r:id="rId2" tgtFrame="&quot;_blank&quot;"/>
            <a:extLst>
              <a:ext uri="{FF2B5EF4-FFF2-40B4-BE49-F238E27FC236}">
                <a16:creationId xmlns:a16="http://schemas.microsoft.com/office/drawing/2014/main" id="{FD12C4C5-403D-4C2F-B16C-CB68A49316E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278271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5AE8A-3336-4FBA-9691-F3F963BB54B0}"/>
              </a:ext>
            </a:extLst>
          </p:cNvPr>
          <p:cNvSpPr>
            <a:spLocks noGrp="1"/>
          </p:cNvSpPr>
          <p:nvPr>
            <p:ph type="title"/>
          </p:nvPr>
        </p:nvSpPr>
        <p:spPr/>
        <p:txBody>
          <a:bodyPr/>
          <a:lstStyle/>
          <a:p>
            <a:r>
              <a:rPr lang="en-US" b="1" dirty="0"/>
              <a:t>Exceptions</a:t>
            </a:r>
          </a:p>
        </p:txBody>
      </p:sp>
      <p:sp>
        <p:nvSpPr>
          <p:cNvPr id="3" name="Content Placeholder 2">
            <a:extLst>
              <a:ext uri="{FF2B5EF4-FFF2-40B4-BE49-F238E27FC236}">
                <a16:creationId xmlns:a16="http://schemas.microsoft.com/office/drawing/2014/main" id="{621A0804-6F75-4AF6-A80F-5C96A5B14759}"/>
              </a:ext>
            </a:extLst>
          </p:cNvPr>
          <p:cNvSpPr>
            <a:spLocks noGrp="1"/>
          </p:cNvSpPr>
          <p:nvPr>
            <p:ph idx="1"/>
          </p:nvPr>
        </p:nvSpPr>
        <p:spPr/>
        <p:txBody>
          <a:bodyPr/>
          <a:lstStyle/>
          <a:p>
            <a:r>
              <a:rPr lang="en-US" dirty="0"/>
              <a:t>There are </a:t>
            </a:r>
            <a:r>
              <a:rPr lang="en-US" b="1" dirty="0"/>
              <a:t>exceptions </a:t>
            </a:r>
            <a:r>
              <a:rPr lang="en-US" dirty="0"/>
              <a:t>to using the Hierarchy Rule when counting offenses. </a:t>
            </a:r>
          </a:p>
          <a:p>
            <a:r>
              <a:rPr lang="en-US" dirty="0"/>
              <a:t>They apply to Arson, Sexual Assaults, Hate Crimes and </a:t>
            </a:r>
            <a:r>
              <a:rPr lang="en-US" i="1" dirty="0"/>
              <a:t>VAWA </a:t>
            </a:r>
            <a:r>
              <a:rPr lang="en-US" dirty="0"/>
              <a:t>Offenses.  </a:t>
            </a:r>
          </a:p>
        </p:txBody>
      </p:sp>
      <p:pic>
        <p:nvPicPr>
          <p:cNvPr id="4" name="Picture 3" descr="Alabama Community College System (ACCS)">
            <a:hlinkClick r:id="rId2" tgtFrame="&quot;_blank&quot;"/>
            <a:extLst>
              <a:ext uri="{FF2B5EF4-FFF2-40B4-BE49-F238E27FC236}">
                <a16:creationId xmlns:a16="http://schemas.microsoft.com/office/drawing/2014/main" id="{A8D56426-AD78-4639-B656-E25612CB20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6888558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769C8-3903-4A53-B2F8-8804B432BC7C}"/>
              </a:ext>
            </a:extLst>
          </p:cNvPr>
          <p:cNvSpPr>
            <a:spLocks noGrp="1"/>
          </p:cNvSpPr>
          <p:nvPr>
            <p:ph type="title"/>
          </p:nvPr>
        </p:nvSpPr>
        <p:spPr/>
        <p:txBody>
          <a:bodyPr/>
          <a:lstStyle/>
          <a:p>
            <a:r>
              <a:rPr lang="en-US" b="1" dirty="0"/>
              <a:t>Do not classify as Arson: </a:t>
            </a:r>
            <a:endParaRPr lang="en-US" dirty="0"/>
          </a:p>
        </p:txBody>
      </p:sp>
      <p:sp>
        <p:nvSpPr>
          <p:cNvPr id="3" name="Content Placeholder 2">
            <a:extLst>
              <a:ext uri="{FF2B5EF4-FFF2-40B4-BE49-F238E27FC236}">
                <a16:creationId xmlns:a16="http://schemas.microsoft.com/office/drawing/2014/main" id="{D0E1FBD8-BC07-4879-BBAA-A1286E668BFC}"/>
              </a:ext>
            </a:extLst>
          </p:cNvPr>
          <p:cNvSpPr>
            <a:spLocks noGrp="1"/>
          </p:cNvSpPr>
          <p:nvPr>
            <p:ph idx="1"/>
          </p:nvPr>
        </p:nvSpPr>
        <p:spPr/>
        <p:txBody>
          <a:bodyPr/>
          <a:lstStyle/>
          <a:p>
            <a:r>
              <a:rPr lang="en-US" dirty="0"/>
              <a:t>Fires of suspicious origin. </a:t>
            </a:r>
          </a:p>
          <a:p>
            <a:r>
              <a:rPr lang="en-US" dirty="0"/>
              <a:t>Fires of unknown origin.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8B0F481C-5AE1-49F8-87F1-54FAE9E99B6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042436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C463D-D9A9-46EF-9ABA-E94ABCBBD14C}"/>
              </a:ext>
            </a:extLst>
          </p:cNvPr>
          <p:cNvSpPr>
            <a:spLocks noGrp="1"/>
          </p:cNvSpPr>
          <p:nvPr>
            <p:ph type="title"/>
          </p:nvPr>
        </p:nvSpPr>
        <p:spPr/>
        <p:txBody>
          <a:bodyPr/>
          <a:lstStyle/>
          <a:p>
            <a:r>
              <a:rPr lang="en-US" b="1" dirty="0"/>
              <a:t>Cautions in Disclosing Arson statistics </a:t>
            </a:r>
            <a:endParaRPr lang="en-US" dirty="0"/>
          </a:p>
        </p:txBody>
      </p:sp>
      <p:sp>
        <p:nvSpPr>
          <p:cNvPr id="3" name="Content Placeholder 2">
            <a:extLst>
              <a:ext uri="{FF2B5EF4-FFF2-40B4-BE49-F238E27FC236}">
                <a16:creationId xmlns:a16="http://schemas.microsoft.com/office/drawing/2014/main" id="{292E9DE8-E059-4D99-8BFE-F8D0FEA39D42}"/>
              </a:ext>
            </a:extLst>
          </p:cNvPr>
          <p:cNvSpPr>
            <a:spLocks noGrp="1"/>
          </p:cNvSpPr>
          <p:nvPr>
            <p:ph idx="1"/>
          </p:nvPr>
        </p:nvSpPr>
        <p:spPr/>
        <p:txBody>
          <a:bodyPr/>
          <a:lstStyle/>
          <a:p>
            <a:r>
              <a:rPr lang="en-US" dirty="0"/>
              <a:t>If a fire (determined to be Arson) starts in a privately owned house located next to your campus and spreads to a building on your campus, you are not required to include the fire in your Arson statistics because the point of origin for </a:t>
            </a:r>
          </a:p>
          <a:p>
            <a:endParaRPr lang="en-US" dirty="0"/>
          </a:p>
          <a:p>
            <a:r>
              <a:rPr lang="en-US" dirty="0"/>
              <a:t>If the private home and the on-campus building are burning, and investigators later determine that the cause was Arson, but the point of origin could not definitively be determined, your school is responsible for including the Arson in your statistics for the on-campus building. </a:t>
            </a:r>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2ABCFF58-AE81-42EB-A879-81182B4AD88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93042725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7FA90-C7E7-4C69-8459-0ED3249EC1D8}"/>
              </a:ext>
            </a:extLst>
          </p:cNvPr>
          <p:cNvSpPr>
            <a:spLocks noGrp="1"/>
          </p:cNvSpPr>
          <p:nvPr>
            <p:ph type="title"/>
          </p:nvPr>
        </p:nvSpPr>
        <p:spPr/>
        <p:txBody>
          <a:bodyPr/>
          <a:lstStyle/>
          <a:p>
            <a:r>
              <a:rPr lang="en-US" b="1" dirty="0"/>
              <a:t>Cautions in Disclosing Arson statistics </a:t>
            </a:r>
            <a:endParaRPr lang="en-US" dirty="0"/>
          </a:p>
        </p:txBody>
      </p:sp>
      <p:sp>
        <p:nvSpPr>
          <p:cNvPr id="3" name="Content Placeholder 2">
            <a:extLst>
              <a:ext uri="{FF2B5EF4-FFF2-40B4-BE49-F238E27FC236}">
                <a16:creationId xmlns:a16="http://schemas.microsoft.com/office/drawing/2014/main" id="{AE3DC3BF-8010-458F-9DC8-0DA4984D79B6}"/>
              </a:ext>
            </a:extLst>
          </p:cNvPr>
          <p:cNvSpPr>
            <a:spLocks noGrp="1"/>
          </p:cNvSpPr>
          <p:nvPr>
            <p:ph idx="1"/>
          </p:nvPr>
        </p:nvSpPr>
        <p:spPr/>
        <p:txBody>
          <a:bodyPr/>
          <a:lstStyle/>
          <a:p>
            <a:r>
              <a:rPr lang="en-US" dirty="0"/>
              <a:t>Count incidents in which persons are killed as a direct result of Arson as both </a:t>
            </a:r>
            <a:r>
              <a:rPr lang="en-US" b="1" u="sng" dirty="0"/>
              <a:t>Criminal Homicides and Arson</a:t>
            </a:r>
            <a:r>
              <a:rPr lang="en-US" dirty="0"/>
              <a:t>. </a:t>
            </a:r>
          </a:p>
          <a:p>
            <a:r>
              <a:rPr lang="en-US" dirty="0"/>
              <a:t>Similarly, report the number of persons severely injured during an Arson as </a:t>
            </a:r>
            <a:r>
              <a:rPr lang="en-US" b="1" u="sng" dirty="0"/>
              <a:t>Aggravated Assaults </a:t>
            </a:r>
            <a:r>
              <a:rPr lang="en-US" dirty="0"/>
              <a:t>along with the Arson. </a:t>
            </a:r>
          </a:p>
          <a:p>
            <a:r>
              <a:rPr lang="en-US" dirty="0"/>
              <a:t>When other reportable offenses are committed during the same distinct operation as the Arson offense, </a:t>
            </a:r>
            <a:r>
              <a:rPr lang="en-US" b="1" u="sng" dirty="0"/>
              <a:t>report the most serious offense along with the Arson. </a:t>
            </a:r>
          </a:p>
          <a:p>
            <a:r>
              <a:rPr lang="en-US" dirty="0"/>
              <a:t>An important note for institutions that have </a:t>
            </a:r>
            <a:r>
              <a:rPr lang="en-US" b="1" dirty="0"/>
              <a:t>on-campus student housing facilities: </a:t>
            </a:r>
            <a:r>
              <a:rPr lang="en-US" dirty="0"/>
              <a:t>Arsons in on-campus student housing facilities must also be included in your fire statistics. </a:t>
            </a:r>
          </a:p>
        </p:txBody>
      </p:sp>
      <p:pic>
        <p:nvPicPr>
          <p:cNvPr id="4" name="Picture 3" descr="Alabama Community College System (ACCS)">
            <a:hlinkClick r:id="rId2" tgtFrame="&quot;_blank&quot;"/>
            <a:extLst>
              <a:ext uri="{FF2B5EF4-FFF2-40B4-BE49-F238E27FC236}">
                <a16:creationId xmlns:a16="http://schemas.microsoft.com/office/drawing/2014/main" id="{58850E89-7A4C-4B06-965B-87D1F52BC34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0332313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F9943-CD15-4E34-9A44-94EA2BF6E29E}"/>
              </a:ext>
            </a:extLst>
          </p:cNvPr>
          <p:cNvSpPr>
            <a:spLocks noGrp="1"/>
          </p:cNvSpPr>
          <p:nvPr>
            <p:ph type="title"/>
          </p:nvPr>
        </p:nvSpPr>
        <p:spPr/>
        <p:txBody>
          <a:bodyPr/>
          <a:lstStyle/>
          <a:p>
            <a:r>
              <a:rPr lang="en-US" b="1" dirty="0"/>
              <a:t>Hate Crimes </a:t>
            </a:r>
            <a:endParaRPr lang="en-US" dirty="0"/>
          </a:p>
        </p:txBody>
      </p:sp>
      <p:sp>
        <p:nvSpPr>
          <p:cNvPr id="3" name="Content Placeholder 2">
            <a:extLst>
              <a:ext uri="{FF2B5EF4-FFF2-40B4-BE49-F238E27FC236}">
                <a16:creationId xmlns:a16="http://schemas.microsoft.com/office/drawing/2014/main" id="{9D9A42C0-D350-465A-A6A7-E386B879C515}"/>
              </a:ext>
            </a:extLst>
          </p:cNvPr>
          <p:cNvSpPr>
            <a:spLocks noGrp="1"/>
          </p:cNvSpPr>
          <p:nvPr>
            <p:ph idx="1"/>
          </p:nvPr>
        </p:nvSpPr>
        <p:spPr/>
        <p:txBody>
          <a:bodyPr/>
          <a:lstStyle/>
          <a:p>
            <a:r>
              <a:rPr lang="en-US" dirty="0"/>
              <a:t>A </a:t>
            </a:r>
            <a:r>
              <a:rPr lang="en-US" b="1" dirty="0"/>
              <a:t>Hate Crime </a:t>
            </a:r>
            <a:r>
              <a:rPr lang="en-US" dirty="0"/>
              <a:t>is </a:t>
            </a:r>
            <a:r>
              <a:rPr lang="en-US" i="1" dirty="0"/>
              <a:t>a criminal offense that manifests evidence that the victim was intentionally selected because of the perpetrator’s bias against the victim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0865A0D7-DBF1-4D92-B5B7-0147F14E120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56809710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DC22E-5C3B-415B-876B-C7CCD259DE99}"/>
              </a:ext>
            </a:extLst>
          </p:cNvPr>
          <p:cNvSpPr>
            <a:spLocks noGrp="1"/>
          </p:cNvSpPr>
          <p:nvPr>
            <p:ph type="title"/>
          </p:nvPr>
        </p:nvSpPr>
        <p:spPr/>
        <p:txBody>
          <a:bodyPr/>
          <a:lstStyle/>
          <a:p>
            <a:r>
              <a:rPr lang="en-US" b="1" dirty="0"/>
              <a:t>Eight Categories of Bias</a:t>
            </a:r>
          </a:p>
        </p:txBody>
      </p:sp>
      <p:sp>
        <p:nvSpPr>
          <p:cNvPr id="3" name="Content Placeholder 2">
            <a:extLst>
              <a:ext uri="{FF2B5EF4-FFF2-40B4-BE49-F238E27FC236}">
                <a16:creationId xmlns:a16="http://schemas.microsoft.com/office/drawing/2014/main" id="{574DFDA9-7165-49D5-8BC1-300BF162721F}"/>
              </a:ext>
            </a:extLst>
          </p:cNvPr>
          <p:cNvSpPr>
            <a:spLocks noGrp="1"/>
          </p:cNvSpPr>
          <p:nvPr>
            <p:ph idx="1"/>
          </p:nvPr>
        </p:nvSpPr>
        <p:spPr/>
        <p:txBody>
          <a:bodyPr/>
          <a:lstStyle/>
          <a:p>
            <a:endParaRPr lang="en-US" dirty="0"/>
          </a:p>
          <a:p>
            <a:r>
              <a:rPr lang="en-US" b="1" dirty="0"/>
              <a:t>Race. </a:t>
            </a:r>
            <a:r>
              <a:rPr lang="en-US" i="1" dirty="0"/>
              <a:t>A preformed negative attitude toward a group of persons who possess common physical characteristics, e.g., color of skin, eyes, and/or hair; facial features, etc., genetically transmitted by descent and heredity which distinguish them as a distinct division of humankind, e.g., Asians, blacks or African Americans, whites </a:t>
            </a:r>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D12444D3-EC0F-4EE1-A713-26E7D30B323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54472919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DC22E-5C3B-415B-876B-C7CCD259DE99}"/>
              </a:ext>
            </a:extLst>
          </p:cNvPr>
          <p:cNvSpPr>
            <a:spLocks noGrp="1"/>
          </p:cNvSpPr>
          <p:nvPr>
            <p:ph type="title"/>
          </p:nvPr>
        </p:nvSpPr>
        <p:spPr/>
        <p:txBody>
          <a:bodyPr/>
          <a:lstStyle/>
          <a:p>
            <a:r>
              <a:rPr lang="en-US" b="1" dirty="0"/>
              <a:t>Eight Categories of Bias</a:t>
            </a:r>
          </a:p>
        </p:txBody>
      </p:sp>
      <p:sp>
        <p:nvSpPr>
          <p:cNvPr id="3" name="Content Placeholder 2">
            <a:extLst>
              <a:ext uri="{FF2B5EF4-FFF2-40B4-BE49-F238E27FC236}">
                <a16:creationId xmlns:a16="http://schemas.microsoft.com/office/drawing/2014/main" id="{574DFDA9-7165-49D5-8BC1-300BF162721F}"/>
              </a:ext>
            </a:extLst>
          </p:cNvPr>
          <p:cNvSpPr>
            <a:spLocks noGrp="1"/>
          </p:cNvSpPr>
          <p:nvPr>
            <p:ph idx="1"/>
          </p:nvPr>
        </p:nvSpPr>
        <p:spPr/>
        <p:txBody>
          <a:bodyPr/>
          <a:lstStyle/>
          <a:p>
            <a:endParaRPr lang="en-US" dirty="0"/>
          </a:p>
          <a:p>
            <a:r>
              <a:rPr lang="en-US" b="1" dirty="0"/>
              <a:t>Religion. </a:t>
            </a:r>
            <a:r>
              <a:rPr lang="en-US" i="1" dirty="0"/>
              <a:t>A preformed negative opinion or attitude toward a group of persons who share the same religious beliefs regarding the origin and purpose of the universe and the existence or nonexistence of a supreme being, e.g., Catholics, Jews, Protestants, atheists. </a:t>
            </a:r>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56A11606-BE83-48B7-B8CD-963237ACCAF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40576593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DC22E-5C3B-415B-876B-C7CCD259DE99}"/>
              </a:ext>
            </a:extLst>
          </p:cNvPr>
          <p:cNvSpPr>
            <a:spLocks noGrp="1"/>
          </p:cNvSpPr>
          <p:nvPr>
            <p:ph type="title"/>
          </p:nvPr>
        </p:nvSpPr>
        <p:spPr/>
        <p:txBody>
          <a:bodyPr/>
          <a:lstStyle/>
          <a:p>
            <a:r>
              <a:rPr lang="en-US" b="1" dirty="0"/>
              <a:t>Eight Categories of Bias</a:t>
            </a:r>
          </a:p>
        </p:txBody>
      </p:sp>
      <p:sp>
        <p:nvSpPr>
          <p:cNvPr id="3" name="Content Placeholder 2">
            <a:extLst>
              <a:ext uri="{FF2B5EF4-FFF2-40B4-BE49-F238E27FC236}">
                <a16:creationId xmlns:a16="http://schemas.microsoft.com/office/drawing/2014/main" id="{574DFDA9-7165-49D5-8BC1-300BF162721F}"/>
              </a:ext>
            </a:extLst>
          </p:cNvPr>
          <p:cNvSpPr>
            <a:spLocks noGrp="1"/>
          </p:cNvSpPr>
          <p:nvPr>
            <p:ph idx="1"/>
          </p:nvPr>
        </p:nvSpPr>
        <p:spPr/>
        <p:txBody>
          <a:bodyPr/>
          <a:lstStyle/>
          <a:p>
            <a:endParaRPr lang="en-US" dirty="0"/>
          </a:p>
          <a:p>
            <a:r>
              <a:rPr lang="en-US" b="1" dirty="0"/>
              <a:t>Sexual Orientation. </a:t>
            </a:r>
            <a:r>
              <a:rPr lang="en-US" i="1" dirty="0"/>
              <a:t>A preformed negative opinion or attitude toward a group of persons based on their actual or perceived sexual orientation. </a:t>
            </a:r>
            <a:r>
              <a:rPr lang="en-US" dirty="0"/>
              <a:t>Sexual Orientation is the term for a person’s physical, romantic, and/or emotional attraction to members of the same and/or opposite sex, including lesbian, gay, bisexual, and heterosexual (straight) individuals.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9C4B7E94-A05B-4137-AFB1-03DEC156C00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8142354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DC22E-5C3B-415B-876B-C7CCD259DE99}"/>
              </a:ext>
            </a:extLst>
          </p:cNvPr>
          <p:cNvSpPr>
            <a:spLocks noGrp="1"/>
          </p:cNvSpPr>
          <p:nvPr>
            <p:ph type="title"/>
          </p:nvPr>
        </p:nvSpPr>
        <p:spPr/>
        <p:txBody>
          <a:bodyPr/>
          <a:lstStyle/>
          <a:p>
            <a:r>
              <a:rPr lang="en-US" b="1" dirty="0"/>
              <a:t>Eight Categories of Bias</a:t>
            </a:r>
          </a:p>
        </p:txBody>
      </p:sp>
      <p:sp>
        <p:nvSpPr>
          <p:cNvPr id="3" name="Content Placeholder 2">
            <a:extLst>
              <a:ext uri="{FF2B5EF4-FFF2-40B4-BE49-F238E27FC236}">
                <a16:creationId xmlns:a16="http://schemas.microsoft.com/office/drawing/2014/main" id="{574DFDA9-7165-49D5-8BC1-300BF162721F}"/>
              </a:ext>
            </a:extLst>
          </p:cNvPr>
          <p:cNvSpPr>
            <a:spLocks noGrp="1"/>
          </p:cNvSpPr>
          <p:nvPr>
            <p:ph idx="1"/>
          </p:nvPr>
        </p:nvSpPr>
        <p:spPr/>
        <p:txBody>
          <a:bodyPr/>
          <a:lstStyle/>
          <a:p>
            <a:endParaRPr lang="en-US" dirty="0"/>
          </a:p>
          <a:p>
            <a:r>
              <a:rPr lang="en-US" b="1" dirty="0"/>
              <a:t>Gender. </a:t>
            </a:r>
            <a:r>
              <a:rPr lang="en-US" i="1" dirty="0"/>
              <a:t>A preformed negative opinion or attitude toward a person or group of persons based on their actual or perceived gender, e.g., male or female. </a:t>
            </a:r>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BB734BA9-6F4C-4480-B65B-F255BB40F07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84632818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DC22E-5C3B-415B-876B-C7CCD259DE99}"/>
              </a:ext>
            </a:extLst>
          </p:cNvPr>
          <p:cNvSpPr>
            <a:spLocks noGrp="1"/>
          </p:cNvSpPr>
          <p:nvPr>
            <p:ph type="title"/>
          </p:nvPr>
        </p:nvSpPr>
        <p:spPr/>
        <p:txBody>
          <a:bodyPr/>
          <a:lstStyle/>
          <a:p>
            <a:r>
              <a:rPr lang="en-US" b="1" dirty="0"/>
              <a:t>Eight Categories of Bias</a:t>
            </a:r>
          </a:p>
        </p:txBody>
      </p:sp>
      <p:sp>
        <p:nvSpPr>
          <p:cNvPr id="3" name="Content Placeholder 2">
            <a:extLst>
              <a:ext uri="{FF2B5EF4-FFF2-40B4-BE49-F238E27FC236}">
                <a16:creationId xmlns:a16="http://schemas.microsoft.com/office/drawing/2014/main" id="{574DFDA9-7165-49D5-8BC1-300BF162721F}"/>
              </a:ext>
            </a:extLst>
          </p:cNvPr>
          <p:cNvSpPr>
            <a:spLocks noGrp="1"/>
          </p:cNvSpPr>
          <p:nvPr>
            <p:ph idx="1"/>
          </p:nvPr>
        </p:nvSpPr>
        <p:spPr/>
        <p:txBody>
          <a:bodyPr/>
          <a:lstStyle/>
          <a:p>
            <a:endParaRPr lang="en-US" dirty="0"/>
          </a:p>
          <a:p>
            <a:r>
              <a:rPr lang="en-US" b="1" dirty="0"/>
              <a:t>Gender Identity. </a:t>
            </a:r>
            <a:r>
              <a:rPr lang="en-US" i="1" dirty="0"/>
              <a:t>A preformed negative opinion or attitude toward a person or group of persons based on their actual or perceived gender identity, e.g., bias against transgender or gender non-conforming individuals. </a:t>
            </a:r>
            <a:r>
              <a:rPr lang="en-US" dirty="0"/>
              <a:t>Gender non-conforming describes a person who does not conform to the gender-based expectations of society, e.g., a woman dressed in traditionally male clothing or a man wearing makeup. A gender non-conforming person may or may not be a lesbian, gay, bisexual, or transgender person but may be perceived as such.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2726A89D-B13D-442B-BE40-7CBB15BD6DA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9082553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DC22E-5C3B-415B-876B-C7CCD259DE99}"/>
              </a:ext>
            </a:extLst>
          </p:cNvPr>
          <p:cNvSpPr>
            <a:spLocks noGrp="1"/>
          </p:cNvSpPr>
          <p:nvPr>
            <p:ph type="title"/>
          </p:nvPr>
        </p:nvSpPr>
        <p:spPr/>
        <p:txBody>
          <a:bodyPr/>
          <a:lstStyle/>
          <a:p>
            <a:r>
              <a:rPr lang="en-US" b="1" dirty="0"/>
              <a:t>Eight Categories of Bias</a:t>
            </a:r>
          </a:p>
        </p:txBody>
      </p:sp>
      <p:sp>
        <p:nvSpPr>
          <p:cNvPr id="3" name="Content Placeholder 2">
            <a:extLst>
              <a:ext uri="{FF2B5EF4-FFF2-40B4-BE49-F238E27FC236}">
                <a16:creationId xmlns:a16="http://schemas.microsoft.com/office/drawing/2014/main" id="{574DFDA9-7165-49D5-8BC1-300BF162721F}"/>
              </a:ext>
            </a:extLst>
          </p:cNvPr>
          <p:cNvSpPr>
            <a:spLocks noGrp="1"/>
          </p:cNvSpPr>
          <p:nvPr>
            <p:ph idx="1"/>
          </p:nvPr>
        </p:nvSpPr>
        <p:spPr/>
        <p:txBody>
          <a:bodyPr/>
          <a:lstStyle/>
          <a:p>
            <a:endParaRPr lang="en-US" dirty="0"/>
          </a:p>
          <a:p>
            <a:r>
              <a:rPr lang="en-US" b="1" dirty="0"/>
              <a:t>Ethnicity. </a:t>
            </a:r>
            <a:r>
              <a:rPr lang="en-US" i="1" dirty="0"/>
              <a:t>A preformed negative opinion or attitude toward a group of people whose members identify with each other, through a common heritage, often consisting of a common language, common culture (often including a shared religion) and/or ideology that stresses common ancestry. </a:t>
            </a:r>
            <a:r>
              <a:rPr lang="en-US" dirty="0"/>
              <a:t>The concept of ethnicity differs from the closely related term “race” in that “race” refers to a grouping based mostly upon biological criteria, while “ethnicity” also encompasses additional cultural factors.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DF8A1E2D-6E62-4674-AE93-D3DECE49A80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740827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83D7A-A5CA-45BE-B2E5-F049C8FE87B0}"/>
              </a:ext>
            </a:extLst>
          </p:cNvPr>
          <p:cNvSpPr>
            <a:spLocks noGrp="1"/>
          </p:cNvSpPr>
          <p:nvPr>
            <p:ph type="title"/>
          </p:nvPr>
        </p:nvSpPr>
        <p:spPr/>
        <p:txBody>
          <a:bodyPr/>
          <a:lstStyle/>
          <a:p>
            <a:r>
              <a:rPr lang="en-US" b="1" dirty="0"/>
              <a:t>The Rules for Counting Arson are: </a:t>
            </a:r>
            <a:endParaRPr lang="en-US" dirty="0"/>
          </a:p>
        </p:txBody>
      </p:sp>
      <p:sp>
        <p:nvSpPr>
          <p:cNvPr id="3" name="Content Placeholder 2">
            <a:extLst>
              <a:ext uri="{FF2B5EF4-FFF2-40B4-BE49-F238E27FC236}">
                <a16:creationId xmlns:a16="http://schemas.microsoft.com/office/drawing/2014/main" id="{509549B7-760D-4C96-8269-74853AAE6539}"/>
              </a:ext>
            </a:extLst>
          </p:cNvPr>
          <p:cNvSpPr>
            <a:spLocks noGrp="1"/>
          </p:cNvSpPr>
          <p:nvPr>
            <p:ph idx="1"/>
          </p:nvPr>
        </p:nvSpPr>
        <p:spPr/>
        <p:txBody>
          <a:bodyPr/>
          <a:lstStyle/>
          <a:p>
            <a:r>
              <a:rPr lang="en-US" dirty="0"/>
              <a:t>Always count Arson regardless of the nature of any other offenses that were committed during the same incident. </a:t>
            </a:r>
          </a:p>
          <a:p>
            <a:endParaRPr lang="en-US" dirty="0"/>
          </a:p>
          <a:p>
            <a:r>
              <a:rPr lang="en-US" dirty="0"/>
              <a:t> When multiple offenses are committed during the same distinct operation as the Arson offense, report the most serious offense along with the Arson. </a:t>
            </a:r>
          </a:p>
          <a:p>
            <a:endParaRPr lang="en-US" dirty="0"/>
          </a:p>
          <a:p>
            <a:r>
              <a:rPr lang="en-US" dirty="0"/>
              <a:t> Include incidents in which persons are killed as a direct result of Arson as Murder and Non-negligent Manslaughter and Arson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DA55DA56-A899-431D-8C2B-6CDE677F812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03601924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DC22E-5C3B-415B-876B-C7CCD259DE99}"/>
              </a:ext>
            </a:extLst>
          </p:cNvPr>
          <p:cNvSpPr>
            <a:spLocks noGrp="1"/>
          </p:cNvSpPr>
          <p:nvPr>
            <p:ph type="title"/>
          </p:nvPr>
        </p:nvSpPr>
        <p:spPr/>
        <p:txBody>
          <a:bodyPr/>
          <a:lstStyle/>
          <a:p>
            <a:r>
              <a:rPr lang="en-US" b="1" dirty="0"/>
              <a:t>Eight Categories of Bias</a:t>
            </a:r>
          </a:p>
        </p:txBody>
      </p:sp>
      <p:sp>
        <p:nvSpPr>
          <p:cNvPr id="3" name="Content Placeholder 2">
            <a:extLst>
              <a:ext uri="{FF2B5EF4-FFF2-40B4-BE49-F238E27FC236}">
                <a16:creationId xmlns:a16="http://schemas.microsoft.com/office/drawing/2014/main" id="{574DFDA9-7165-49D5-8BC1-300BF162721F}"/>
              </a:ext>
            </a:extLst>
          </p:cNvPr>
          <p:cNvSpPr>
            <a:spLocks noGrp="1"/>
          </p:cNvSpPr>
          <p:nvPr>
            <p:ph idx="1"/>
          </p:nvPr>
        </p:nvSpPr>
        <p:spPr/>
        <p:txBody>
          <a:bodyPr/>
          <a:lstStyle/>
          <a:p>
            <a:endParaRPr lang="en-US" dirty="0"/>
          </a:p>
          <a:p>
            <a:r>
              <a:rPr lang="en-US" b="1" dirty="0"/>
              <a:t>National Origin. </a:t>
            </a:r>
            <a:r>
              <a:rPr lang="en-US" i="1" dirty="0"/>
              <a:t>A preformed negative opinion or attitude toward a group of people based on their actual or perceived country of birth. </a:t>
            </a:r>
            <a:r>
              <a:rPr lang="en-US" dirty="0"/>
              <a:t>This bias may be against people that have a name or accent associated with a national origin group, participate in </a:t>
            </a:r>
          </a:p>
          <a:p>
            <a:r>
              <a:rPr lang="en-US" dirty="0"/>
              <a:t>certain customs associated with a national origin group, or because they are married to or associate with people of a certain national origin. </a:t>
            </a:r>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6FF7A910-AF1F-41D6-9B73-01C2E64A7CB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39506480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DC22E-5C3B-415B-876B-C7CCD259DE99}"/>
              </a:ext>
            </a:extLst>
          </p:cNvPr>
          <p:cNvSpPr>
            <a:spLocks noGrp="1"/>
          </p:cNvSpPr>
          <p:nvPr>
            <p:ph type="title"/>
          </p:nvPr>
        </p:nvSpPr>
        <p:spPr/>
        <p:txBody>
          <a:bodyPr/>
          <a:lstStyle/>
          <a:p>
            <a:r>
              <a:rPr lang="en-US" b="1" dirty="0"/>
              <a:t>Eight Categories of Bias</a:t>
            </a:r>
          </a:p>
        </p:txBody>
      </p:sp>
      <p:sp>
        <p:nvSpPr>
          <p:cNvPr id="3" name="Content Placeholder 2">
            <a:extLst>
              <a:ext uri="{FF2B5EF4-FFF2-40B4-BE49-F238E27FC236}">
                <a16:creationId xmlns:a16="http://schemas.microsoft.com/office/drawing/2014/main" id="{574DFDA9-7165-49D5-8BC1-300BF162721F}"/>
              </a:ext>
            </a:extLst>
          </p:cNvPr>
          <p:cNvSpPr>
            <a:spLocks noGrp="1"/>
          </p:cNvSpPr>
          <p:nvPr>
            <p:ph idx="1"/>
          </p:nvPr>
        </p:nvSpPr>
        <p:spPr/>
        <p:txBody>
          <a:bodyPr/>
          <a:lstStyle/>
          <a:p>
            <a:endParaRPr lang="en-US" dirty="0"/>
          </a:p>
          <a:p>
            <a:r>
              <a:rPr lang="en-US" b="1" dirty="0"/>
              <a:t>Disability. </a:t>
            </a:r>
            <a:r>
              <a:rPr lang="en-US" i="1" dirty="0"/>
              <a:t>A preformed negative opinion or attitude toward a group of persons based on their physical or mental impairments, whether such disability is temporary or permanent, congenital or acquired by heredity, accident, injury, advanced age or illness. </a:t>
            </a:r>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15B1D195-CE39-4488-88F9-DD1E3037DC8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28426317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12E3-C5AD-45A2-9DBB-5497726D0720}"/>
              </a:ext>
            </a:extLst>
          </p:cNvPr>
          <p:cNvSpPr>
            <a:spLocks noGrp="1"/>
          </p:cNvSpPr>
          <p:nvPr>
            <p:ph type="title"/>
          </p:nvPr>
        </p:nvSpPr>
        <p:spPr/>
        <p:txBody>
          <a:bodyPr/>
          <a:lstStyle/>
          <a:p>
            <a:r>
              <a:rPr lang="en-US" b="1" dirty="0"/>
              <a:t>Hate Crimes</a:t>
            </a:r>
          </a:p>
        </p:txBody>
      </p:sp>
      <p:sp>
        <p:nvSpPr>
          <p:cNvPr id="4" name="Content Placeholder 3">
            <a:extLst>
              <a:ext uri="{FF2B5EF4-FFF2-40B4-BE49-F238E27FC236}">
                <a16:creationId xmlns:a16="http://schemas.microsoft.com/office/drawing/2014/main" id="{E1C9A147-960B-4328-B652-0636C4BD35B8}"/>
              </a:ext>
            </a:extLst>
          </p:cNvPr>
          <p:cNvSpPr>
            <a:spLocks noGrp="1"/>
          </p:cNvSpPr>
          <p:nvPr>
            <p:ph sz="half" idx="1"/>
          </p:nvPr>
        </p:nvSpPr>
        <p:spPr>
          <a:xfrm>
            <a:off x="838200" y="2857499"/>
            <a:ext cx="5181600" cy="3319463"/>
          </a:xfrm>
        </p:spPr>
        <p:txBody>
          <a:bodyPr>
            <a:normAutofit lnSpcReduction="10000"/>
          </a:bodyPr>
          <a:lstStyle/>
          <a:p>
            <a:endParaRPr lang="en-US" dirty="0"/>
          </a:p>
          <a:p>
            <a:r>
              <a:rPr lang="en-US" dirty="0"/>
              <a:t>Murder and Non-negligent Manslaughter </a:t>
            </a:r>
          </a:p>
          <a:p>
            <a:r>
              <a:rPr lang="en-US" dirty="0"/>
              <a:t> Sexual Assault </a:t>
            </a:r>
          </a:p>
          <a:p>
            <a:r>
              <a:rPr lang="en-US" dirty="0"/>
              <a:t> Robbery </a:t>
            </a:r>
          </a:p>
          <a:p>
            <a:r>
              <a:rPr lang="en-US" dirty="0"/>
              <a:t> Aggravated Assault </a:t>
            </a:r>
          </a:p>
          <a:p>
            <a:r>
              <a:rPr lang="en-US" dirty="0"/>
              <a:t> Burglary </a:t>
            </a:r>
          </a:p>
          <a:p>
            <a:endParaRPr lang="en-US" dirty="0"/>
          </a:p>
        </p:txBody>
      </p:sp>
      <p:sp>
        <p:nvSpPr>
          <p:cNvPr id="5" name="Content Placeholder 4">
            <a:extLst>
              <a:ext uri="{FF2B5EF4-FFF2-40B4-BE49-F238E27FC236}">
                <a16:creationId xmlns:a16="http://schemas.microsoft.com/office/drawing/2014/main" id="{ED9C15F4-262F-45B8-AB3A-57C78A4AD89C}"/>
              </a:ext>
            </a:extLst>
          </p:cNvPr>
          <p:cNvSpPr>
            <a:spLocks noGrp="1"/>
          </p:cNvSpPr>
          <p:nvPr>
            <p:ph sz="half" idx="2"/>
          </p:nvPr>
        </p:nvSpPr>
        <p:spPr>
          <a:xfrm>
            <a:off x="6172200" y="2857499"/>
            <a:ext cx="5181600" cy="3319463"/>
          </a:xfrm>
        </p:spPr>
        <p:txBody>
          <a:bodyPr>
            <a:normAutofit lnSpcReduction="10000"/>
          </a:bodyPr>
          <a:lstStyle/>
          <a:p>
            <a:endParaRPr lang="en-US" dirty="0"/>
          </a:p>
          <a:p>
            <a:r>
              <a:rPr lang="en-US" dirty="0"/>
              <a:t>Arson </a:t>
            </a:r>
          </a:p>
          <a:p>
            <a:r>
              <a:rPr lang="en-US" dirty="0"/>
              <a:t>Larceny-Theft </a:t>
            </a:r>
          </a:p>
          <a:p>
            <a:r>
              <a:rPr lang="en-US" dirty="0"/>
              <a:t>Simple Assault </a:t>
            </a:r>
          </a:p>
          <a:p>
            <a:r>
              <a:rPr lang="en-US" dirty="0"/>
              <a:t>Intimidation </a:t>
            </a:r>
          </a:p>
          <a:p>
            <a:r>
              <a:rPr lang="en-US" dirty="0"/>
              <a:t>Destruction/Damage/Vandalism of Property </a:t>
            </a:r>
          </a:p>
          <a:p>
            <a:endParaRPr lang="en-US" dirty="0"/>
          </a:p>
        </p:txBody>
      </p:sp>
      <p:sp>
        <p:nvSpPr>
          <p:cNvPr id="6" name="Rectangle 5">
            <a:extLst>
              <a:ext uri="{FF2B5EF4-FFF2-40B4-BE49-F238E27FC236}">
                <a16:creationId xmlns:a16="http://schemas.microsoft.com/office/drawing/2014/main" id="{B06AD487-F824-4E5D-8FFE-BC89DC0275D1}"/>
              </a:ext>
            </a:extLst>
          </p:cNvPr>
          <p:cNvSpPr/>
          <p:nvPr/>
        </p:nvSpPr>
        <p:spPr>
          <a:xfrm>
            <a:off x="838199" y="2211168"/>
            <a:ext cx="10689771" cy="954107"/>
          </a:xfrm>
          <a:prstGeom prst="rect">
            <a:avLst/>
          </a:prstGeom>
        </p:spPr>
        <p:txBody>
          <a:bodyPr wrap="square">
            <a:spAutoFit/>
          </a:bodyPr>
          <a:lstStyle/>
          <a:p>
            <a:pPr algn="ctr"/>
            <a:r>
              <a:rPr lang="en-US" sz="2800" b="1" dirty="0">
                <a:solidFill>
                  <a:srgbClr val="000000"/>
                </a:solidFill>
                <a:latin typeface="Times New Roman" panose="02020603050405020304" pitchFamily="18" charset="0"/>
              </a:rPr>
              <a:t>Hate Crimes include any of the following offenses that are motivated by bias. </a:t>
            </a:r>
            <a:endParaRPr lang="en-US" sz="2800" b="1" dirty="0"/>
          </a:p>
        </p:txBody>
      </p:sp>
      <p:pic>
        <p:nvPicPr>
          <p:cNvPr id="7" name="Picture 6" descr="Alabama Community College System (ACCS)">
            <a:hlinkClick r:id="rId2" tgtFrame="&quot;_blank&quot;"/>
            <a:extLst>
              <a:ext uri="{FF2B5EF4-FFF2-40B4-BE49-F238E27FC236}">
                <a16:creationId xmlns:a16="http://schemas.microsoft.com/office/drawing/2014/main" id="{EB759721-F2C6-436B-9898-C28D5255058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53203754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9A2E53-14E8-4159-9CA4-6DE8633BEE08}"/>
              </a:ext>
            </a:extLst>
          </p:cNvPr>
          <p:cNvSpPr>
            <a:spLocks noGrp="1"/>
          </p:cNvSpPr>
          <p:nvPr>
            <p:ph type="title"/>
          </p:nvPr>
        </p:nvSpPr>
        <p:spPr/>
        <p:txBody>
          <a:bodyPr/>
          <a:lstStyle/>
          <a:p>
            <a:r>
              <a:rPr lang="en-US" b="1" dirty="0"/>
              <a:t>Additional Hate Crime Offenses</a:t>
            </a:r>
          </a:p>
        </p:txBody>
      </p:sp>
      <p:sp>
        <p:nvSpPr>
          <p:cNvPr id="6" name="Content Placeholder 5">
            <a:extLst>
              <a:ext uri="{FF2B5EF4-FFF2-40B4-BE49-F238E27FC236}">
                <a16:creationId xmlns:a16="http://schemas.microsoft.com/office/drawing/2014/main" id="{62BC2A83-62E1-47A7-B02A-042DDFE95904}"/>
              </a:ext>
            </a:extLst>
          </p:cNvPr>
          <p:cNvSpPr>
            <a:spLocks noGrp="1"/>
          </p:cNvSpPr>
          <p:nvPr>
            <p:ph idx="1"/>
          </p:nvPr>
        </p:nvSpPr>
        <p:spPr/>
        <p:txBody>
          <a:bodyPr/>
          <a:lstStyle/>
          <a:p>
            <a:r>
              <a:rPr lang="en-US" dirty="0"/>
              <a:t>Larceny-Theft, </a:t>
            </a:r>
          </a:p>
          <a:p>
            <a:r>
              <a:rPr lang="en-US" dirty="0"/>
              <a:t>Simple Assault, (Could be labeled as Harassment)</a:t>
            </a:r>
          </a:p>
          <a:p>
            <a:r>
              <a:rPr lang="en-US" dirty="0"/>
              <a:t>Intimidation, (Could be labeled as Harassment)</a:t>
            </a:r>
          </a:p>
          <a:p>
            <a:r>
              <a:rPr lang="en-US" dirty="0"/>
              <a:t>Destruction/Damage/Vandalism of Property (Could be labeled as Criminal Mischief)</a:t>
            </a:r>
          </a:p>
        </p:txBody>
      </p:sp>
      <p:pic>
        <p:nvPicPr>
          <p:cNvPr id="4" name="Picture 3" descr="Alabama Community College System (ACCS)">
            <a:hlinkClick r:id="rId2" tgtFrame="&quot;_blank&quot;"/>
            <a:extLst>
              <a:ext uri="{FF2B5EF4-FFF2-40B4-BE49-F238E27FC236}">
                <a16:creationId xmlns:a16="http://schemas.microsoft.com/office/drawing/2014/main" id="{E9ACF447-8BD8-446B-B981-0649E225757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53618572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7C906-75F6-4372-AC5F-F1C4F596CF07}"/>
              </a:ext>
            </a:extLst>
          </p:cNvPr>
          <p:cNvSpPr>
            <a:spLocks noGrp="1"/>
          </p:cNvSpPr>
          <p:nvPr>
            <p:ph type="title"/>
          </p:nvPr>
        </p:nvSpPr>
        <p:spPr/>
        <p:txBody>
          <a:bodyPr/>
          <a:lstStyle/>
          <a:p>
            <a:r>
              <a:rPr lang="en-US" b="1" dirty="0"/>
              <a:t>Larceny-Theft</a:t>
            </a:r>
            <a:endParaRPr lang="en-US" dirty="0"/>
          </a:p>
        </p:txBody>
      </p:sp>
      <p:sp>
        <p:nvSpPr>
          <p:cNvPr id="3" name="Content Placeholder 2">
            <a:extLst>
              <a:ext uri="{FF2B5EF4-FFF2-40B4-BE49-F238E27FC236}">
                <a16:creationId xmlns:a16="http://schemas.microsoft.com/office/drawing/2014/main" id="{EA0BA0A1-A845-4C9F-99A4-D74D207F8260}"/>
              </a:ext>
            </a:extLst>
          </p:cNvPr>
          <p:cNvSpPr>
            <a:spLocks noGrp="1"/>
          </p:cNvSpPr>
          <p:nvPr>
            <p:ph idx="1"/>
          </p:nvPr>
        </p:nvSpPr>
        <p:spPr/>
        <p:txBody>
          <a:bodyPr>
            <a:normAutofit/>
          </a:bodyPr>
          <a:lstStyle/>
          <a:p>
            <a:r>
              <a:rPr lang="en-US" dirty="0"/>
              <a:t>Defined: is </a:t>
            </a:r>
            <a:r>
              <a:rPr lang="en-US" i="1" dirty="0"/>
              <a:t>the unlawful taking, carrying, leading or riding away of property from the possession or constructive possession of another. </a:t>
            </a:r>
          </a:p>
          <a:p>
            <a:endParaRPr lang="en-US" dirty="0"/>
          </a:p>
          <a:p>
            <a:r>
              <a:rPr lang="en-US" b="1" dirty="0"/>
              <a:t>Constructive possession </a:t>
            </a:r>
            <a:r>
              <a:rPr lang="en-US" dirty="0"/>
              <a:t>is </a:t>
            </a:r>
            <a:r>
              <a:rPr lang="en-US" i="1" dirty="0"/>
              <a:t>the condition in which a person does not have physical custody or possession, but is in a position to exercise dominion or control over a thing. </a:t>
            </a:r>
            <a:endParaRPr lang="en-US" dirty="0"/>
          </a:p>
          <a:p>
            <a:endParaRPr lang="en-US" b="1" dirty="0"/>
          </a:p>
        </p:txBody>
      </p:sp>
      <p:pic>
        <p:nvPicPr>
          <p:cNvPr id="4" name="Picture 3" descr="Alabama Community College System (ACCS)">
            <a:hlinkClick r:id="rId2" tgtFrame="&quot;_blank&quot;"/>
            <a:extLst>
              <a:ext uri="{FF2B5EF4-FFF2-40B4-BE49-F238E27FC236}">
                <a16:creationId xmlns:a16="http://schemas.microsoft.com/office/drawing/2014/main" id="{28DA82D9-9AFD-438B-B16B-0683545022A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29764226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29931-11D0-473B-8AE2-9C714A626A35}"/>
              </a:ext>
            </a:extLst>
          </p:cNvPr>
          <p:cNvSpPr>
            <a:spLocks noGrp="1"/>
          </p:cNvSpPr>
          <p:nvPr>
            <p:ph type="title"/>
          </p:nvPr>
        </p:nvSpPr>
        <p:spPr/>
        <p:txBody>
          <a:bodyPr/>
          <a:lstStyle/>
          <a:p>
            <a:r>
              <a:rPr lang="en-US" b="1" dirty="0"/>
              <a:t>Classify as Larceny:</a:t>
            </a:r>
            <a:endParaRPr lang="en-US" dirty="0"/>
          </a:p>
        </p:txBody>
      </p:sp>
      <p:sp>
        <p:nvSpPr>
          <p:cNvPr id="3" name="Content Placeholder 2">
            <a:extLst>
              <a:ext uri="{FF2B5EF4-FFF2-40B4-BE49-F238E27FC236}">
                <a16:creationId xmlns:a16="http://schemas.microsoft.com/office/drawing/2014/main" id="{3587F191-4DC4-4EBE-A03D-99096329F5BF}"/>
              </a:ext>
            </a:extLst>
          </p:cNvPr>
          <p:cNvSpPr>
            <a:spLocks noGrp="1"/>
          </p:cNvSpPr>
          <p:nvPr>
            <p:ph idx="1"/>
          </p:nvPr>
        </p:nvSpPr>
        <p:spPr/>
        <p:txBody>
          <a:bodyPr>
            <a:normAutofit lnSpcReduction="10000"/>
          </a:bodyPr>
          <a:lstStyle/>
          <a:p>
            <a:endParaRPr lang="en-US" dirty="0"/>
          </a:p>
          <a:p>
            <a:r>
              <a:rPr lang="en-US" dirty="0"/>
              <a:t>Thefts of bicycles or automobile accessories. </a:t>
            </a:r>
          </a:p>
          <a:p>
            <a:r>
              <a:rPr lang="en-US" dirty="0"/>
              <a:t>Shoplifting. </a:t>
            </a:r>
          </a:p>
          <a:p>
            <a:r>
              <a:rPr lang="en-US" dirty="0"/>
              <a:t>Pocket-picking. </a:t>
            </a:r>
          </a:p>
          <a:p>
            <a:r>
              <a:rPr lang="en-US" dirty="0"/>
              <a:t>The stealing of any property or article that is not taken by force and violence or by fraud. </a:t>
            </a:r>
          </a:p>
          <a:p>
            <a:r>
              <a:rPr lang="en-US" dirty="0"/>
              <a:t>Any of the above regardless of the value of the item or items taken (For example, include the unlawful taking of a parking sticker that is peeled off a car windshield.) </a:t>
            </a:r>
          </a:p>
          <a:p>
            <a:r>
              <a:rPr lang="en-US" dirty="0"/>
              <a:t>Attempted larcenies.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6358B6EF-3449-4F53-B0E0-03C5C6E144D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91007364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5E9EE-6228-4DB7-89A9-8B047628E3AB}"/>
              </a:ext>
            </a:extLst>
          </p:cNvPr>
          <p:cNvSpPr>
            <a:spLocks noGrp="1"/>
          </p:cNvSpPr>
          <p:nvPr>
            <p:ph type="title"/>
          </p:nvPr>
        </p:nvSpPr>
        <p:spPr/>
        <p:txBody>
          <a:bodyPr/>
          <a:lstStyle/>
          <a:p>
            <a:r>
              <a:rPr lang="en-US" b="1" dirty="0"/>
              <a:t>Do not classify as Larceny:</a:t>
            </a:r>
            <a:endParaRPr lang="en-US" dirty="0"/>
          </a:p>
        </p:txBody>
      </p:sp>
      <p:sp>
        <p:nvSpPr>
          <p:cNvPr id="3" name="Content Placeholder 2">
            <a:extLst>
              <a:ext uri="{FF2B5EF4-FFF2-40B4-BE49-F238E27FC236}">
                <a16:creationId xmlns:a16="http://schemas.microsoft.com/office/drawing/2014/main" id="{FEA3B80C-2300-4D7F-AF56-2AF9D6AF1F40}"/>
              </a:ext>
            </a:extLst>
          </p:cNvPr>
          <p:cNvSpPr>
            <a:spLocks noGrp="1"/>
          </p:cNvSpPr>
          <p:nvPr>
            <p:ph idx="1"/>
          </p:nvPr>
        </p:nvSpPr>
        <p:spPr/>
        <p:txBody>
          <a:bodyPr/>
          <a:lstStyle/>
          <a:p>
            <a:endParaRPr lang="en-US" dirty="0"/>
          </a:p>
          <a:p>
            <a:r>
              <a:rPr lang="en-US" dirty="0"/>
              <a:t>Motor Vehicle Theft. </a:t>
            </a:r>
          </a:p>
          <a:p>
            <a:r>
              <a:rPr lang="en-US" dirty="0"/>
              <a:t>Attempted Motor Vehicle Theft. </a:t>
            </a:r>
          </a:p>
          <a:p>
            <a:r>
              <a:rPr lang="en-US" dirty="0"/>
              <a:t>Embezzlement. </a:t>
            </a:r>
          </a:p>
          <a:p>
            <a:r>
              <a:rPr lang="en-US" dirty="0"/>
              <a:t>Confidence games. </a:t>
            </a:r>
          </a:p>
          <a:p>
            <a:r>
              <a:rPr lang="en-US" dirty="0"/>
              <a:t> Forgery. </a:t>
            </a:r>
          </a:p>
          <a:p>
            <a:r>
              <a:rPr lang="en-US" dirty="0"/>
              <a:t>Worthless checks.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221BEA10-95BD-4FD6-8AA3-003C41E9C85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87493757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B879F-8A22-4735-A82B-B07C766F9137}"/>
              </a:ext>
            </a:extLst>
          </p:cNvPr>
          <p:cNvSpPr>
            <a:spLocks noGrp="1"/>
          </p:cNvSpPr>
          <p:nvPr>
            <p:ph type="title"/>
          </p:nvPr>
        </p:nvSpPr>
        <p:spPr/>
        <p:txBody>
          <a:bodyPr/>
          <a:lstStyle/>
          <a:p>
            <a:r>
              <a:rPr lang="en-US" b="1" dirty="0"/>
              <a:t>Simple Assault</a:t>
            </a:r>
            <a:endParaRPr lang="en-US" dirty="0"/>
          </a:p>
        </p:txBody>
      </p:sp>
      <p:sp>
        <p:nvSpPr>
          <p:cNvPr id="3" name="Content Placeholder 2">
            <a:extLst>
              <a:ext uri="{FF2B5EF4-FFF2-40B4-BE49-F238E27FC236}">
                <a16:creationId xmlns:a16="http://schemas.microsoft.com/office/drawing/2014/main" id="{267474C1-1A3A-4004-A139-05B774321269}"/>
              </a:ext>
            </a:extLst>
          </p:cNvPr>
          <p:cNvSpPr>
            <a:spLocks noGrp="1"/>
          </p:cNvSpPr>
          <p:nvPr>
            <p:ph idx="1"/>
          </p:nvPr>
        </p:nvSpPr>
        <p:spPr/>
        <p:txBody>
          <a:bodyPr/>
          <a:lstStyle/>
          <a:p>
            <a:r>
              <a:rPr lang="en-US" dirty="0"/>
              <a:t>Defined:  is </a:t>
            </a:r>
            <a:r>
              <a:rPr lang="en-US" i="1" dirty="0"/>
              <a:t>an unlawful physical attack by one person upon another where neither the offender displays a weapon, nor the victim suffers obvious severe or aggravated bodily injury involving apparent broken bones, loss of teeth, possible internal injury, severe laceration, or loss of consciousness.</a:t>
            </a:r>
          </a:p>
          <a:p>
            <a:endParaRPr lang="en-US" i="1" dirty="0"/>
          </a:p>
          <a:p>
            <a:r>
              <a:rPr lang="en-US" dirty="0"/>
              <a:t>Include all assaults that do not involve the use of a firearm, knife, cutting instrument or other dangerous weapon, and in which the victim did not sustain serious or aggravated injuries.</a:t>
            </a:r>
          </a:p>
        </p:txBody>
      </p:sp>
      <p:pic>
        <p:nvPicPr>
          <p:cNvPr id="4" name="Picture 3" descr="Alabama Community College System (ACCS)">
            <a:hlinkClick r:id="rId2" tgtFrame="&quot;_blank&quot;"/>
            <a:extLst>
              <a:ext uri="{FF2B5EF4-FFF2-40B4-BE49-F238E27FC236}">
                <a16:creationId xmlns:a16="http://schemas.microsoft.com/office/drawing/2014/main" id="{7A8FBAB9-0C5D-45D1-90F1-681B7244741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3725631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286E3-E912-4974-8FAF-8FE149C865FE}"/>
              </a:ext>
            </a:extLst>
          </p:cNvPr>
          <p:cNvSpPr>
            <a:spLocks noGrp="1"/>
          </p:cNvSpPr>
          <p:nvPr>
            <p:ph type="title"/>
          </p:nvPr>
        </p:nvSpPr>
        <p:spPr/>
        <p:txBody>
          <a:bodyPr/>
          <a:lstStyle/>
          <a:p>
            <a:r>
              <a:rPr lang="en-US" b="1" dirty="0"/>
              <a:t>Simple Assault</a:t>
            </a:r>
            <a:endParaRPr lang="en-US" dirty="0"/>
          </a:p>
        </p:txBody>
      </p:sp>
      <p:sp>
        <p:nvSpPr>
          <p:cNvPr id="3" name="Content Placeholder 2">
            <a:extLst>
              <a:ext uri="{FF2B5EF4-FFF2-40B4-BE49-F238E27FC236}">
                <a16:creationId xmlns:a16="http://schemas.microsoft.com/office/drawing/2014/main" id="{1C24A7E5-FA8D-4830-BAE8-93446AA6FEEA}"/>
              </a:ext>
            </a:extLst>
          </p:cNvPr>
          <p:cNvSpPr>
            <a:spLocks noGrp="1"/>
          </p:cNvSpPr>
          <p:nvPr>
            <p:ph idx="1"/>
          </p:nvPr>
        </p:nvSpPr>
        <p:spPr>
          <a:xfrm>
            <a:off x="838200" y="2465613"/>
            <a:ext cx="10515600" cy="3711349"/>
          </a:xfrm>
        </p:spPr>
        <p:txBody>
          <a:bodyPr/>
          <a:lstStyle/>
          <a:p>
            <a:r>
              <a:rPr lang="en-US" dirty="0"/>
              <a:t>Include all assaults that do not involve the use of a firearm, knife, cutting instrument or other dangerous weapon, and in which the victim did not sustain serious or aggravated injuries.</a:t>
            </a:r>
          </a:p>
        </p:txBody>
      </p:sp>
      <p:pic>
        <p:nvPicPr>
          <p:cNvPr id="4" name="Picture 3" descr="Alabama Community College System (ACCS)">
            <a:hlinkClick r:id="rId2" tgtFrame="&quot;_blank&quot;"/>
            <a:extLst>
              <a:ext uri="{FF2B5EF4-FFF2-40B4-BE49-F238E27FC236}">
                <a16:creationId xmlns:a16="http://schemas.microsoft.com/office/drawing/2014/main" id="{F544D16F-C674-4AA0-8C7F-459C6C0FABD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39346743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B3E2E-D1E0-4A76-98B0-1858324C0648}"/>
              </a:ext>
            </a:extLst>
          </p:cNvPr>
          <p:cNvSpPr>
            <a:spLocks noGrp="1"/>
          </p:cNvSpPr>
          <p:nvPr>
            <p:ph type="title"/>
          </p:nvPr>
        </p:nvSpPr>
        <p:spPr/>
        <p:txBody>
          <a:bodyPr/>
          <a:lstStyle/>
          <a:p>
            <a:r>
              <a:rPr lang="en-US" b="1" dirty="0"/>
              <a:t>Intimidation</a:t>
            </a:r>
            <a:endParaRPr lang="en-US" dirty="0"/>
          </a:p>
        </p:txBody>
      </p:sp>
      <p:sp>
        <p:nvSpPr>
          <p:cNvPr id="3" name="Content Placeholder 2">
            <a:extLst>
              <a:ext uri="{FF2B5EF4-FFF2-40B4-BE49-F238E27FC236}">
                <a16:creationId xmlns:a16="http://schemas.microsoft.com/office/drawing/2014/main" id="{9EA04672-1987-45E7-A341-491F6DBDB267}"/>
              </a:ext>
            </a:extLst>
          </p:cNvPr>
          <p:cNvSpPr>
            <a:spLocks noGrp="1"/>
          </p:cNvSpPr>
          <p:nvPr>
            <p:ph idx="1"/>
          </p:nvPr>
        </p:nvSpPr>
        <p:spPr/>
        <p:txBody>
          <a:bodyPr/>
          <a:lstStyle/>
          <a:p>
            <a:r>
              <a:rPr lang="en-US" dirty="0"/>
              <a:t>Defined: is </a:t>
            </a:r>
            <a:r>
              <a:rPr lang="en-US" i="1" dirty="0"/>
              <a:t>to unlawfully place another person in reasonable fear of bodily harm through the use of threatening words and/or other conduct, but without displaying a weapon or subjecting the victim to actual physical attack. </a:t>
            </a:r>
            <a:endParaRPr lang="en-US" dirty="0"/>
          </a:p>
        </p:txBody>
      </p:sp>
      <p:sp>
        <p:nvSpPr>
          <p:cNvPr id="4" name="TextBox 3">
            <a:extLst>
              <a:ext uri="{FF2B5EF4-FFF2-40B4-BE49-F238E27FC236}">
                <a16:creationId xmlns:a16="http://schemas.microsoft.com/office/drawing/2014/main" id="{DF3E7C22-2180-44F5-B67A-38BF01922994}"/>
              </a:ext>
            </a:extLst>
          </p:cNvPr>
          <p:cNvSpPr txBox="1"/>
          <p:nvPr/>
        </p:nvSpPr>
        <p:spPr>
          <a:xfrm>
            <a:off x="342900" y="4343400"/>
            <a:ext cx="11150600" cy="369332"/>
          </a:xfrm>
          <a:prstGeom prst="rect">
            <a:avLst/>
          </a:prstGeom>
          <a:noFill/>
        </p:spPr>
        <p:txBody>
          <a:bodyPr wrap="square" rtlCol="0">
            <a:spAutoFit/>
          </a:bodyPr>
          <a:lstStyle/>
          <a:p>
            <a:r>
              <a:rPr lang="en-US" b="1" dirty="0"/>
              <a:t>Remember – These reports are generally labeled as Harassment or Harassing Communication by law enforcement</a:t>
            </a:r>
          </a:p>
        </p:txBody>
      </p:sp>
      <p:pic>
        <p:nvPicPr>
          <p:cNvPr id="5" name="Picture 4" descr="Alabama Community College System (ACCS)">
            <a:hlinkClick r:id="rId2" tgtFrame="&quot;_blank&quot;"/>
            <a:extLst>
              <a:ext uri="{FF2B5EF4-FFF2-40B4-BE49-F238E27FC236}">
                <a16:creationId xmlns:a16="http://schemas.microsoft.com/office/drawing/2014/main" id="{80B2241E-39EA-48E4-9F0B-33AEC3F986F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553424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8C696-1CA6-4858-B8EE-051BC3D31EF6}"/>
              </a:ext>
            </a:extLst>
          </p:cNvPr>
          <p:cNvSpPr>
            <a:spLocks noGrp="1"/>
          </p:cNvSpPr>
          <p:nvPr>
            <p:ph type="title"/>
          </p:nvPr>
        </p:nvSpPr>
        <p:spPr/>
        <p:txBody>
          <a:bodyPr/>
          <a:lstStyle/>
          <a:p>
            <a:r>
              <a:rPr lang="en-US" b="1" dirty="0"/>
              <a:t>The Rules for Counting Sexual Assaults are: </a:t>
            </a:r>
            <a:endParaRPr lang="en-US" dirty="0"/>
          </a:p>
        </p:txBody>
      </p:sp>
      <p:sp>
        <p:nvSpPr>
          <p:cNvPr id="3" name="Content Placeholder 2">
            <a:extLst>
              <a:ext uri="{FF2B5EF4-FFF2-40B4-BE49-F238E27FC236}">
                <a16:creationId xmlns:a16="http://schemas.microsoft.com/office/drawing/2014/main" id="{F77814B1-44D0-4976-AF60-92EDDBEDDE95}"/>
              </a:ext>
            </a:extLst>
          </p:cNvPr>
          <p:cNvSpPr>
            <a:spLocks noGrp="1"/>
          </p:cNvSpPr>
          <p:nvPr>
            <p:ph idx="1"/>
          </p:nvPr>
        </p:nvSpPr>
        <p:spPr/>
        <p:txBody>
          <a:bodyPr/>
          <a:lstStyle/>
          <a:p>
            <a:endParaRPr lang="en-US" dirty="0"/>
          </a:p>
          <a:p>
            <a:r>
              <a:rPr lang="en-US" dirty="0"/>
              <a:t>If Rape, Fondling, Incest or Statutory Rape occurs in the same incident as Murder, count both the sexual assault and the Murder. </a:t>
            </a:r>
          </a:p>
          <a:p>
            <a:endParaRPr lang="en-US" dirty="0"/>
          </a:p>
          <a:p>
            <a:r>
              <a:rPr lang="en-US" dirty="0"/>
              <a:t> Fondling is recognized as an element of the other Sexual Assaults. Include a Sexual Assault as Fondling only if it is the only Sexual Assault. If Fondling occurs in the same incident as Murder, count both the Fondling and the Murder. </a:t>
            </a:r>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FA4C5D61-4930-4BDA-B4E7-CFD626C6434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81690548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0A827-7034-487F-B1B8-1472FD34B456}"/>
              </a:ext>
            </a:extLst>
          </p:cNvPr>
          <p:cNvSpPr>
            <a:spLocks noGrp="1"/>
          </p:cNvSpPr>
          <p:nvPr>
            <p:ph type="title"/>
          </p:nvPr>
        </p:nvSpPr>
        <p:spPr/>
        <p:txBody>
          <a:bodyPr/>
          <a:lstStyle/>
          <a:p>
            <a:r>
              <a:rPr lang="en-US" b="1" dirty="0"/>
              <a:t>Destruction/Damage/Vandalism of Property </a:t>
            </a:r>
            <a:endParaRPr lang="en-US" dirty="0"/>
          </a:p>
        </p:txBody>
      </p:sp>
      <p:sp>
        <p:nvSpPr>
          <p:cNvPr id="3" name="Content Placeholder 2">
            <a:extLst>
              <a:ext uri="{FF2B5EF4-FFF2-40B4-BE49-F238E27FC236}">
                <a16:creationId xmlns:a16="http://schemas.microsoft.com/office/drawing/2014/main" id="{F8AEE559-A019-4E1E-9297-02AD20177CA7}"/>
              </a:ext>
            </a:extLst>
          </p:cNvPr>
          <p:cNvSpPr>
            <a:spLocks noGrp="1"/>
          </p:cNvSpPr>
          <p:nvPr>
            <p:ph idx="1"/>
          </p:nvPr>
        </p:nvSpPr>
        <p:spPr/>
        <p:txBody>
          <a:bodyPr/>
          <a:lstStyle/>
          <a:p>
            <a:r>
              <a:rPr lang="en-US" dirty="0"/>
              <a:t>Defined:  is </a:t>
            </a:r>
            <a:r>
              <a:rPr lang="en-US" i="1" dirty="0"/>
              <a:t>to willfully or maliciously destroy, damage, deface, or otherwise injure real or personal property without the consent of the owner or the person having custody or control of it.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18AC4E39-D251-491A-ACAD-15AC3EA6866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17418147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1E08-F237-42F9-B66A-A89C564799EC}"/>
              </a:ext>
            </a:extLst>
          </p:cNvPr>
          <p:cNvSpPr>
            <a:spLocks noGrp="1"/>
          </p:cNvSpPr>
          <p:nvPr>
            <p:ph type="title"/>
          </p:nvPr>
        </p:nvSpPr>
        <p:spPr>
          <a:xfrm>
            <a:off x="838200" y="365125"/>
            <a:ext cx="9385300" cy="1325563"/>
          </a:xfrm>
        </p:spPr>
        <p:txBody>
          <a:bodyPr>
            <a:normAutofit fontScale="90000"/>
          </a:bodyPr>
          <a:lstStyle/>
          <a:p>
            <a:r>
              <a:rPr lang="en-US" b="1" dirty="0"/>
              <a:t>Classify as Destruction/Damage/Vandalism of Property </a:t>
            </a:r>
            <a:endParaRPr lang="en-US" dirty="0"/>
          </a:p>
        </p:txBody>
      </p:sp>
      <p:sp>
        <p:nvSpPr>
          <p:cNvPr id="3" name="Content Placeholder 2">
            <a:extLst>
              <a:ext uri="{FF2B5EF4-FFF2-40B4-BE49-F238E27FC236}">
                <a16:creationId xmlns:a16="http://schemas.microsoft.com/office/drawing/2014/main" id="{62696CAE-B041-4237-9F9A-F5D1ABD9CB7F}"/>
              </a:ext>
            </a:extLst>
          </p:cNvPr>
          <p:cNvSpPr>
            <a:spLocks noGrp="1"/>
          </p:cNvSpPr>
          <p:nvPr>
            <p:ph idx="1"/>
          </p:nvPr>
        </p:nvSpPr>
        <p:spPr/>
        <p:txBody>
          <a:bodyPr/>
          <a:lstStyle/>
          <a:p>
            <a:endParaRPr lang="en-US" dirty="0"/>
          </a:p>
          <a:p>
            <a:r>
              <a:rPr lang="en-US" dirty="0"/>
              <a:t>Cutting auto tires. </a:t>
            </a:r>
          </a:p>
          <a:p>
            <a:r>
              <a:rPr lang="en-US" dirty="0"/>
              <a:t>Drawing obscene pictures on restroom walls. </a:t>
            </a:r>
          </a:p>
          <a:p>
            <a:r>
              <a:rPr lang="en-US" dirty="0"/>
              <a:t>Smashing windows. </a:t>
            </a:r>
          </a:p>
          <a:p>
            <a:r>
              <a:rPr lang="en-US" dirty="0"/>
              <a:t>Destroying school records. </a:t>
            </a:r>
          </a:p>
          <a:p>
            <a:r>
              <a:rPr lang="en-US" dirty="0"/>
              <a:t>Defacing library books.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DEC77A63-C8CF-4F84-B3E4-870410E3618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25279551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F195BAD-F7E2-4E6A-9C90-27ADCAA0888E}"/>
              </a:ext>
            </a:extLst>
          </p:cNvPr>
          <p:cNvSpPr>
            <a:spLocks noGrp="1"/>
          </p:cNvSpPr>
          <p:nvPr>
            <p:ph type="ctrTitle"/>
          </p:nvPr>
        </p:nvSpPr>
        <p:spPr/>
        <p:txBody>
          <a:bodyPr/>
          <a:lstStyle/>
          <a:p>
            <a:r>
              <a:rPr lang="en-US" dirty="0"/>
              <a:t>Let’s Take A Break!</a:t>
            </a:r>
          </a:p>
        </p:txBody>
      </p:sp>
      <p:sp>
        <p:nvSpPr>
          <p:cNvPr id="5" name="Subtitle 4">
            <a:extLst>
              <a:ext uri="{FF2B5EF4-FFF2-40B4-BE49-F238E27FC236}">
                <a16:creationId xmlns:a16="http://schemas.microsoft.com/office/drawing/2014/main" id="{98DC80A5-0924-4C0B-807D-BF3ED5D0439B}"/>
              </a:ext>
            </a:extLst>
          </p:cNvPr>
          <p:cNvSpPr>
            <a:spLocks noGrp="1"/>
          </p:cNvSpPr>
          <p:nvPr>
            <p:ph type="subTitle" idx="1"/>
          </p:nvPr>
        </p:nvSpPr>
        <p:spPr>
          <a:xfrm>
            <a:off x="1524000" y="4245428"/>
            <a:ext cx="9144000" cy="1012371"/>
          </a:xfrm>
        </p:spPr>
        <p:txBody>
          <a:bodyPr/>
          <a:lstStyle/>
          <a:p>
            <a:r>
              <a:rPr lang="en-US" dirty="0"/>
              <a:t>See you in 10 minutes</a:t>
            </a:r>
          </a:p>
        </p:txBody>
      </p:sp>
    </p:spTree>
    <p:extLst>
      <p:ext uri="{BB962C8B-B14F-4D97-AF65-F5344CB8AC3E}">
        <p14:creationId xmlns:p14="http://schemas.microsoft.com/office/powerpoint/2010/main" val="411438952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9BB3B-F766-4A0E-AD9D-C8C48E55A7CA}"/>
              </a:ext>
            </a:extLst>
          </p:cNvPr>
          <p:cNvSpPr>
            <a:spLocks noGrp="1"/>
          </p:cNvSpPr>
          <p:nvPr>
            <p:ph type="title"/>
          </p:nvPr>
        </p:nvSpPr>
        <p:spPr/>
        <p:txBody>
          <a:bodyPr/>
          <a:lstStyle/>
          <a:p>
            <a:r>
              <a:rPr lang="en-US" dirty="0"/>
              <a:t>Classifying Crimes as Hate Crimes</a:t>
            </a:r>
          </a:p>
        </p:txBody>
      </p:sp>
      <p:sp>
        <p:nvSpPr>
          <p:cNvPr id="3" name="Content Placeholder 2">
            <a:extLst>
              <a:ext uri="{FF2B5EF4-FFF2-40B4-BE49-F238E27FC236}">
                <a16:creationId xmlns:a16="http://schemas.microsoft.com/office/drawing/2014/main" id="{507AAB45-B246-4178-8F90-E795DFF295C0}"/>
              </a:ext>
            </a:extLst>
          </p:cNvPr>
          <p:cNvSpPr>
            <a:spLocks noGrp="1"/>
          </p:cNvSpPr>
          <p:nvPr>
            <p:ph idx="1"/>
          </p:nvPr>
        </p:nvSpPr>
        <p:spPr/>
        <p:txBody>
          <a:bodyPr/>
          <a:lstStyle/>
          <a:p>
            <a:endParaRPr lang="en-US" dirty="0"/>
          </a:p>
          <a:p>
            <a:r>
              <a:rPr lang="en-US" dirty="0"/>
              <a:t>The offender and the victim were of a different race, religion, disability, sexual orientation, ethnicity, national origin, gender or gender identity. </a:t>
            </a:r>
          </a:p>
          <a:p>
            <a:endParaRPr lang="en-US" dirty="0"/>
          </a:p>
          <a:p>
            <a:endParaRPr lang="en-US" dirty="0"/>
          </a:p>
          <a:p>
            <a:r>
              <a:rPr lang="en-US" dirty="0"/>
              <a:t>Bias-related oral comments, written statements or gestures were made by the offender, that indicate the offender’s bias. For example, the offender shouted a racial epithet at the victim.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1F8C3272-1B5C-474C-98EE-F9258D9E23C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96330405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9BB3B-F766-4A0E-AD9D-C8C48E55A7CA}"/>
              </a:ext>
            </a:extLst>
          </p:cNvPr>
          <p:cNvSpPr>
            <a:spLocks noGrp="1"/>
          </p:cNvSpPr>
          <p:nvPr>
            <p:ph type="title"/>
          </p:nvPr>
        </p:nvSpPr>
        <p:spPr/>
        <p:txBody>
          <a:bodyPr/>
          <a:lstStyle/>
          <a:p>
            <a:r>
              <a:rPr lang="en-US"/>
              <a:t>Classifying Crimes as Hate Crimes</a:t>
            </a:r>
          </a:p>
        </p:txBody>
      </p:sp>
      <p:sp>
        <p:nvSpPr>
          <p:cNvPr id="3" name="Content Placeholder 2">
            <a:extLst>
              <a:ext uri="{FF2B5EF4-FFF2-40B4-BE49-F238E27FC236}">
                <a16:creationId xmlns:a16="http://schemas.microsoft.com/office/drawing/2014/main" id="{507AAB45-B246-4178-8F90-E795DFF295C0}"/>
              </a:ext>
            </a:extLst>
          </p:cNvPr>
          <p:cNvSpPr>
            <a:spLocks noGrp="1"/>
          </p:cNvSpPr>
          <p:nvPr>
            <p:ph idx="1"/>
          </p:nvPr>
        </p:nvSpPr>
        <p:spPr/>
        <p:txBody>
          <a:bodyPr/>
          <a:lstStyle/>
          <a:p>
            <a:endParaRPr lang="en-US" dirty="0"/>
          </a:p>
          <a:p>
            <a:r>
              <a:rPr lang="en-US" dirty="0"/>
              <a:t>Bias-related drawings, markings, symbols or graffiti were left at the crime scene. For example, a swastika was painted on the door of a synagogue, anti-Islamic statements on the wall of a mosque, or anti-gay graffiti on the door of an LGBTQ center. </a:t>
            </a:r>
          </a:p>
          <a:p>
            <a:endParaRPr lang="en-US" dirty="0"/>
          </a:p>
          <a:p>
            <a:r>
              <a:rPr lang="en-US" dirty="0"/>
              <a:t>Certain objects, items or things which indicate bias were used. For example, the offenders taped a photo of a burning cross to the door of an African American student’s dorm room.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31F9B7AC-2CF8-464D-AD71-4FC53C62BBE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21166155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9BB3B-F766-4A0E-AD9D-C8C48E55A7CA}"/>
              </a:ext>
            </a:extLst>
          </p:cNvPr>
          <p:cNvSpPr>
            <a:spLocks noGrp="1"/>
          </p:cNvSpPr>
          <p:nvPr>
            <p:ph type="title"/>
          </p:nvPr>
        </p:nvSpPr>
        <p:spPr/>
        <p:txBody>
          <a:bodyPr/>
          <a:lstStyle/>
          <a:p>
            <a:r>
              <a:rPr lang="en-US"/>
              <a:t>Classifying Crimes as Hate Crimes</a:t>
            </a:r>
          </a:p>
        </p:txBody>
      </p:sp>
      <p:sp>
        <p:nvSpPr>
          <p:cNvPr id="3" name="Content Placeholder 2">
            <a:extLst>
              <a:ext uri="{FF2B5EF4-FFF2-40B4-BE49-F238E27FC236}">
                <a16:creationId xmlns:a16="http://schemas.microsoft.com/office/drawing/2014/main" id="{507AAB45-B246-4178-8F90-E795DFF295C0}"/>
              </a:ext>
            </a:extLst>
          </p:cNvPr>
          <p:cNvSpPr>
            <a:spLocks noGrp="1"/>
          </p:cNvSpPr>
          <p:nvPr>
            <p:ph idx="1"/>
          </p:nvPr>
        </p:nvSpPr>
        <p:spPr/>
        <p:txBody>
          <a:bodyPr/>
          <a:lstStyle/>
          <a:p>
            <a:endParaRPr lang="en-US" dirty="0"/>
          </a:p>
          <a:p>
            <a:r>
              <a:rPr lang="en-US" dirty="0"/>
              <a:t>The victim is a member of a racial, religious, disability, sexual orientation, ethnicity, national origin, gender or gender identity group that is overwhelmingly outnumbered by other residents in the student housing facility where the victim lives and the incident took place. This factor loses significance with the passage of time (i.e., it is most significant when the victim first moved into the facility, and becomes less and less significant as time passes without incident).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D0E7CD88-C61D-4F36-B007-98F6DCD5CFA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20122241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9BB3B-F766-4A0E-AD9D-C8C48E55A7CA}"/>
              </a:ext>
            </a:extLst>
          </p:cNvPr>
          <p:cNvSpPr>
            <a:spLocks noGrp="1"/>
          </p:cNvSpPr>
          <p:nvPr>
            <p:ph type="title"/>
          </p:nvPr>
        </p:nvSpPr>
        <p:spPr/>
        <p:txBody>
          <a:bodyPr/>
          <a:lstStyle/>
          <a:p>
            <a:r>
              <a:rPr lang="en-US"/>
              <a:t>Classifying Crimes as Hate Crimes</a:t>
            </a:r>
          </a:p>
        </p:txBody>
      </p:sp>
      <p:sp>
        <p:nvSpPr>
          <p:cNvPr id="3" name="Content Placeholder 2">
            <a:extLst>
              <a:ext uri="{FF2B5EF4-FFF2-40B4-BE49-F238E27FC236}">
                <a16:creationId xmlns:a16="http://schemas.microsoft.com/office/drawing/2014/main" id="{507AAB45-B246-4178-8F90-E795DFF295C0}"/>
              </a:ext>
            </a:extLst>
          </p:cNvPr>
          <p:cNvSpPr>
            <a:spLocks noGrp="1"/>
          </p:cNvSpPr>
          <p:nvPr>
            <p:ph idx="1"/>
          </p:nvPr>
        </p:nvSpPr>
        <p:spPr/>
        <p:txBody>
          <a:bodyPr/>
          <a:lstStyle/>
          <a:p>
            <a:endParaRPr lang="en-US" dirty="0"/>
          </a:p>
          <a:p>
            <a:r>
              <a:rPr lang="en-US" dirty="0"/>
              <a:t>Several incidents occurred in the same location at or about the same time, and the victims were all of the same race, religion, disability, sexual orientation, ethnicity, national origin, gender or gender identity. </a:t>
            </a:r>
          </a:p>
          <a:p>
            <a:endParaRPr lang="en-US" dirty="0"/>
          </a:p>
          <a:p>
            <a:r>
              <a:rPr lang="en-US" dirty="0"/>
              <a:t>A substantial portion of the campus community where the crime occurred perceived that the incident was motivated by bias. </a:t>
            </a:r>
          </a:p>
          <a:p>
            <a:endParaRPr lang="en-US" dirty="0"/>
          </a:p>
          <a:p>
            <a:endParaRPr lang="en-US" dirty="0"/>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92A0790F-20C1-4678-9EDB-9B6748B9946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70017798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9BB3B-F766-4A0E-AD9D-C8C48E55A7CA}"/>
              </a:ext>
            </a:extLst>
          </p:cNvPr>
          <p:cNvSpPr>
            <a:spLocks noGrp="1"/>
          </p:cNvSpPr>
          <p:nvPr>
            <p:ph type="title"/>
          </p:nvPr>
        </p:nvSpPr>
        <p:spPr/>
        <p:txBody>
          <a:bodyPr/>
          <a:lstStyle/>
          <a:p>
            <a:r>
              <a:rPr lang="en-US"/>
              <a:t>Classifying Crimes as Hate Crimes</a:t>
            </a:r>
          </a:p>
        </p:txBody>
      </p:sp>
      <p:sp>
        <p:nvSpPr>
          <p:cNvPr id="3" name="Content Placeholder 2">
            <a:extLst>
              <a:ext uri="{FF2B5EF4-FFF2-40B4-BE49-F238E27FC236}">
                <a16:creationId xmlns:a16="http://schemas.microsoft.com/office/drawing/2014/main" id="{507AAB45-B246-4178-8F90-E795DFF295C0}"/>
              </a:ext>
            </a:extLst>
          </p:cNvPr>
          <p:cNvSpPr>
            <a:spLocks noGrp="1"/>
          </p:cNvSpPr>
          <p:nvPr>
            <p:ph idx="1"/>
          </p:nvPr>
        </p:nvSpPr>
        <p:spPr/>
        <p:txBody>
          <a:bodyPr>
            <a:normAutofit fontScale="92500" lnSpcReduction="20000"/>
          </a:bodyPr>
          <a:lstStyle/>
          <a:p>
            <a:endParaRPr lang="en-US" dirty="0"/>
          </a:p>
          <a:p>
            <a:r>
              <a:rPr lang="en-US" dirty="0"/>
              <a:t>The victim was engaged in activities related to his or her race, religion, disability, sexual orientation, ethnicity, national origin, gender or gender identity. For example, the victim was a member of the National Association for the Advancement of Colored People (NAACP) or participated in an LGBTQ Pride celebration. </a:t>
            </a:r>
          </a:p>
          <a:p>
            <a:endParaRPr lang="en-US" dirty="0"/>
          </a:p>
          <a:p>
            <a:endParaRPr lang="en-US" dirty="0"/>
          </a:p>
          <a:p>
            <a:r>
              <a:rPr lang="en-US" dirty="0"/>
              <a:t>The incident coincided with a holiday or a date of particular significance relating to a race, religion, disability, sexual orientation, ethnicity, national origin, gender or gender identity, e.g., Martin Luther King Day, Rosh Hashanah or the Transgender Day of Remembrance. </a:t>
            </a:r>
          </a:p>
          <a:p>
            <a:endParaRPr lang="en-US" dirty="0"/>
          </a:p>
        </p:txBody>
      </p:sp>
      <p:pic>
        <p:nvPicPr>
          <p:cNvPr id="5" name="Picture 4" descr="Alabama Community College System (ACCS)">
            <a:hlinkClick r:id="rId2" tgtFrame="&quot;_blank&quot;"/>
            <a:extLst>
              <a:ext uri="{FF2B5EF4-FFF2-40B4-BE49-F238E27FC236}">
                <a16:creationId xmlns:a16="http://schemas.microsoft.com/office/drawing/2014/main" id="{376C1311-081D-4974-B426-913AAE2E22F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38576730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9BB3B-F766-4A0E-AD9D-C8C48E55A7CA}"/>
              </a:ext>
            </a:extLst>
          </p:cNvPr>
          <p:cNvSpPr>
            <a:spLocks noGrp="1"/>
          </p:cNvSpPr>
          <p:nvPr>
            <p:ph type="title"/>
          </p:nvPr>
        </p:nvSpPr>
        <p:spPr/>
        <p:txBody>
          <a:bodyPr/>
          <a:lstStyle/>
          <a:p>
            <a:r>
              <a:rPr lang="en-US"/>
              <a:t>Classifying Crimes as Hate Crimes</a:t>
            </a:r>
          </a:p>
        </p:txBody>
      </p:sp>
      <p:sp>
        <p:nvSpPr>
          <p:cNvPr id="3" name="Content Placeholder 2">
            <a:extLst>
              <a:ext uri="{FF2B5EF4-FFF2-40B4-BE49-F238E27FC236}">
                <a16:creationId xmlns:a16="http://schemas.microsoft.com/office/drawing/2014/main" id="{507AAB45-B246-4178-8F90-E795DFF295C0}"/>
              </a:ext>
            </a:extLst>
          </p:cNvPr>
          <p:cNvSpPr>
            <a:spLocks noGrp="1"/>
          </p:cNvSpPr>
          <p:nvPr>
            <p:ph idx="1"/>
          </p:nvPr>
        </p:nvSpPr>
        <p:spPr/>
        <p:txBody>
          <a:bodyPr>
            <a:normAutofit lnSpcReduction="10000"/>
          </a:bodyPr>
          <a:lstStyle/>
          <a:p>
            <a:endParaRPr lang="en-US" dirty="0"/>
          </a:p>
          <a:p>
            <a:r>
              <a:rPr lang="en-US" dirty="0"/>
              <a:t>The offender was previously involved in a similar Hate Crime or is a hate group member. </a:t>
            </a:r>
          </a:p>
          <a:p>
            <a:endParaRPr lang="en-US" dirty="0"/>
          </a:p>
          <a:p>
            <a:r>
              <a:rPr lang="en-US" dirty="0"/>
              <a:t>There were indications that a hate group was involved. For example, a hate group claimed responsibility for the crime or was active on the campus. </a:t>
            </a:r>
          </a:p>
          <a:p>
            <a:endParaRPr lang="en-US" dirty="0"/>
          </a:p>
          <a:p>
            <a:r>
              <a:rPr lang="en-US" dirty="0"/>
              <a:t>A historically established animosity existed between the victim’s and the offender’s groups.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9EA8977F-C83A-410E-8446-680E057C907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13693913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9BB3B-F766-4A0E-AD9D-C8C48E55A7CA}"/>
              </a:ext>
            </a:extLst>
          </p:cNvPr>
          <p:cNvSpPr>
            <a:spLocks noGrp="1"/>
          </p:cNvSpPr>
          <p:nvPr>
            <p:ph type="title"/>
          </p:nvPr>
        </p:nvSpPr>
        <p:spPr/>
        <p:txBody>
          <a:bodyPr/>
          <a:lstStyle/>
          <a:p>
            <a:r>
              <a:rPr lang="en-US"/>
              <a:t>Classifying Crimes as Hate Crimes</a:t>
            </a:r>
          </a:p>
        </p:txBody>
      </p:sp>
      <p:sp>
        <p:nvSpPr>
          <p:cNvPr id="3" name="Content Placeholder 2">
            <a:extLst>
              <a:ext uri="{FF2B5EF4-FFF2-40B4-BE49-F238E27FC236}">
                <a16:creationId xmlns:a16="http://schemas.microsoft.com/office/drawing/2014/main" id="{507AAB45-B246-4178-8F90-E795DFF295C0}"/>
              </a:ext>
            </a:extLst>
          </p:cNvPr>
          <p:cNvSpPr>
            <a:spLocks noGrp="1"/>
          </p:cNvSpPr>
          <p:nvPr>
            <p:ph idx="1"/>
          </p:nvPr>
        </p:nvSpPr>
        <p:spPr/>
        <p:txBody>
          <a:bodyPr/>
          <a:lstStyle/>
          <a:p>
            <a:endParaRPr lang="en-US" dirty="0"/>
          </a:p>
          <a:p>
            <a:r>
              <a:rPr lang="en-US" dirty="0"/>
              <a:t>The victim, although not a member of the targeted racial, religious, disability, sexual-orientation, ethnic, national origin, gender or gender identity group, was a member of an advocacy group supporting the precepts of the victim group.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7A1CAE1C-3164-4F9B-8EFE-6DEA85303F1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83885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4AA24-575D-432B-97BE-5E68A5D9B15B}"/>
              </a:ext>
            </a:extLst>
          </p:cNvPr>
          <p:cNvSpPr>
            <a:spLocks noGrp="1"/>
          </p:cNvSpPr>
          <p:nvPr>
            <p:ph type="title"/>
          </p:nvPr>
        </p:nvSpPr>
        <p:spPr/>
        <p:txBody>
          <a:bodyPr>
            <a:normAutofit fontScale="90000"/>
          </a:bodyPr>
          <a:lstStyle/>
          <a:p>
            <a:br>
              <a:rPr lang="en-US" dirty="0"/>
            </a:br>
            <a:r>
              <a:rPr lang="en-US" b="1" dirty="0"/>
              <a:t>Hate Crimes</a:t>
            </a:r>
            <a:r>
              <a:rPr lang="en-US" dirty="0"/>
              <a:t>—</a:t>
            </a:r>
            <a:br>
              <a:rPr lang="en-US" dirty="0"/>
            </a:br>
            <a:endParaRPr lang="en-US" dirty="0"/>
          </a:p>
        </p:txBody>
      </p:sp>
      <p:sp>
        <p:nvSpPr>
          <p:cNvPr id="3" name="Content Placeholder 2">
            <a:extLst>
              <a:ext uri="{FF2B5EF4-FFF2-40B4-BE49-F238E27FC236}">
                <a16:creationId xmlns:a16="http://schemas.microsoft.com/office/drawing/2014/main" id="{5FA986C6-D8DF-4016-AF3A-64101A07A99F}"/>
              </a:ext>
            </a:extLst>
          </p:cNvPr>
          <p:cNvSpPr>
            <a:spLocks noGrp="1"/>
          </p:cNvSpPr>
          <p:nvPr>
            <p:ph idx="1"/>
          </p:nvPr>
        </p:nvSpPr>
        <p:spPr/>
        <p:txBody>
          <a:bodyPr/>
          <a:lstStyle/>
          <a:p>
            <a:r>
              <a:rPr lang="en-US" dirty="0"/>
              <a:t>Includes all of the Criminal Offenses from previous slide</a:t>
            </a:r>
          </a:p>
          <a:p>
            <a:r>
              <a:rPr lang="en-US" dirty="0"/>
              <a:t>Larceny – Theft</a:t>
            </a:r>
          </a:p>
          <a:p>
            <a:r>
              <a:rPr lang="en-US" dirty="0"/>
              <a:t>Simple Assault</a:t>
            </a:r>
          </a:p>
          <a:p>
            <a:r>
              <a:rPr lang="en-US" dirty="0"/>
              <a:t>Intimidation</a:t>
            </a:r>
          </a:p>
          <a:p>
            <a:r>
              <a:rPr lang="en-US" dirty="0"/>
              <a:t>Destruction / Damage to Property</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A33B54BE-C2BD-48EC-AA6A-CED64BD8B0E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56262013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9BB3B-F766-4A0E-AD9D-C8C48E55A7CA}"/>
              </a:ext>
            </a:extLst>
          </p:cNvPr>
          <p:cNvSpPr>
            <a:spLocks noGrp="1"/>
          </p:cNvSpPr>
          <p:nvPr>
            <p:ph type="title"/>
          </p:nvPr>
        </p:nvSpPr>
        <p:spPr/>
        <p:txBody>
          <a:bodyPr/>
          <a:lstStyle/>
          <a:p>
            <a:r>
              <a:rPr lang="en-US"/>
              <a:t>Classifying Crimes as Hate Crimes</a:t>
            </a:r>
          </a:p>
        </p:txBody>
      </p:sp>
      <p:sp>
        <p:nvSpPr>
          <p:cNvPr id="3" name="Content Placeholder 2">
            <a:extLst>
              <a:ext uri="{FF2B5EF4-FFF2-40B4-BE49-F238E27FC236}">
                <a16:creationId xmlns:a16="http://schemas.microsoft.com/office/drawing/2014/main" id="{507AAB45-B246-4178-8F90-E795DFF295C0}"/>
              </a:ext>
            </a:extLst>
          </p:cNvPr>
          <p:cNvSpPr>
            <a:spLocks noGrp="1"/>
          </p:cNvSpPr>
          <p:nvPr>
            <p:ph idx="1"/>
          </p:nvPr>
        </p:nvSpPr>
        <p:spPr/>
        <p:txBody>
          <a:bodyPr/>
          <a:lstStyle/>
          <a:p>
            <a:endParaRPr lang="en-US" dirty="0"/>
          </a:p>
          <a:p>
            <a:r>
              <a:rPr lang="en-US" b="1" dirty="0"/>
              <a:t>Need for a case-by-case assessment of the facts. </a:t>
            </a:r>
            <a:r>
              <a:rPr lang="en-US" dirty="0"/>
              <a:t>The aforementioned factors are not all-inclusive of the types of objective facts that evidence bias motivation. Therefore, examine each case for facts that clearly provide evidence that the offender’s bias motivated him or her to commit the crime.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4BB8C736-7C72-4D80-9C83-1C1045D0718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91577279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9BB3B-F766-4A0E-AD9D-C8C48E55A7CA}"/>
              </a:ext>
            </a:extLst>
          </p:cNvPr>
          <p:cNvSpPr>
            <a:spLocks noGrp="1"/>
          </p:cNvSpPr>
          <p:nvPr>
            <p:ph type="title"/>
          </p:nvPr>
        </p:nvSpPr>
        <p:spPr/>
        <p:txBody>
          <a:bodyPr/>
          <a:lstStyle/>
          <a:p>
            <a:r>
              <a:rPr lang="en-US"/>
              <a:t>Classifying Crimes as Hate Crimes</a:t>
            </a:r>
          </a:p>
        </p:txBody>
      </p:sp>
      <p:sp>
        <p:nvSpPr>
          <p:cNvPr id="3" name="Content Placeholder 2">
            <a:extLst>
              <a:ext uri="{FF2B5EF4-FFF2-40B4-BE49-F238E27FC236}">
                <a16:creationId xmlns:a16="http://schemas.microsoft.com/office/drawing/2014/main" id="{507AAB45-B246-4178-8F90-E795DFF295C0}"/>
              </a:ext>
            </a:extLst>
          </p:cNvPr>
          <p:cNvSpPr>
            <a:spLocks noGrp="1"/>
          </p:cNvSpPr>
          <p:nvPr>
            <p:ph idx="1"/>
          </p:nvPr>
        </p:nvSpPr>
        <p:spPr/>
        <p:txBody>
          <a:bodyPr/>
          <a:lstStyle/>
          <a:p>
            <a:r>
              <a:rPr lang="en-US" b="1" dirty="0"/>
              <a:t>Misleading facts. </a:t>
            </a:r>
            <a:r>
              <a:rPr lang="en-US" dirty="0"/>
              <a:t>Be alert to misleading facts. For example, the offender used an epithet to refer to the victim’s race, but the offender and victim were of the same race. </a:t>
            </a:r>
          </a:p>
          <a:p>
            <a:endParaRPr lang="en-US" dirty="0"/>
          </a:p>
          <a:p>
            <a:r>
              <a:rPr lang="en-US" b="1" dirty="0"/>
              <a:t>Feigned facts. </a:t>
            </a:r>
            <a:r>
              <a:rPr lang="en-US" dirty="0"/>
              <a:t>Be alert to evidence left by the offenders that is meant to give the false impression that the incident was motivated by bias. For example, students of a religious school vandalize their own school, leaving anti-religious statements and symbols on its walls in the hope that they will be excused from attending class.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77D86B6D-2701-44C7-AA8B-DB68CE6732D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59262903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9BB3B-F766-4A0E-AD9D-C8C48E55A7CA}"/>
              </a:ext>
            </a:extLst>
          </p:cNvPr>
          <p:cNvSpPr>
            <a:spLocks noGrp="1"/>
          </p:cNvSpPr>
          <p:nvPr>
            <p:ph type="title"/>
          </p:nvPr>
        </p:nvSpPr>
        <p:spPr/>
        <p:txBody>
          <a:bodyPr/>
          <a:lstStyle/>
          <a:p>
            <a:r>
              <a:rPr lang="en-US" dirty="0"/>
              <a:t>Classifying Crimes as Hate Crimes</a:t>
            </a:r>
          </a:p>
        </p:txBody>
      </p:sp>
      <p:sp>
        <p:nvSpPr>
          <p:cNvPr id="3" name="Content Placeholder 2">
            <a:extLst>
              <a:ext uri="{FF2B5EF4-FFF2-40B4-BE49-F238E27FC236}">
                <a16:creationId xmlns:a16="http://schemas.microsoft.com/office/drawing/2014/main" id="{507AAB45-B246-4178-8F90-E795DFF295C0}"/>
              </a:ext>
            </a:extLst>
          </p:cNvPr>
          <p:cNvSpPr>
            <a:spLocks noGrp="1"/>
          </p:cNvSpPr>
          <p:nvPr>
            <p:ph idx="1"/>
          </p:nvPr>
        </p:nvSpPr>
        <p:spPr/>
        <p:txBody>
          <a:bodyPr>
            <a:normAutofit lnSpcReduction="10000"/>
          </a:bodyPr>
          <a:lstStyle/>
          <a:p>
            <a:endParaRPr lang="en-US" dirty="0"/>
          </a:p>
          <a:p>
            <a:r>
              <a:rPr lang="en-US" b="1" dirty="0"/>
              <a:t>Offender’s mistaken perception. </a:t>
            </a:r>
            <a:r>
              <a:rPr lang="en-US" dirty="0"/>
              <a:t>Even if the offender was mistaken about the victim’s race, religion, disability, sexual-orientation, ethnicity, national origin, gender or gender identity, the offense is still a Hate Crime as long as the offender was motivated by bias against that group. For example, a non-gay student leaving a publicized LGBTQ meeting in a </a:t>
            </a:r>
            <a:r>
              <a:rPr lang="en-US" dirty="0" err="1"/>
              <a:t>noncampus</a:t>
            </a:r>
            <a:r>
              <a:rPr lang="en-US" dirty="0"/>
              <a:t> fraternity house is followed back to campus and attacked behind a dorm by six teenagers who mistakenly believed the victim is gay. Although the offenders were mistaken, the offense is a Hate Crime because it was motivated by the offenders’ anti-gay bias.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93BFFECB-4EFC-4002-9E00-C4BBE5783F6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41779804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9BB3B-F766-4A0E-AD9D-C8C48E55A7CA}"/>
              </a:ext>
            </a:extLst>
          </p:cNvPr>
          <p:cNvSpPr>
            <a:spLocks noGrp="1"/>
          </p:cNvSpPr>
          <p:nvPr>
            <p:ph type="title"/>
          </p:nvPr>
        </p:nvSpPr>
        <p:spPr/>
        <p:txBody>
          <a:bodyPr/>
          <a:lstStyle/>
          <a:p>
            <a:r>
              <a:rPr lang="en-US"/>
              <a:t>Classifying Crimes as Hate Crimes</a:t>
            </a:r>
          </a:p>
        </p:txBody>
      </p:sp>
      <p:sp>
        <p:nvSpPr>
          <p:cNvPr id="3" name="Content Placeholder 2">
            <a:extLst>
              <a:ext uri="{FF2B5EF4-FFF2-40B4-BE49-F238E27FC236}">
                <a16:creationId xmlns:a16="http://schemas.microsoft.com/office/drawing/2014/main" id="{507AAB45-B246-4178-8F90-E795DFF295C0}"/>
              </a:ext>
            </a:extLst>
          </p:cNvPr>
          <p:cNvSpPr>
            <a:spLocks noGrp="1"/>
          </p:cNvSpPr>
          <p:nvPr>
            <p:ph idx="1"/>
          </p:nvPr>
        </p:nvSpPr>
        <p:spPr/>
        <p:txBody>
          <a:bodyPr/>
          <a:lstStyle/>
          <a:p>
            <a:r>
              <a:rPr lang="en-US" dirty="0"/>
              <a:t>Remember, it is the perception of the offender, not the perception of the victim that determines whether a crime is classified as a Hate Crime. Also, knowing that an offender is prejudiced is not enough to classify a crime as a Hate Crime. There must be evidence that the offender was motivated by that prejudice to commit the crime. </a:t>
            </a:r>
          </a:p>
        </p:txBody>
      </p:sp>
      <p:pic>
        <p:nvPicPr>
          <p:cNvPr id="4" name="Picture 3" descr="Alabama Community College System (ACCS)">
            <a:hlinkClick r:id="rId2" tgtFrame="&quot;_blank&quot;"/>
            <a:extLst>
              <a:ext uri="{FF2B5EF4-FFF2-40B4-BE49-F238E27FC236}">
                <a16:creationId xmlns:a16="http://schemas.microsoft.com/office/drawing/2014/main" id="{9D34C520-2244-49B0-A809-E8280928BE0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63316531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EBDC5-E0BB-4B4C-ADD0-AFA630093F99}"/>
              </a:ext>
            </a:extLst>
          </p:cNvPr>
          <p:cNvSpPr>
            <a:spLocks noGrp="1"/>
          </p:cNvSpPr>
          <p:nvPr>
            <p:ph type="title"/>
          </p:nvPr>
        </p:nvSpPr>
        <p:spPr/>
        <p:txBody>
          <a:bodyPr/>
          <a:lstStyle/>
          <a:p>
            <a:r>
              <a:rPr lang="en-US" b="1"/>
              <a:t>Rules for Counting Hate Crimes </a:t>
            </a:r>
            <a:endParaRPr lang="en-US"/>
          </a:p>
        </p:txBody>
      </p:sp>
      <p:sp>
        <p:nvSpPr>
          <p:cNvPr id="3" name="Content Placeholder 2">
            <a:extLst>
              <a:ext uri="{FF2B5EF4-FFF2-40B4-BE49-F238E27FC236}">
                <a16:creationId xmlns:a16="http://schemas.microsoft.com/office/drawing/2014/main" id="{74667319-D830-49A2-9219-65519652FF4B}"/>
              </a:ext>
            </a:extLst>
          </p:cNvPr>
          <p:cNvSpPr>
            <a:spLocks noGrp="1"/>
          </p:cNvSpPr>
          <p:nvPr>
            <p:ph idx="1"/>
          </p:nvPr>
        </p:nvSpPr>
        <p:spPr/>
        <p:txBody>
          <a:bodyPr/>
          <a:lstStyle/>
          <a:p>
            <a:endParaRPr lang="en-US" dirty="0"/>
          </a:p>
          <a:p>
            <a:r>
              <a:rPr lang="en-US" dirty="0"/>
              <a:t>You must count all of the offenses committed in a multiple offense incident that are bias-motivated. For example, there is a single reported incident involving an Aggravated Assault and a Motor Vehicle Theft that were both motivated by bias. Include the incident in the statistics for both crimes.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69FEECFA-B2B6-4E92-AF67-6526094C9A9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88753364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EBDC5-E0BB-4B4C-ADD0-AFA630093F99}"/>
              </a:ext>
            </a:extLst>
          </p:cNvPr>
          <p:cNvSpPr>
            <a:spLocks noGrp="1"/>
          </p:cNvSpPr>
          <p:nvPr>
            <p:ph type="title"/>
          </p:nvPr>
        </p:nvSpPr>
        <p:spPr/>
        <p:txBody>
          <a:bodyPr/>
          <a:lstStyle/>
          <a:p>
            <a:r>
              <a:rPr lang="en-US" b="1" dirty="0"/>
              <a:t>Rules for Counting Hate Crimes </a:t>
            </a:r>
            <a:endParaRPr lang="en-US" dirty="0"/>
          </a:p>
        </p:txBody>
      </p:sp>
      <p:sp>
        <p:nvSpPr>
          <p:cNvPr id="3" name="Content Placeholder 2">
            <a:extLst>
              <a:ext uri="{FF2B5EF4-FFF2-40B4-BE49-F238E27FC236}">
                <a16:creationId xmlns:a16="http://schemas.microsoft.com/office/drawing/2014/main" id="{74667319-D830-49A2-9219-65519652FF4B}"/>
              </a:ext>
            </a:extLst>
          </p:cNvPr>
          <p:cNvSpPr>
            <a:spLocks noGrp="1"/>
          </p:cNvSpPr>
          <p:nvPr>
            <p:ph idx="1"/>
          </p:nvPr>
        </p:nvSpPr>
        <p:spPr/>
        <p:txBody>
          <a:bodyPr/>
          <a:lstStyle/>
          <a:p>
            <a:endParaRPr lang="en-US" dirty="0"/>
          </a:p>
          <a:p>
            <a:r>
              <a:rPr lang="en-US" dirty="0"/>
              <a:t>In reporting the number of Hate Crimes, you must include only the crimes that are bias-motivated as Hate Crimes in a multiple-offense incident. For example, three armed men commit a Robbery on the porch of a fraternity house. Two of the offenders go inside the house intending to rob more students. One of them spots a Hispanic woman, grabs her, and rapes her. The two offenders were later arrested and the investigation showed that although the Robbery was not bias-motivated, the Rape was. Include only the Sexual Assault as a Hate Crime.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610C802F-0ACC-40E8-9859-D6E22000529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129444296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EBDC5-E0BB-4B4C-ADD0-AFA630093F99}"/>
              </a:ext>
            </a:extLst>
          </p:cNvPr>
          <p:cNvSpPr>
            <a:spLocks noGrp="1"/>
          </p:cNvSpPr>
          <p:nvPr>
            <p:ph type="title"/>
          </p:nvPr>
        </p:nvSpPr>
        <p:spPr/>
        <p:txBody>
          <a:bodyPr/>
          <a:lstStyle/>
          <a:p>
            <a:r>
              <a:rPr lang="en-US" b="1"/>
              <a:t>Rules for Counting Hate Crimes </a:t>
            </a:r>
            <a:endParaRPr lang="en-US"/>
          </a:p>
        </p:txBody>
      </p:sp>
      <p:sp>
        <p:nvSpPr>
          <p:cNvPr id="3" name="Content Placeholder 2">
            <a:extLst>
              <a:ext uri="{FF2B5EF4-FFF2-40B4-BE49-F238E27FC236}">
                <a16:creationId xmlns:a16="http://schemas.microsoft.com/office/drawing/2014/main" id="{74667319-D830-49A2-9219-65519652FF4B}"/>
              </a:ext>
            </a:extLst>
          </p:cNvPr>
          <p:cNvSpPr>
            <a:spLocks noGrp="1"/>
          </p:cNvSpPr>
          <p:nvPr>
            <p:ph idx="1"/>
          </p:nvPr>
        </p:nvSpPr>
        <p:spPr/>
        <p:txBody>
          <a:bodyPr/>
          <a:lstStyle/>
          <a:p>
            <a:endParaRPr lang="en-US" dirty="0"/>
          </a:p>
          <a:p>
            <a:r>
              <a:rPr lang="en-US" dirty="0"/>
              <a:t>For any Criminal Offense that is also a Hate Crime, your statistics should indicate the offense and also the offense with the category of bias. For example, if an Aggravated Assault is a Hate Crime, include one Aggravated Assault in the statistics in the Criminal Offenses category and one Aggravated Assault motivated by (category of bias) in the Hate Crime category. </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53BE8F03-9C2B-4B6C-B734-B35EF732246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308894655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EBDC5-E0BB-4B4C-ADD0-AFA630093F99}"/>
              </a:ext>
            </a:extLst>
          </p:cNvPr>
          <p:cNvSpPr>
            <a:spLocks noGrp="1"/>
          </p:cNvSpPr>
          <p:nvPr>
            <p:ph type="title"/>
          </p:nvPr>
        </p:nvSpPr>
        <p:spPr/>
        <p:txBody>
          <a:bodyPr/>
          <a:lstStyle/>
          <a:p>
            <a:r>
              <a:rPr lang="en-US" b="1"/>
              <a:t>Rules for Counting Hate Crimes </a:t>
            </a:r>
            <a:endParaRPr lang="en-US"/>
          </a:p>
        </p:txBody>
      </p:sp>
      <p:sp>
        <p:nvSpPr>
          <p:cNvPr id="3" name="Content Placeholder 2">
            <a:extLst>
              <a:ext uri="{FF2B5EF4-FFF2-40B4-BE49-F238E27FC236}">
                <a16:creationId xmlns:a16="http://schemas.microsoft.com/office/drawing/2014/main" id="{74667319-D830-49A2-9219-65519652FF4B}"/>
              </a:ext>
            </a:extLst>
          </p:cNvPr>
          <p:cNvSpPr>
            <a:spLocks noGrp="1"/>
          </p:cNvSpPr>
          <p:nvPr>
            <p:ph idx="1"/>
          </p:nvPr>
        </p:nvSpPr>
        <p:spPr/>
        <p:txBody>
          <a:bodyPr/>
          <a:lstStyle/>
          <a:p>
            <a:endParaRPr lang="en-US" dirty="0"/>
          </a:p>
          <a:p>
            <a:r>
              <a:rPr lang="en-US" dirty="0"/>
              <a:t>The exception is when the Aggravated Assault is not included in the Criminal Offenses category because of the hierarchy rule. For example, for a single incident involving both a Rape and an Aggravated Assault that were both Hate Crimes, include only the Rape in the Criminal Offenses category and both the Rape and the Aggravated Assault in the Hate Crimes category.</a:t>
            </a:r>
          </a:p>
          <a:p>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7D96E4D4-DAB3-4882-A96F-6FAC59CB2F9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47058"/>
            <a:ext cx="887186" cy="1325564"/>
          </a:xfrm>
          <a:prstGeom prst="rect">
            <a:avLst/>
          </a:prstGeom>
          <a:noFill/>
          <a:ln>
            <a:noFill/>
          </a:ln>
        </p:spPr>
      </p:pic>
    </p:spTree>
    <p:extLst>
      <p:ext uri="{BB962C8B-B14F-4D97-AF65-F5344CB8AC3E}">
        <p14:creationId xmlns:p14="http://schemas.microsoft.com/office/powerpoint/2010/main" val="28271510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AB24A-0217-4500-8338-DBB05EBDBD7F}"/>
              </a:ext>
            </a:extLst>
          </p:cNvPr>
          <p:cNvSpPr>
            <a:spLocks noGrp="1"/>
          </p:cNvSpPr>
          <p:nvPr>
            <p:ph type="title"/>
          </p:nvPr>
        </p:nvSpPr>
        <p:spPr/>
        <p:txBody>
          <a:bodyPr/>
          <a:lstStyle/>
          <a:p>
            <a:r>
              <a:rPr lang="en-US" dirty="0"/>
              <a:t>VAWA Offenses</a:t>
            </a:r>
          </a:p>
        </p:txBody>
      </p:sp>
      <p:sp>
        <p:nvSpPr>
          <p:cNvPr id="3" name="Content Placeholder 2">
            <a:extLst>
              <a:ext uri="{FF2B5EF4-FFF2-40B4-BE49-F238E27FC236}">
                <a16:creationId xmlns:a16="http://schemas.microsoft.com/office/drawing/2014/main" id="{13C64AEF-001C-4B26-814C-0FC234D4FACB}"/>
              </a:ext>
            </a:extLst>
          </p:cNvPr>
          <p:cNvSpPr>
            <a:spLocks noGrp="1"/>
          </p:cNvSpPr>
          <p:nvPr>
            <p:ph idx="1"/>
          </p:nvPr>
        </p:nvSpPr>
        <p:spPr/>
        <p:txBody>
          <a:bodyPr/>
          <a:lstStyle/>
          <a:p>
            <a:r>
              <a:rPr lang="en-US" dirty="0"/>
              <a:t>Dating Violence</a:t>
            </a:r>
          </a:p>
          <a:p>
            <a:r>
              <a:rPr lang="en-US" dirty="0"/>
              <a:t>Domestic Violence</a:t>
            </a:r>
          </a:p>
          <a:p>
            <a:r>
              <a:rPr lang="en-US" dirty="0"/>
              <a:t>Sexual Assault</a:t>
            </a:r>
          </a:p>
          <a:p>
            <a:r>
              <a:rPr lang="en-US" dirty="0"/>
              <a:t>Stalking </a:t>
            </a:r>
          </a:p>
        </p:txBody>
      </p:sp>
      <p:pic>
        <p:nvPicPr>
          <p:cNvPr id="4" name="Picture 3" descr="Alabama Community College System (ACCS)">
            <a:hlinkClick r:id="rId2" tgtFrame="&quot;_blank&quot;"/>
            <a:extLst>
              <a:ext uri="{FF2B5EF4-FFF2-40B4-BE49-F238E27FC236}">
                <a16:creationId xmlns:a16="http://schemas.microsoft.com/office/drawing/2014/main" id="{6FCDCF59-AFFA-4C93-B66D-0F2421E6EEB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419484264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E539F-DBC9-4EE7-BE28-D8FD68B130E6}"/>
              </a:ext>
            </a:extLst>
          </p:cNvPr>
          <p:cNvSpPr>
            <a:spLocks noGrp="1"/>
          </p:cNvSpPr>
          <p:nvPr>
            <p:ph type="title"/>
          </p:nvPr>
        </p:nvSpPr>
        <p:spPr/>
        <p:txBody>
          <a:bodyPr/>
          <a:lstStyle/>
          <a:p>
            <a:r>
              <a:rPr lang="en-US" b="1" dirty="0"/>
              <a:t>Dating Violence </a:t>
            </a:r>
            <a:endParaRPr lang="en-US" dirty="0"/>
          </a:p>
        </p:txBody>
      </p:sp>
      <p:sp>
        <p:nvSpPr>
          <p:cNvPr id="3" name="Content Placeholder 2">
            <a:extLst>
              <a:ext uri="{FF2B5EF4-FFF2-40B4-BE49-F238E27FC236}">
                <a16:creationId xmlns:a16="http://schemas.microsoft.com/office/drawing/2014/main" id="{77F57896-AA69-4764-8188-B7FC02E0229C}"/>
              </a:ext>
            </a:extLst>
          </p:cNvPr>
          <p:cNvSpPr>
            <a:spLocks noGrp="1"/>
          </p:cNvSpPr>
          <p:nvPr>
            <p:ph idx="1"/>
          </p:nvPr>
        </p:nvSpPr>
        <p:spPr/>
        <p:txBody>
          <a:bodyPr/>
          <a:lstStyle/>
          <a:p>
            <a:r>
              <a:rPr lang="en-US" dirty="0"/>
              <a:t>Defined:  as </a:t>
            </a:r>
            <a:r>
              <a:rPr lang="en-US" i="1" dirty="0"/>
              <a:t>violence committed by a person who is or has been in a social relationship of a romantic or intimate nature with the victim. The existence of such a relationship shall be determined based on the reporting party’s statement and with consideration of the length of the relationship, the type of relationship, and the frequency of interaction between the persons involved in the relationship. </a:t>
            </a:r>
            <a:endParaRPr lang="en-US" dirty="0"/>
          </a:p>
        </p:txBody>
      </p:sp>
      <p:pic>
        <p:nvPicPr>
          <p:cNvPr id="4" name="Picture 3" descr="Alabama Community College System (ACCS)">
            <a:hlinkClick r:id="rId2" tgtFrame="&quot;_blank&quot;"/>
            <a:extLst>
              <a:ext uri="{FF2B5EF4-FFF2-40B4-BE49-F238E27FC236}">
                <a16:creationId xmlns:a16="http://schemas.microsoft.com/office/drawing/2014/main" id="{96D71F9C-E715-4066-B88E-15B9C3FECFF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32672" y="130729"/>
            <a:ext cx="887186" cy="1325564"/>
          </a:xfrm>
          <a:prstGeom prst="rect">
            <a:avLst/>
          </a:prstGeom>
          <a:noFill/>
          <a:ln>
            <a:noFill/>
          </a:ln>
        </p:spPr>
      </p:pic>
    </p:spTree>
    <p:extLst>
      <p:ext uri="{BB962C8B-B14F-4D97-AF65-F5344CB8AC3E}">
        <p14:creationId xmlns:p14="http://schemas.microsoft.com/office/powerpoint/2010/main" val="24655024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TotalTime>
  <Words>10107</Words>
  <Application>Microsoft Office PowerPoint</Application>
  <PresentationFormat>Widescreen</PresentationFormat>
  <Paragraphs>690</Paragraphs>
  <Slides>146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146</vt:i4>
      </vt:variant>
    </vt:vector>
  </HeadingPairs>
  <TitlesOfParts>
    <vt:vector size="151" baseType="lpstr">
      <vt:lpstr>Arial</vt:lpstr>
      <vt:lpstr>Calibri</vt:lpstr>
      <vt:lpstr>Calibri Light</vt:lpstr>
      <vt:lpstr>Times New Roman</vt:lpstr>
      <vt:lpstr>Office Theme</vt:lpstr>
      <vt:lpstr>Crime Statistics Classifying and Counting  Clery Act Crimes</vt:lpstr>
      <vt:lpstr>Four General Categories of Crime Statistics</vt:lpstr>
      <vt:lpstr>Criminal Offenses</vt:lpstr>
      <vt:lpstr>The Hierarchy Rule </vt:lpstr>
      <vt:lpstr>Hierarchy Rule Example</vt:lpstr>
      <vt:lpstr>Exceptions</vt:lpstr>
      <vt:lpstr>The Rules for Counting Arson are: </vt:lpstr>
      <vt:lpstr>The Rules for Counting Sexual Assaults are: </vt:lpstr>
      <vt:lpstr> Hate Crimes— </vt:lpstr>
      <vt:lpstr> VAWA Offenses— </vt:lpstr>
      <vt:lpstr> Arrests and Referrals for Disciplinary Action  </vt:lpstr>
      <vt:lpstr>Common Mistake</vt:lpstr>
      <vt:lpstr>Common Error</vt:lpstr>
      <vt:lpstr>Common Mistake</vt:lpstr>
      <vt:lpstr>Types of Criminal Offenses</vt:lpstr>
      <vt:lpstr> Murder and Non-negligent Manslaughter  </vt:lpstr>
      <vt:lpstr> Do not include as Murder and Non-negligent Manslaughter:  </vt:lpstr>
      <vt:lpstr> Manslaughter by Negligence  </vt:lpstr>
      <vt:lpstr> Do not include as Manslaughter by Negligence  </vt:lpstr>
      <vt:lpstr>Sexual Assault (Sex Offenses). </vt:lpstr>
      <vt:lpstr> Rape  </vt:lpstr>
      <vt:lpstr>Rape</vt:lpstr>
      <vt:lpstr> Fondling  </vt:lpstr>
      <vt:lpstr> Incest  </vt:lpstr>
      <vt:lpstr> Statutory Rape  </vt:lpstr>
      <vt:lpstr> Statutory Rape  </vt:lpstr>
      <vt:lpstr>Error Due to Differences in Terminology</vt:lpstr>
      <vt:lpstr>Reporting Standard</vt:lpstr>
      <vt:lpstr>Robbery</vt:lpstr>
      <vt:lpstr>Essential Elements of a Robbery</vt:lpstr>
      <vt:lpstr>Robbery</vt:lpstr>
      <vt:lpstr>Common Terminology</vt:lpstr>
      <vt:lpstr>Robbery</vt:lpstr>
      <vt:lpstr>Common Mistake</vt:lpstr>
      <vt:lpstr>Aggravated Assault</vt:lpstr>
      <vt:lpstr>Include as Aggravated Assaults: </vt:lpstr>
      <vt:lpstr>Aggravated Assault</vt:lpstr>
      <vt:lpstr>Aggravated Assault</vt:lpstr>
      <vt:lpstr>Aggravated Assault</vt:lpstr>
      <vt:lpstr>Aid for Classifying Assaults</vt:lpstr>
      <vt:lpstr>Burglary</vt:lpstr>
      <vt:lpstr>Burglary</vt:lpstr>
      <vt:lpstr>Burglary</vt:lpstr>
      <vt:lpstr>Burglary</vt:lpstr>
      <vt:lpstr>Burglary</vt:lpstr>
      <vt:lpstr>Burglary</vt:lpstr>
      <vt:lpstr>Do not classify as Burglary</vt:lpstr>
      <vt:lpstr>An incident must meet three conditions to be classified as a Burglary </vt:lpstr>
      <vt:lpstr>The UCR definition of a structure includes: </vt:lpstr>
      <vt:lpstr>The UCR definition of a structure does not include: </vt:lpstr>
      <vt:lpstr>Burglaries in individual student rooms: </vt:lpstr>
      <vt:lpstr>Burglaries in suites: </vt:lpstr>
      <vt:lpstr>Burglaries in private academic offices: </vt:lpstr>
      <vt:lpstr>Motor Vehicle Theft. </vt:lpstr>
      <vt:lpstr>Classify as Motor Vehicle Theft: </vt:lpstr>
      <vt:lpstr>Do not classify as Motor Vehicle Theft: </vt:lpstr>
      <vt:lpstr>Arson. </vt:lpstr>
      <vt:lpstr>Classify as Arson: </vt:lpstr>
      <vt:lpstr>Don’t Forget</vt:lpstr>
      <vt:lpstr>Do not classify as Arson: </vt:lpstr>
      <vt:lpstr>Cautions in Disclosing Arson statistics </vt:lpstr>
      <vt:lpstr>Cautions in Disclosing Arson statistics </vt:lpstr>
      <vt:lpstr>Hate Crimes </vt:lpstr>
      <vt:lpstr>Eight Categories of Bias</vt:lpstr>
      <vt:lpstr>Eight Categories of Bias</vt:lpstr>
      <vt:lpstr>Eight Categories of Bias</vt:lpstr>
      <vt:lpstr>Eight Categories of Bias</vt:lpstr>
      <vt:lpstr>Eight Categories of Bias</vt:lpstr>
      <vt:lpstr>Eight Categories of Bias</vt:lpstr>
      <vt:lpstr>Eight Categories of Bias</vt:lpstr>
      <vt:lpstr>Eight Categories of Bias</vt:lpstr>
      <vt:lpstr>Hate Crimes</vt:lpstr>
      <vt:lpstr>Additional Hate Crime Offenses</vt:lpstr>
      <vt:lpstr>Larceny-Theft</vt:lpstr>
      <vt:lpstr>Classify as Larceny:</vt:lpstr>
      <vt:lpstr>Do not classify as Larceny:</vt:lpstr>
      <vt:lpstr>Simple Assault</vt:lpstr>
      <vt:lpstr>Simple Assault</vt:lpstr>
      <vt:lpstr>Intimidation</vt:lpstr>
      <vt:lpstr>Destruction/Damage/Vandalism of Property </vt:lpstr>
      <vt:lpstr>Classify as Destruction/Damage/Vandalism of Property </vt:lpstr>
      <vt:lpstr>Let’s Take A Break!</vt:lpstr>
      <vt:lpstr>Classifying Crimes as Hate Crimes</vt:lpstr>
      <vt:lpstr>Classifying Crimes as Hate Crimes</vt:lpstr>
      <vt:lpstr>Classifying Crimes as Hate Crimes</vt:lpstr>
      <vt:lpstr>Classifying Crimes as Hate Crimes</vt:lpstr>
      <vt:lpstr>Classifying Crimes as Hate Crimes</vt:lpstr>
      <vt:lpstr>Classifying Crimes as Hate Crimes</vt:lpstr>
      <vt:lpstr>Classifying Crimes as Hate Crimes</vt:lpstr>
      <vt:lpstr>Classifying Crimes as Hate Crimes</vt:lpstr>
      <vt:lpstr>Classifying Crimes as Hate Crimes</vt:lpstr>
      <vt:lpstr>Classifying Crimes as Hate Crimes</vt:lpstr>
      <vt:lpstr>Classifying Crimes as Hate Crimes</vt:lpstr>
      <vt:lpstr>Rules for Counting Hate Crimes </vt:lpstr>
      <vt:lpstr>Rules for Counting Hate Crimes </vt:lpstr>
      <vt:lpstr>Rules for Counting Hate Crimes </vt:lpstr>
      <vt:lpstr>Rules for Counting Hate Crimes </vt:lpstr>
      <vt:lpstr>VAWA Offenses</vt:lpstr>
      <vt:lpstr>Dating Violence </vt:lpstr>
      <vt:lpstr>Dating Violence </vt:lpstr>
      <vt:lpstr>Dating Violence</vt:lpstr>
      <vt:lpstr>Domestic Violence</vt:lpstr>
      <vt:lpstr>Domestic Violence</vt:lpstr>
      <vt:lpstr>Stalking</vt:lpstr>
      <vt:lpstr>Stalking Terms</vt:lpstr>
      <vt:lpstr>Additional Guidance for Counting Stalking </vt:lpstr>
      <vt:lpstr>Additional Guidance for Counting Stalking </vt:lpstr>
      <vt:lpstr>Additional Guidance for Counting Stalking </vt:lpstr>
      <vt:lpstr>Rules for Counting VAWA Offenses </vt:lpstr>
      <vt:lpstr>Arrests and Disciplinary Referrals for Violation of Weapons, Drug Abuse and Liquor Laws </vt:lpstr>
      <vt:lpstr>Arrests and Disciplinary Referrals for Violation of Weapons, Drug Abuse and Liquor Laws </vt:lpstr>
      <vt:lpstr>Classify As Arrests: </vt:lpstr>
      <vt:lpstr>Classify As Arrests: </vt:lpstr>
      <vt:lpstr>Do not classify as arrests incidents in which: </vt:lpstr>
      <vt:lpstr> Rules for Counting Arrests for Weapons: Carrying, Possessing, Etc., Drug Abuse Violations; and Liquor Law Violations  </vt:lpstr>
      <vt:lpstr> Rules for Counting Arrests for Weapons: Carrying, Possessing, Etc., Drug Abuse Violations; and Liquor Law Violations  </vt:lpstr>
      <vt:lpstr> Rules for Counting Arrests for Weapons: Carrying, Possessing, Etc., Drug Abuse Violations; and Liquor Law Violations  </vt:lpstr>
      <vt:lpstr>Rules for Counting Arrests for Weapons: Carrying, Possessing, Etc., Drug Abuse Violations; and Liquor Law Violations</vt:lpstr>
      <vt:lpstr>Referred for disciplinary action</vt:lpstr>
      <vt:lpstr>Referred for disciplinary action</vt:lpstr>
      <vt:lpstr>Rules for Counting Referrals for Disciplinary Action for Weapons: Carrying, Possessing, Etc., Drug Abuse Violations; and Liquor Law Violations </vt:lpstr>
      <vt:lpstr>Rules for Counting Referrals for Disciplinary Action for Weapons: Carrying, Possessing, Etc., Drug Abuse Violations; and Liquor Law Violations </vt:lpstr>
      <vt:lpstr>Rules for Counting Referrals for Disciplinary Action for Weapons: Carrying, Possessing, Etc., Drug Abuse Violations; and Liquor Law Violations </vt:lpstr>
      <vt:lpstr>Rules for Counting Referrals for Disciplinary Action for Weapons: Carrying, Possessing, Etc., Drug Abuse Violations; and Liquor Law Violations </vt:lpstr>
      <vt:lpstr>How to Classify the Law Violations </vt:lpstr>
      <vt:lpstr>Classify as a Weapons: Carrying, Possessing, Etc., Violation: </vt:lpstr>
      <vt:lpstr>Classify as a Weapons: Carrying, Possessing, Etc., Violation: </vt:lpstr>
      <vt:lpstr>Drug Abuse Violations </vt:lpstr>
      <vt:lpstr>Classify as a Drug Abuse Violation: </vt:lpstr>
      <vt:lpstr>Do not classify as a Drug Abuse Violation: </vt:lpstr>
      <vt:lpstr>Liquor Law Violations </vt:lpstr>
      <vt:lpstr>Classify as a Liquor Law Violation: </vt:lpstr>
      <vt:lpstr>Do not classify as a Liquor Law Violation: </vt:lpstr>
      <vt:lpstr>Unfounded Crimes </vt:lpstr>
      <vt:lpstr>Unfounded Crimes </vt:lpstr>
      <vt:lpstr>Unfounded Crimes </vt:lpstr>
      <vt:lpstr>Unfounded Crimes </vt:lpstr>
      <vt:lpstr>Aid for Counting Unfounded Crimes </vt:lpstr>
      <vt:lpstr>Do not count as unfounded crimes: </vt:lpstr>
      <vt:lpstr>Do not count as unfounded crimes: </vt:lpstr>
      <vt:lpstr>Do not count as unfounded crimes: </vt:lpstr>
      <vt:lpstr>Do not count as unfounded crimes: </vt:lpstr>
      <vt:lpstr>Do not count as unfounded crimes: </vt:lpstr>
      <vt:lpstr>Do not count as unfounded crimes: </vt:lpstr>
      <vt:lpstr>Do not count as unfounded crimes: </vt:lpstr>
      <vt:lpstr>Excluded Crimes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 Statistics Classifying and Counting  Clery Act Crimes</dc:title>
  <dc:creator>Mark Bailey</dc:creator>
  <cp:lastModifiedBy>Mark Bailey</cp:lastModifiedBy>
  <cp:revision>46</cp:revision>
  <dcterms:created xsi:type="dcterms:W3CDTF">2021-01-27T14:48:51Z</dcterms:created>
  <dcterms:modified xsi:type="dcterms:W3CDTF">2021-01-28T16:26:11Z</dcterms:modified>
</cp:coreProperties>
</file>