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78"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D97CBA6-6B40-4A95-BE6B-E5B85DDB8E90}" type="datetimeFigureOut">
              <a:rPr lang="en-US" smtClean="0"/>
              <a:t>1/28/2021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E445EF2-6F81-4218-9424-4663F9716B2A}" type="slidenum">
              <a:rPr lang="en-US" smtClean="0"/>
              <a:t>‹#›</a:t>
            </a:fld>
            <a:endParaRPr lang="en-US"/>
          </a:p>
        </p:txBody>
      </p:sp>
    </p:spTree>
    <p:extLst>
      <p:ext uri="{BB962C8B-B14F-4D97-AF65-F5344CB8AC3E}">
        <p14:creationId xmlns:p14="http://schemas.microsoft.com/office/powerpoint/2010/main" val="4022049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a:t>
            </a:fld>
            <a:endParaRPr lang="en-US"/>
          </a:p>
        </p:txBody>
      </p:sp>
    </p:spTree>
    <p:extLst>
      <p:ext uri="{BB962C8B-B14F-4D97-AF65-F5344CB8AC3E}">
        <p14:creationId xmlns:p14="http://schemas.microsoft.com/office/powerpoint/2010/main" val="1787515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10</a:t>
            </a:fld>
            <a:endParaRPr lang="en-US"/>
          </a:p>
        </p:txBody>
      </p:sp>
    </p:spTree>
    <p:extLst>
      <p:ext uri="{BB962C8B-B14F-4D97-AF65-F5344CB8AC3E}">
        <p14:creationId xmlns:p14="http://schemas.microsoft.com/office/powerpoint/2010/main" val="4135867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11</a:t>
            </a:fld>
            <a:endParaRPr lang="en-US"/>
          </a:p>
        </p:txBody>
      </p:sp>
    </p:spTree>
    <p:extLst>
      <p:ext uri="{BB962C8B-B14F-4D97-AF65-F5344CB8AC3E}">
        <p14:creationId xmlns:p14="http://schemas.microsoft.com/office/powerpoint/2010/main" val="2049051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12</a:t>
            </a:fld>
            <a:endParaRPr lang="en-US"/>
          </a:p>
        </p:txBody>
      </p:sp>
    </p:spTree>
    <p:extLst>
      <p:ext uri="{BB962C8B-B14F-4D97-AF65-F5344CB8AC3E}">
        <p14:creationId xmlns:p14="http://schemas.microsoft.com/office/powerpoint/2010/main" val="3682368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13</a:t>
            </a:fld>
            <a:endParaRPr lang="en-US"/>
          </a:p>
        </p:txBody>
      </p:sp>
    </p:spTree>
    <p:extLst>
      <p:ext uri="{BB962C8B-B14F-4D97-AF65-F5344CB8AC3E}">
        <p14:creationId xmlns:p14="http://schemas.microsoft.com/office/powerpoint/2010/main" val="89863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14</a:t>
            </a:fld>
            <a:endParaRPr lang="en-US"/>
          </a:p>
        </p:txBody>
      </p:sp>
    </p:spTree>
    <p:extLst>
      <p:ext uri="{BB962C8B-B14F-4D97-AF65-F5344CB8AC3E}">
        <p14:creationId xmlns:p14="http://schemas.microsoft.com/office/powerpoint/2010/main" val="3283921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15</a:t>
            </a:fld>
            <a:endParaRPr lang="en-US"/>
          </a:p>
        </p:txBody>
      </p:sp>
    </p:spTree>
    <p:extLst>
      <p:ext uri="{BB962C8B-B14F-4D97-AF65-F5344CB8AC3E}">
        <p14:creationId xmlns:p14="http://schemas.microsoft.com/office/powerpoint/2010/main" val="1534451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2</a:t>
            </a:fld>
            <a:endParaRPr lang="en-US"/>
          </a:p>
        </p:txBody>
      </p:sp>
    </p:spTree>
    <p:extLst>
      <p:ext uri="{BB962C8B-B14F-4D97-AF65-F5344CB8AC3E}">
        <p14:creationId xmlns:p14="http://schemas.microsoft.com/office/powerpoint/2010/main" val="2532740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3</a:t>
            </a:fld>
            <a:endParaRPr lang="en-US"/>
          </a:p>
        </p:txBody>
      </p:sp>
    </p:spTree>
    <p:extLst>
      <p:ext uri="{BB962C8B-B14F-4D97-AF65-F5344CB8AC3E}">
        <p14:creationId xmlns:p14="http://schemas.microsoft.com/office/powerpoint/2010/main" val="2450025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4</a:t>
            </a:fld>
            <a:endParaRPr lang="en-US"/>
          </a:p>
        </p:txBody>
      </p:sp>
    </p:spTree>
    <p:extLst>
      <p:ext uri="{BB962C8B-B14F-4D97-AF65-F5344CB8AC3E}">
        <p14:creationId xmlns:p14="http://schemas.microsoft.com/office/powerpoint/2010/main" val="3684168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5</a:t>
            </a:fld>
            <a:endParaRPr lang="en-US"/>
          </a:p>
        </p:txBody>
      </p:sp>
    </p:spTree>
    <p:extLst>
      <p:ext uri="{BB962C8B-B14F-4D97-AF65-F5344CB8AC3E}">
        <p14:creationId xmlns:p14="http://schemas.microsoft.com/office/powerpoint/2010/main" val="236912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6</a:t>
            </a:fld>
            <a:endParaRPr lang="en-US"/>
          </a:p>
        </p:txBody>
      </p:sp>
    </p:spTree>
    <p:extLst>
      <p:ext uri="{BB962C8B-B14F-4D97-AF65-F5344CB8AC3E}">
        <p14:creationId xmlns:p14="http://schemas.microsoft.com/office/powerpoint/2010/main" val="235171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7</a:t>
            </a:fld>
            <a:endParaRPr lang="en-US"/>
          </a:p>
        </p:txBody>
      </p:sp>
    </p:spTree>
    <p:extLst>
      <p:ext uri="{BB962C8B-B14F-4D97-AF65-F5344CB8AC3E}">
        <p14:creationId xmlns:p14="http://schemas.microsoft.com/office/powerpoint/2010/main" val="856309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8</a:t>
            </a:fld>
            <a:endParaRPr lang="en-US"/>
          </a:p>
        </p:txBody>
      </p:sp>
    </p:spTree>
    <p:extLst>
      <p:ext uri="{BB962C8B-B14F-4D97-AF65-F5344CB8AC3E}">
        <p14:creationId xmlns:p14="http://schemas.microsoft.com/office/powerpoint/2010/main" val="3829192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445EF2-6F81-4218-9424-4663F9716B2A}" type="slidenum">
              <a:rPr lang="en-US" smtClean="0"/>
              <a:t>9</a:t>
            </a:fld>
            <a:endParaRPr lang="en-US"/>
          </a:p>
        </p:txBody>
      </p:sp>
    </p:spTree>
    <p:extLst>
      <p:ext uri="{BB962C8B-B14F-4D97-AF65-F5344CB8AC3E}">
        <p14:creationId xmlns:p14="http://schemas.microsoft.com/office/powerpoint/2010/main" val="442119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1BEF5-5960-49A0-B165-6171BF72C7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3A369E-BC98-471A-AA40-D0BA84A266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AADB42-6768-4382-BAFC-1682D92DE671}"/>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5" name="Footer Placeholder 4">
            <a:extLst>
              <a:ext uri="{FF2B5EF4-FFF2-40B4-BE49-F238E27FC236}">
                <a16:creationId xmlns:a16="http://schemas.microsoft.com/office/drawing/2014/main" id="{479014FC-2343-495C-958A-7F804C400D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00159B-F912-43B1-B4D1-C0F758B8BF4C}"/>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326846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D0419-418F-4FEE-8652-AA0A4A8C35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3783D4-5756-4C61-BAD8-407750C58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24E28D-4382-4E50-82AE-998BC072E06C}"/>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5" name="Footer Placeholder 4">
            <a:extLst>
              <a:ext uri="{FF2B5EF4-FFF2-40B4-BE49-F238E27FC236}">
                <a16:creationId xmlns:a16="http://schemas.microsoft.com/office/drawing/2014/main" id="{4B1B19C1-A54C-444F-A7E8-112AB6A10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E5DB6-AAB6-4F42-8078-5F8FDFC4F4EE}"/>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343817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8586F8-649B-4CAA-A68F-F914D5EA41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9003CF-BF38-4391-9818-2806207832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F1C9AF-5440-4E20-9A32-6B7F071AEDC4}"/>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5" name="Footer Placeholder 4">
            <a:extLst>
              <a:ext uri="{FF2B5EF4-FFF2-40B4-BE49-F238E27FC236}">
                <a16:creationId xmlns:a16="http://schemas.microsoft.com/office/drawing/2014/main" id="{B87AE51E-2E65-4A3A-AC72-85DC13EB48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D13B48-58D4-4FE4-B689-CA5E68D840FA}"/>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1392210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52D1B-F15E-44F7-9BB6-8519688DD8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57ADB5-187B-40D9-A0F2-814C99CC21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C8E463-5CC0-41FC-8A0C-F1A7E058B7EE}"/>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5" name="Footer Placeholder 4">
            <a:extLst>
              <a:ext uri="{FF2B5EF4-FFF2-40B4-BE49-F238E27FC236}">
                <a16:creationId xmlns:a16="http://schemas.microsoft.com/office/drawing/2014/main" id="{9884DC5E-126C-4C2B-A9CB-B68AFD28E0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F674CC-2381-4065-AA31-A4ADD893A427}"/>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189670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D75B8-859C-4DEC-8D4F-A267694DF5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E13B24-A466-44E3-BC79-C2233E10DA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2A3D02-02DE-46B6-A44E-7BE0D988B046}"/>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5" name="Footer Placeholder 4">
            <a:extLst>
              <a:ext uri="{FF2B5EF4-FFF2-40B4-BE49-F238E27FC236}">
                <a16:creationId xmlns:a16="http://schemas.microsoft.com/office/drawing/2014/main" id="{0D980D98-359E-45BF-8808-3B8AEA34B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5AE206-A287-4194-BDAC-42261381E315}"/>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5862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19A5-6892-4999-8563-C497A913A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720F4C-6D53-499A-A680-AA6DBF9FAE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D8C5F6-D5CD-4A00-B371-415FF130FE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01443C-2F06-49E5-A987-DC2AE1513B37}"/>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6" name="Footer Placeholder 5">
            <a:extLst>
              <a:ext uri="{FF2B5EF4-FFF2-40B4-BE49-F238E27FC236}">
                <a16:creationId xmlns:a16="http://schemas.microsoft.com/office/drawing/2014/main" id="{4AB71893-D294-4924-8E14-A3520251C5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61CFC-8A92-447B-B086-2A0BAAF78D30}"/>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2779804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0B1CB-C0E8-4EDE-BD27-46EE18BB2D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B2123D-18AA-416B-B6DE-A6E7F5FD7D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DFB97B-D104-4682-9D4C-382F692DA8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DF9EDE-AA21-43EA-8DCC-5B64FA57FF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261431-4AD2-48EB-A321-D71F0819FF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3F6629-A29E-439A-A124-47ACBE2BFAC3}"/>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8" name="Footer Placeholder 7">
            <a:extLst>
              <a:ext uri="{FF2B5EF4-FFF2-40B4-BE49-F238E27FC236}">
                <a16:creationId xmlns:a16="http://schemas.microsoft.com/office/drawing/2014/main" id="{96C41116-04A1-4E01-BEA9-0F3CD583FF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168C6A-260B-4460-8E44-04A75266E4F4}"/>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737408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90FD2-80BA-4E89-8271-9B78797CF4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25C8E9-6B2C-4CCD-AF00-3D0F8B1926C0}"/>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4" name="Footer Placeholder 3">
            <a:extLst>
              <a:ext uri="{FF2B5EF4-FFF2-40B4-BE49-F238E27FC236}">
                <a16:creationId xmlns:a16="http://schemas.microsoft.com/office/drawing/2014/main" id="{930481BE-E597-415F-BF6B-D643A72B55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6D4808-DEEE-4DF4-9049-DEF5CD0392A7}"/>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3982736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2E7EBF-363F-4341-9B35-FF8B97D09840}"/>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3" name="Footer Placeholder 2">
            <a:extLst>
              <a:ext uri="{FF2B5EF4-FFF2-40B4-BE49-F238E27FC236}">
                <a16:creationId xmlns:a16="http://schemas.microsoft.com/office/drawing/2014/main" id="{94DB5104-BD89-4C19-BB67-910667F4A9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4696E2-EA32-450F-9916-6BDDC1C3D5F5}"/>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2656530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278F-9F0F-4C7B-9729-D283D19EE8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863BAF-5F1B-4D27-AADA-296A92DAB6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341EB0-3854-4C3B-B72C-D501BD0A4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994C9F-95C4-4533-A141-6C2BDF6A1949}"/>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6" name="Footer Placeholder 5">
            <a:extLst>
              <a:ext uri="{FF2B5EF4-FFF2-40B4-BE49-F238E27FC236}">
                <a16:creationId xmlns:a16="http://schemas.microsoft.com/office/drawing/2014/main" id="{8FA69B03-A7D3-4BDB-B01E-6208951B30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D30645-946C-444C-B967-126949B50BD5}"/>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62401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C1A5C-A6D2-4273-A866-0A6EE339FF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1F854E-D9F2-45AF-99E4-C86FD2D509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6281F5-355D-4598-AE78-91073B70E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2A4816-277D-4178-AD28-CEA35A8A4417}"/>
              </a:ext>
            </a:extLst>
          </p:cNvPr>
          <p:cNvSpPr>
            <a:spLocks noGrp="1"/>
          </p:cNvSpPr>
          <p:nvPr>
            <p:ph type="dt" sz="half" idx="10"/>
          </p:nvPr>
        </p:nvSpPr>
        <p:spPr/>
        <p:txBody>
          <a:bodyPr/>
          <a:lstStyle/>
          <a:p>
            <a:fld id="{5F178545-4A52-40DA-879E-7875DCB55C00}" type="datetimeFigureOut">
              <a:rPr lang="en-US" smtClean="0"/>
              <a:t>1/28/2021</a:t>
            </a:fld>
            <a:endParaRPr lang="en-US"/>
          </a:p>
        </p:txBody>
      </p:sp>
      <p:sp>
        <p:nvSpPr>
          <p:cNvPr id="6" name="Footer Placeholder 5">
            <a:extLst>
              <a:ext uri="{FF2B5EF4-FFF2-40B4-BE49-F238E27FC236}">
                <a16:creationId xmlns:a16="http://schemas.microsoft.com/office/drawing/2014/main" id="{CACA170C-F8C4-4DED-B47F-31F83EECE2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B077A5-2E05-4D67-9797-07C9443885E4}"/>
              </a:ext>
            </a:extLst>
          </p:cNvPr>
          <p:cNvSpPr>
            <a:spLocks noGrp="1"/>
          </p:cNvSpPr>
          <p:nvPr>
            <p:ph type="sldNum" sz="quarter" idx="12"/>
          </p:nvPr>
        </p:nvSpPr>
        <p:spPr/>
        <p:txBody>
          <a:bodyPr/>
          <a:lstStyle/>
          <a:p>
            <a:fld id="{6251F9E7-AD9E-4335-BE9D-0F6C1AA2CCF6}" type="slidenum">
              <a:rPr lang="en-US" smtClean="0"/>
              <a:t>‹#›</a:t>
            </a:fld>
            <a:endParaRPr lang="en-US"/>
          </a:p>
        </p:txBody>
      </p:sp>
    </p:spTree>
    <p:extLst>
      <p:ext uri="{BB962C8B-B14F-4D97-AF65-F5344CB8AC3E}">
        <p14:creationId xmlns:p14="http://schemas.microsoft.com/office/powerpoint/2010/main" val="133775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4EE838-B7C2-4B62-A250-11A6071E97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CBFDA5-1A3A-4554-80A2-F3BEEF2A58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05C67-34AE-4FA4-ACC1-22BE851FD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78545-4A52-40DA-879E-7875DCB55C00}" type="datetimeFigureOut">
              <a:rPr lang="en-US" smtClean="0"/>
              <a:t>1/28/2021</a:t>
            </a:fld>
            <a:endParaRPr lang="en-US"/>
          </a:p>
        </p:txBody>
      </p:sp>
      <p:sp>
        <p:nvSpPr>
          <p:cNvPr id="5" name="Footer Placeholder 4">
            <a:extLst>
              <a:ext uri="{FF2B5EF4-FFF2-40B4-BE49-F238E27FC236}">
                <a16:creationId xmlns:a16="http://schemas.microsoft.com/office/drawing/2014/main" id="{B83E4038-AD8C-4C91-A81E-B1E6BB07DA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D18963-A90D-4B6F-9413-E828ECD8B4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51F9E7-AD9E-4335-BE9D-0F6C1AA2CCF6}" type="slidenum">
              <a:rPr lang="en-US" smtClean="0"/>
              <a:t>‹#›</a:t>
            </a:fld>
            <a:endParaRPr lang="en-US"/>
          </a:p>
        </p:txBody>
      </p:sp>
    </p:spTree>
    <p:extLst>
      <p:ext uri="{BB962C8B-B14F-4D97-AF65-F5344CB8AC3E}">
        <p14:creationId xmlns:p14="http://schemas.microsoft.com/office/powerpoint/2010/main" val="2357216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pbs.twimg.com/profile_images/1114210237349859328/CabeYWGt_400x400.pn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B9D7E975-9161-4F2D-AC53-69E1912F6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labama Community College System (ACCS)">
            <a:hlinkClick r:id="rId3" tgtFrame="&quot;_blank&quot;"/>
            <a:extLst>
              <a:ext uri="{FF2B5EF4-FFF2-40B4-BE49-F238E27FC236}">
                <a16:creationId xmlns:a16="http://schemas.microsoft.com/office/drawing/2014/main" id="{A3D8B364-BD13-4CC2-AD00-E9AA22776E32}"/>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621675" y="736358"/>
            <a:ext cx="4032621" cy="5381716"/>
          </a:xfrm>
          <a:prstGeom prst="rect">
            <a:avLst/>
          </a:prstGeom>
          <a:noFill/>
        </p:spPr>
      </p:pic>
      <p:sp>
        <p:nvSpPr>
          <p:cNvPr id="24" name="Right Triangle 1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0">
            <a:extLst>
              <a:ext uri="{FF2B5EF4-FFF2-40B4-BE49-F238E27FC236}">
                <a16:creationId xmlns:a16="http://schemas.microsoft.com/office/drawing/2014/main" id="{463E6235-1649-4B47-9862-4026FC47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D735E0-CE2C-444A-92D0-3ED75159D8A3}"/>
              </a:ext>
            </a:extLst>
          </p:cNvPr>
          <p:cNvSpPr>
            <a:spLocks noGrp="1"/>
          </p:cNvSpPr>
          <p:nvPr>
            <p:ph type="ctrTitle"/>
          </p:nvPr>
        </p:nvSpPr>
        <p:spPr>
          <a:xfrm>
            <a:off x="5450209" y="1056640"/>
            <a:ext cx="5799947" cy="3494398"/>
          </a:xfrm>
        </p:spPr>
        <p:txBody>
          <a:bodyPr anchor="b">
            <a:normAutofit/>
          </a:bodyPr>
          <a:lstStyle/>
          <a:p>
            <a:pPr algn="l"/>
            <a:r>
              <a:rPr lang="en-US" sz="5000" b="1"/>
              <a:t>Requesting Statistics From Local Law Enforcement Agencies </a:t>
            </a:r>
            <a:endParaRPr lang="en-US" sz="5000"/>
          </a:p>
        </p:txBody>
      </p:sp>
      <p:sp>
        <p:nvSpPr>
          <p:cNvPr id="3" name="Subtitle 2">
            <a:extLst>
              <a:ext uri="{FF2B5EF4-FFF2-40B4-BE49-F238E27FC236}">
                <a16:creationId xmlns:a16="http://schemas.microsoft.com/office/drawing/2014/main" id="{3E55FF17-2129-4476-B93A-155C3F1A0C72}"/>
              </a:ext>
            </a:extLst>
          </p:cNvPr>
          <p:cNvSpPr>
            <a:spLocks noGrp="1"/>
          </p:cNvSpPr>
          <p:nvPr>
            <p:ph type="subTitle" idx="1"/>
          </p:nvPr>
        </p:nvSpPr>
        <p:spPr>
          <a:xfrm>
            <a:off x="5450210" y="4582814"/>
            <a:ext cx="4041454" cy="1312657"/>
          </a:xfrm>
        </p:spPr>
        <p:txBody>
          <a:bodyPr anchor="t">
            <a:normAutofit/>
          </a:bodyPr>
          <a:lstStyle/>
          <a:p>
            <a:pPr algn="l"/>
            <a:r>
              <a:rPr lang="en-US" sz="2000" b="1"/>
              <a:t>Mark Bailey</a:t>
            </a:r>
          </a:p>
          <a:p>
            <a:pPr algn="l"/>
            <a:r>
              <a:rPr lang="en-US" sz="2000" b="1"/>
              <a:t>Chief of Police</a:t>
            </a:r>
          </a:p>
          <a:p>
            <a:pPr algn="l"/>
            <a:r>
              <a:rPr lang="en-US" sz="2000" b="1"/>
              <a:t>Jefferson State Community College</a:t>
            </a:r>
          </a:p>
        </p:txBody>
      </p:sp>
    </p:spTree>
    <p:extLst>
      <p:ext uri="{BB962C8B-B14F-4D97-AF65-F5344CB8AC3E}">
        <p14:creationId xmlns:p14="http://schemas.microsoft.com/office/powerpoint/2010/main" val="3759713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b="1" dirty="0"/>
              <a:t>What to Do If an Agency Requests Payment for the Statistics </a:t>
            </a:r>
          </a:p>
          <a:p>
            <a:pPr lvl="1"/>
            <a:r>
              <a:rPr lang="en-US" dirty="0"/>
              <a:t>If an agency requests payment in return for providing your institution with statistics, you may pay the agency, but you are not required to do so.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116849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b="1" dirty="0"/>
              <a:t>What to Do If You Obtain Non-UCR Statistics </a:t>
            </a:r>
          </a:p>
          <a:p>
            <a:pPr lvl="1"/>
            <a:r>
              <a:rPr lang="en-US" dirty="0"/>
              <a:t>The </a:t>
            </a:r>
            <a:r>
              <a:rPr lang="en-US" i="1" dirty="0" err="1"/>
              <a:t>Clery</a:t>
            </a:r>
            <a:r>
              <a:rPr lang="en-US" i="1" dirty="0"/>
              <a:t> Act </a:t>
            </a:r>
            <a:r>
              <a:rPr lang="en-US" dirty="0"/>
              <a:t>requires institutions and the Department to use the definitions of crimes in the FBI’s Uniform Crime Reporting Program when compiling crime statistics for </a:t>
            </a:r>
            <a:r>
              <a:rPr lang="en-US" i="1" dirty="0" err="1"/>
              <a:t>Clery</a:t>
            </a:r>
            <a:r>
              <a:rPr lang="en-US" i="1" dirty="0"/>
              <a:t> Act </a:t>
            </a:r>
            <a:r>
              <a:rPr lang="en-US" dirty="0"/>
              <a:t>purposes, but not all law enforcement agencies use these definitions. If you know that the statistics you obtained aren’t classified according to UCR definitions, and you have campus police personnel familiar with UCR definitions, they might be able to reclassify the crimes.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770486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b="1" dirty="0"/>
              <a:t>What to Do If You Obtain Statistics That You Can’t Attribute to Your </a:t>
            </a:r>
            <a:r>
              <a:rPr lang="en-US" b="1" i="1" dirty="0" err="1"/>
              <a:t>Clery</a:t>
            </a:r>
            <a:r>
              <a:rPr lang="en-US" b="1" i="1" dirty="0"/>
              <a:t> Act </a:t>
            </a:r>
            <a:r>
              <a:rPr lang="en-US" b="1" dirty="0"/>
              <a:t>Geography </a:t>
            </a:r>
          </a:p>
          <a:p>
            <a:pPr lvl="1"/>
            <a:r>
              <a:rPr lang="en-US" dirty="0"/>
              <a:t>In some jurisdictions, local law enforcement agencies cannot provide a breakdown of statistics specific to </a:t>
            </a:r>
            <a:r>
              <a:rPr lang="en-US" i="1" dirty="0" err="1"/>
              <a:t>Clery</a:t>
            </a:r>
            <a:r>
              <a:rPr lang="en-US" i="1" dirty="0"/>
              <a:t> Act </a:t>
            </a:r>
            <a:r>
              <a:rPr lang="en-US" dirty="0"/>
              <a:t>geographic areas.</a:t>
            </a:r>
          </a:p>
          <a:p>
            <a:pPr lvl="1"/>
            <a:r>
              <a:rPr lang="en-US" dirty="0"/>
              <a:t>For example, the police may provide your institution with statistics for the entire jurisdiction or the entire city, or they may include statistics for private residences and businesses. </a:t>
            </a:r>
          </a:p>
          <a:p>
            <a:pPr lvl="1"/>
            <a:r>
              <a:rPr lang="en-US" dirty="0"/>
              <a:t>If the statistics are all zeros, that isn’t a problem. </a:t>
            </a:r>
          </a:p>
          <a:p>
            <a:pPr lvl="1"/>
            <a:r>
              <a:rPr lang="en-US" b="1" dirty="0"/>
              <a:t>If not, we suggest that you request addresses for the crimes included in the statistics to help you determine if any of the crimes occurred on your </a:t>
            </a:r>
            <a:r>
              <a:rPr lang="en-US" b="1" i="1" dirty="0" err="1"/>
              <a:t>Clery</a:t>
            </a:r>
            <a:r>
              <a:rPr lang="en-US" b="1" i="1" dirty="0"/>
              <a:t> Act </a:t>
            </a:r>
            <a:r>
              <a:rPr lang="en-US" b="1" dirty="0"/>
              <a:t>geography. </a:t>
            </a:r>
            <a:r>
              <a:rPr lang="en-US" dirty="0"/>
              <a:t>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084476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If you cannot determine whether any of the crime statistics apply to or include your </a:t>
            </a:r>
            <a:r>
              <a:rPr lang="en-US" i="1" dirty="0" err="1"/>
              <a:t>Clery</a:t>
            </a:r>
            <a:r>
              <a:rPr lang="en-US" i="1" dirty="0"/>
              <a:t> Act </a:t>
            </a:r>
            <a:r>
              <a:rPr lang="en-US" dirty="0"/>
              <a:t>geography, provide a caveat in your annual security report explaining that the statistics were requested but were not available in a usable format for </a:t>
            </a:r>
            <a:r>
              <a:rPr lang="en-US" i="1" dirty="0" err="1"/>
              <a:t>Clery</a:t>
            </a:r>
            <a:r>
              <a:rPr lang="en-US" i="1" dirty="0"/>
              <a:t> Act </a:t>
            </a:r>
            <a:r>
              <a:rPr lang="en-US" dirty="0"/>
              <a:t>reporting.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223410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b="1" dirty="0"/>
              <a:t>What to Do If Your Request for Statistics Is Denied </a:t>
            </a:r>
          </a:p>
          <a:p>
            <a:pPr lvl="1"/>
            <a:r>
              <a:rPr lang="en-US" dirty="0"/>
              <a:t>If a law enforcement agency that you contact does not comply with your request for crime statistics, document both your request for the statistics and the response, or lack of response, from the agency. You should also consult state and local open records laws to see if law enforcement agencies are required to provide crime statistics to citizens and organizations that request them. If some of the agencies provide you with statistics and others don’t, be sure to include the statistics you did receive in your reported crime statistics. Add an explanation to tell the reader that not all of the agencies responded to your request for statistics, or that not all of the agencies could provide the statistics as requested.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352865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a:xfrm>
            <a:off x="838200" y="2768599"/>
            <a:ext cx="10515600" cy="3408363"/>
          </a:xfrm>
        </p:spPr>
        <p:txBody>
          <a:bodyPr/>
          <a:lstStyle/>
          <a:p>
            <a:r>
              <a:rPr lang="en-US" b="1" u="sng" dirty="0"/>
              <a:t>Remember, requesting </a:t>
            </a:r>
            <a:r>
              <a:rPr lang="en-US" b="1" i="1" u="sng" dirty="0" err="1"/>
              <a:t>Clery</a:t>
            </a:r>
            <a:r>
              <a:rPr lang="en-US" b="1" i="1" u="sng" dirty="0"/>
              <a:t> Act </a:t>
            </a:r>
            <a:r>
              <a:rPr lang="en-US" b="1" u="sng" dirty="0"/>
              <a:t>crime statistics from local law enforcement agencies is an institutional obligation. </a:t>
            </a:r>
            <a:endParaRPr lang="en-US" u="sng" dirty="0"/>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702721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In addition to collecting crime </a:t>
            </a:r>
            <a:r>
              <a:rPr lang="en-US" b="1" dirty="0"/>
              <a:t>reports </a:t>
            </a:r>
            <a:r>
              <a:rPr lang="en-US" dirty="0"/>
              <a:t>from campus security authorities, the </a:t>
            </a:r>
            <a:r>
              <a:rPr lang="en-US" i="1" dirty="0" err="1"/>
              <a:t>Clery</a:t>
            </a:r>
            <a:r>
              <a:rPr lang="en-US" i="1" dirty="0"/>
              <a:t> Act </a:t>
            </a:r>
            <a:r>
              <a:rPr lang="en-US" dirty="0"/>
              <a:t>requires that every institution make a “reasonable, good-faith effort” to obtain </a:t>
            </a:r>
            <a:r>
              <a:rPr lang="en-US" i="1" dirty="0" err="1"/>
              <a:t>Clery</a:t>
            </a:r>
            <a:r>
              <a:rPr lang="en-US" i="1" dirty="0"/>
              <a:t> Act </a:t>
            </a:r>
            <a:r>
              <a:rPr lang="en-US" dirty="0"/>
              <a:t>crime </a:t>
            </a:r>
            <a:r>
              <a:rPr lang="en-US" b="1" dirty="0"/>
              <a:t>statistics </a:t>
            </a:r>
            <a:r>
              <a:rPr lang="en-US" dirty="0"/>
              <a:t>from all local law enforcement agencies that have jurisdiction over the school’s </a:t>
            </a:r>
            <a:r>
              <a:rPr lang="en-US" i="1" dirty="0" err="1"/>
              <a:t>Clery</a:t>
            </a:r>
            <a:r>
              <a:rPr lang="en-US" i="1" dirty="0"/>
              <a:t> Act </a:t>
            </a:r>
            <a:r>
              <a:rPr lang="en-US" dirty="0"/>
              <a:t>geography. </a:t>
            </a:r>
          </a:p>
          <a:p>
            <a:pPr lvl="1"/>
            <a:r>
              <a:rPr lang="en-US" dirty="0"/>
              <a:t>Municipal</a:t>
            </a:r>
          </a:p>
          <a:p>
            <a:pPr lvl="1"/>
            <a:r>
              <a:rPr lang="en-US" dirty="0"/>
              <a:t>County Sheriff’s Office</a:t>
            </a:r>
          </a:p>
          <a:p>
            <a:pPr lvl="1"/>
            <a:r>
              <a:rPr lang="en-US" dirty="0"/>
              <a:t>Alabama Law Enforcement Agency</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
        <p:nvSpPr>
          <p:cNvPr id="5" name="Rectangle 4">
            <a:extLst>
              <a:ext uri="{FF2B5EF4-FFF2-40B4-BE49-F238E27FC236}">
                <a16:creationId xmlns:a16="http://schemas.microsoft.com/office/drawing/2014/main" id="{76F5933E-4F07-4FC7-804A-37E0026C1BA5}"/>
              </a:ext>
            </a:extLst>
          </p:cNvPr>
          <p:cNvSpPr/>
          <p:nvPr/>
        </p:nvSpPr>
        <p:spPr>
          <a:xfrm>
            <a:off x="419100" y="5530632"/>
            <a:ext cx="11125200" cy="954107"/>
          </a:xfrm>
          <a:prstGeom prst="rect">
            <a:avLst/>
          </a:prstGeom>
        </p:spPr>
        <p:txBody>
          <a:bodyPr wrap="square">
            <a:spAutoFit/>
          </a:bodyPr>
          <a:lstStyle/>
          <a:p>
            <a:pPr algn="ctr"/>
            <a:r>
              <a:rPr lang="en-US" sz="2800" b="1" u="sng" dirty="0">
                <a:solidFill>
                  <a:srgbClr val="000000"/>
                </a:solidFill>
                <a:latin typeface="Times New Roman" panose="02020603050405020304" pitchFamily="18" charset="0"/>
              </a:rPr>
              <a:t>you must request statistics from all agencies with jurisdiction over areas in your school’s </a:t>
            </a:r>
            <a:r>
              <a:rPr lang="en-US" sz="2800" b="1" i="1" u="sng" dirty="0" err="1">
                <a:solidFill>
                  <a:srgbClr val="000000"/>
                </a:solidFill>
                <a:latin typeface="Times New Roman" panose="02020603050405020304" pitchFamily="18" charset="0"/>
              </a:rPr>
              <a:t>Clery</a:t>
            </a:r>
            <a:r>
              <a:rPr lang="en-US" sz="2800" b="1" i="1" u="sng" dirty="0">
                <a:solidFill>
                  <a:srgbClr val="000000"/>
                </a:solidFill>
                <a:latin typeface="Times New Roman" panose="02020603050405020304" pitchFamily="18" charset="0"/>
              </a:rPr>
              <a:t> Act </a:t>
            </a:r>
            <a:r>
              <a:rPr lang="en-US" sz="2800" b="1" u="sng" dirty="0">
                <a:solidFill>
                  <a:srgbClr val="000000"/>
                </a:solidFill>
                <a:latin typeface="Times New Roman" panose="02020603050405020304" pitchFamily="18" charset="0"/>
              </a:rPr>
              <a:t>geography. </a:t>
            </a:r>
            <a:endParaRPr lang="en-US" sz="2800" b="1" u="sng" dirty="0"/>
          </a:p>
        </p:txBody>
      </p:sp>
    </p:spTree>
    <p:extLst>
      <p:ext uri="{BB962C8B-B14F-4D97-AF65-F5344CB8AC3E}">
        <p14:creationId xmlns:p14="http://schemas.microsoft.com/office/powerpoint/2010/main" val="19661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You must ask for law enforcement statistics for </a:t>
            </a:r>
            <a:r>
              <a:rPr lang="en-US" i="1" dirty="0" err="1"/>
              <a:t>Clery</a:t>
            </a:r>
            <a:r>
              <a:rPr lang="en-US" i="1" dirty="0"/>
              <a:t> Act </a:t>
            </a:r>
            <a:r>
              <a:rPr lang="en-US" dirty="0"/>
              <a:t>crimes that occurred on any area included in </a:t>
            </a:r>
            <a:r>
              <a:rPr lang="en-US" b="1" dirty="0"/>
              <a:t>your institution’s </a:t>
            </a:r>
            <a:r>
              <a:rPr lang="en-US" b="1" i="1" dirty="0" err="1"/>
              <a:t>Clery</a:t>
            </a:r>
            <a:r>
              <a:rPr lang="en-US" b="1" i="1" dirty="0"/>
              <a:t> Act </a:t>
            </a:r>
            <a:r>
              <a:rPr lang="en-US" b="1" dirty="0"/>
              <a:t>geography: </a:t>
            </a:r>
            <a:r>
              <a:rPr lang="en-US" dirty="0"/>
              <a:t>on campus, public property and </a:t>
            </a:r>
            <a:r>
              <a:rPr lang="en-US" dirty="0" err="1"/>
              <a:t>noncampus</a:t>
            </a:r>
            <a:r>
              <a:rPr lang="en-US" dirty="0"/>
              <a:t> locations, if you have any. </a:t>
            </a:r>
          </a:p>
          <a:p>
            <a:r>
              <a:rPr lang="en-US" dirty="0"/>
              <a:t>It doesn’t matter what the institution’s relationship is with local law enforcement, nor does it matter if you’ve requested </a:t>
            </a:r>
            <a:r>
              <a:rPr lang="en-US" i="1" dirty="0" err="1"/>
              <a:t>Clery</a:t>
            </a:r>
            <a:r>
              <a:rPr lang="en-US" i="1" dirty="0"/>
              <a:t> Act </a:t>
            </a:r>
            <a:r>
              <a:rPr lang="en-US" dirty="0"/>
              <a:t>statistics from them in the past and haven’t gotten a response; you must make the request annually.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18359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If your institution has multiple campuses, each campus must make this request to the appropriate local law enforcement agencies. </a:t>
            </a:r>
          </a:p>
          <a:p>
            <a:r>
              <a:rPr lang="en-US" dirty="0"/>
              <a:t>If your institution has an additional campus in a foreign country, that campus also has an obligation to make a good-faith effort to obtain statistics from local law enforcement authorities in that area.</a:t>
            </a:r>
          </a:p>
          <a:p>
            <a:r>
              <a:rPr lang="en-US" b="1" u="sng" dirty="0"/>
              <a:t>The </a:t>
            </a:r>
            <a:r>
              <a:rPr lang="en-US" b="1" i="1" u="sng" dirty="0" err="1"/>
              <a:t>Clery</a:t>
            </a:r>
            <a:r>
              <a:rPr lang="en-US" b="1" i="1" u="sng" dirty="0"/>
              <a:t> Act </a:t>
            </a:r>
            <a:r>
              <a:rPr lang="en-US" b="1" u="sng" dirty="0"/>
              <a:t>doesn’t require local law enforcement agencies to provide institutions with crime statistics. If you make a reasonable, good-faith effort to obtain the statistics, your institution is not responsible for the failure of the local or state police agency to supply them.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210266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The law states that an institution “may rely on the information supplied” by a local or state police agency. </a:t>
            </a:r>
          </a:p>
          <a:p>
            <a:r>
              <a:rPr lang="en-US" dirty="0"/>
              <a:t>The phrase “may rely on” means that an institution is not required to verify the accuracy of the statistics that are provided; </a:t>
            </a:r>
          </a:p>
          <a:p>
            <a:r>
              <a:rPr lang="en-US" dirty="0"/>
              <a:t>you are required to ensure that the statistics you receive cover your </a:t>
            </a:r>
            <a:r>
              <a:rPr lang="en-US" i="1" dirty="0" err="1"/>
              <a:t>Clery</a:t>
            </a:r>
            <a:r>
              <a:rPr lang="en-US" i="1" dirty="0"/>
              <a:t> Act </a:t>
            </a:r>
            <a:r>
              <a:rPr lang="en-US" dirty="0"/>
              <a:t>geography and not other areas.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59189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normAutofit/>
          </a:bodyPr>
          <a:lstStyle/>
          <a:p>
            <a:r>
              <a:rPr lang="en-US" b="1" dirty="0"/>
              <a:t>How Do You Obtain Statistics From Local Law Enforcement? </a:t>
            </a:r>
          </a:p>
          <a:p>
            <a:endParaRPr lang="en-US" dirty="0"/>
          </a:p>
          <a:p>
            <a:pPr lvl="1"/>
            <a:r>
              <a:rPr lang="en-US" b="1" dirty="0"/>
              <a:t>Determine the correct law enforcement authorities and develop a relationship with them. </a:t>
            </a:r>
            <a:endParaRPr lang="en-US" dirty="0"/>
          </a:p>
          <a:p>
            <a:endParaRPr lang="en-US" dirty="0"/>
          </a:p>
          <a:p>
            <a:pPr lvl="1"/>
            <a:r>
              <a:rPr lang="en-US" b="1" dirty="0"/>
              <a:t>Contact local law enforcement early in the year. </a:t>
            </a:r>
            <a:endParaRPr lang="en-US" dirty="0"/>
          </a:p>
          <a:p>
            <a:pPr lvl="1"/>
            <a:endParaRPr lang="en-US" dirty="0"/>
          </a:p>
          <a:p>
            <a:endParaRPr lang="en-US" dirty="0"/>
          </a:p>
          <a:p>
            <a:pPr lvl="1"/>
            <a:r>
              <a:rPr lang="en-US" b="1" dirty="0"/>
              <a:t>Document your good-faith effort to obtain the statistics, including follow-up requests. </a:t>
            </a:r>
            <a:endParaRPr lang="en-US" dirty="0"/>
          </a:p>
          <a:p>
            <a:pPr lvl="1"/>
            <a:endParaRPr lang="en-US" dirty="0"/>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085390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Ask for statistics for all </a:t>
            </a:r>
            <a:r>
              <a:rPr lang="en-US" i="1" dirty="0" err="1"/>
              <a:t>Clery</a:t>
            </a:r>
            <a:r>
              <a:rPr lang="en-US" i="1" dirty="0"/>
              <a:t> Act </a:t>
            </a:r>
            <a:r>
              <a:rPr lang="en-US" dirty="0"/>
              <a:t>crimes for:</a:t>
            </a:r>
          </a:p>
          <a:p>
            <a:endParaRPr lang="en-US" dirty="0"/>
          </a:p>
          <a:p>
            <a:pPr lvl="1"/>
            <a:r>
              <a:rPr lang="en-US" dirty="0"/>
              <a:t>your campus; </a:t>
            </a:r>
          </a:p>
          <a:p>
            <a:pPr lvl="1"/>
            <a:r>
              <a:rPr lang="en-US" dirty="0"/>
              <a:t> on-campus student housing facilities, if you have any; </a:t>
            </a:r>
          </a:p>
          <a:p>
            <a:pPr lvl="1"/>
            <a:r>
              <a:rPr lang="en-US" dirty="0"/>
              <a:t>public property; and </a:t>
            </a:r>
          </a:p>
          <a:p>
            <a:pPr lvl="1"/>
            <a:r>
              <a:rPr lang="en-US" dirty="0" err="1"/>
              <a:t>noncampus</a:t>
            </a:r>
            <a:r>
              <a:rPr lang="en-US" dirty="0"/>
              <a:t> buildings or property, if you have any. </a:t>
            </a:r>
          </a:p>
          <a:p>
            <a:pPr marL="457200" lvl="1" indent="0">
              <a:buNone/>
            </a:pPr>
            <a:endParaRPr lang="en-US" dirty="0"/>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
        <p:nvSpPr>
          <p:cNvPr id="5" name="TextBox 4">
            <a:extLst>
              <a:ext uri="{FF2B5EF4-FFF2-40B4-BE49-F238E27FC236}">
                <a16:creationId xmlns:a16="http://schemas.microsoft.com/office/drawing/2014/main" id="{469B094B-96E9-454A-A1DA-B29CEF0C6561}"/>
              </a:ext>
            </a:extLst>
          </p:cNvPr>
          <p:cNvSpPr txBox="1"/>
          <p:nvPr/>
        </p:nvSpPr>
        <p:spPr>
          <a:xfrm>
            <a:off x="1168400" y="4834971"/>
            <a:ext cx="9283700" cy="646331"/>
          </a:xfrm>
          <a:prstGeom prst="rect">
            <a:avLst/>
          </a:prstGeom>
          <a:noFill/>
        </p:spPr>
        <p:txBody>
          <a:bodyPr wrap="square" rtlCol="0">
            <a:spAutoFit/>
          </a:bodyPr>
          <a:lstStyle/>
          <a:p>
            <a:r>
              <a:rPr lang="en-US" dirty="0"/>
              <a:t>Most law enforcement agencies are not aware of the </a:t>
            </a:r>
            <a:r>
              <a:rPr lang="en-US" dirty="0" err="1"/>
              <a:t>Clery</a:t>
            </a:r>
            <a:r>
              <a:rPr lang="en-US" dirty="0"/>
              <a:t> Act.  Be prepared to list the exact cases that you need information about.</a:t>
            </a:r>
          </a:p>
        </p:txBody>
      </p:sp>
    </p:spTree>
    <p:extLst>
      <p:ext uri="{BB962C8B-B14F-4D97-AF65-F5344CB8AC3E}">
        <p14:creationId xmlns:p14="http://schemas.microsoft.com/office/powerpoint/2010/main" val="301068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dirty="0"/>
              <a:t>Explain why you need it</a:t>
            </a:r>
          </a:p>
          <a:p>
            <a:r>
              <a:rPr lang="en-US" dirty="0"/>
              <a:t>Explain the format that you need it provided</a:t>
            </a:r>
          </a:p>
          <a:p>
            <a:pPr lvl="1"/>
            <a:r>
              <a:rPr lang="en-US" b="1" dirty="0"/>
              <a:t>preferably in writing </a:t>
            </a:r>
            <a:r>
              <a:rPr lang="en-US" dirty="0"/>
              <a:t>(either paper or electronic). </a:t>
            </a:r>
          </a:p>
          <a:p>
            <a:r>
              <a:rPr lang="en-US" dirty="0"/>
              <a:t>When you need it</a:t>
            </a:r>
          </a:p>
          <a:p>
            <a:r>
              <a:rPr lang="en-US" b="1" dirty="0"/>
              <a:t>Where it should be sent. </a:t>
            </a:r>
            <a:r>
              <a:rPr lang="en-US" dirty="0"/>
              <a:t>Provide your institution’s mailing or e-mail address. </a:t>
            </a:r>
          </a:p>
          <a:p>
            <a:r>
              <a:rPr lang="en-US" b="1" dirty="0"/>
              <a:t>To whom it should be sent. </a:t>
            </a:r>
            <a:r>
              <a:rPr lang="en-US" dirty="0"/>
              <a:t>Provide the name and title of the person who is responsible for collecting these data for your institution.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717989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DB0A-809F-4596-A614-417F119EAB0E}"/>
              </a:ext>
            </a:extLst>
          </p:cNvPr>
          <p:cNvSpPr>
            <a:spLocks noGrp="1"/>
          </p:cNvSpPr>
          <p:nvPr>
            <p:ph type="title"/>
          </p:nvPr>
        </p:nvSpPr>
        <p:spPr/>
        <p:txBody>
          <a:bodyPr/>
          <a:lstStyle/>
          <a:p>
            <a:r>
              <a:rPr lang="en-US" b="1" dirty="0"/>
              <a:t>Requesting Statistics From Local Law Enforcement Agencies </a:t>
            </a:r>
            <a:endParaRPr lang="en-US" dirty="0"/>
          </a:p>
        </p:txBody>
      </p:sp>
      <p:sp>
        <p:nvSpPr>
          <p:cNvPr id="3" name="Content Placeholder 2">
            <a:extLst>
              <a:ext uri="{FF2B5EF4-FFF2-40B4-BE49-F238E27FC236}">
                <a16:creationId xmlns:a16="http://schemas.microsoft.com/office/drawing/2014/main" id="{B3A24825-6EEA-41BF-8BB4-C79EACCC403A}"/>
              </a:ext>
            </a:extLst>
          </p:cNvPr>
          <p:cNvSpPr>
            <a:spLocks noGrp="1"/>
          </p:cNvSpPr>
          <p:nvPr>
            <p:ph idx="1"/>
          </p:nvPr>
        </p:nvSpPr>
        <p:spPr/>
        <p:txBody>
          <a:bodyPr/>
          <a:lstStyle/>
          <a:p>
            <a:r>
              <a:rPr lang="en-US" b="1" dirty="0"/>
              <a:t>What to Do If You Are Directed to a Website </a:t>
            </a:r>
          </a:p>
          <a:p>
            <a:r>
              <a:rPr lang="en-US" dirty="0"/>
              <a:t>In some jurisdictions, local law enforcement statistics are available on a public access website. In this case, the police may instruct you to visit the site to obtain the statistics. If you can identify the statistics for your school’s </a:t>
            </a:r>
            <a:r>
              <a:rPr lang="en-US" i="1" dirty="0" err="1"/>
              <a:t>Clery</a:t>
            </a:r>
            <a:r>
              <a:rPr lang="en-US" i="1" dirty="0"/>
              <a:t> Act </a:t>
            </a:r>
            <a:r>
              <a:rPr lang="en-US" dirty="0"/>
              <a:t>geography from the statistics, and you can confirm that the website is up-to-date, this is an acceptable means of meeting the requirement. You are still, however, required by law to make an initial request for statistics annually directly to the agency. </a:t>
            </a:r>
          </a:p>
        </p:txBody>
      </p:sp>
      <p:pic>
        <p:nvPicPr>
          <p:cNvPr id="4" name="Picture 3" descr="Alabama Community College System (ACCS)">
            <a:hlinkClick r:id="rId3" tgtFrame="&quot;_blank&quot;"/>
            <a:extLst>
              <a:ext uri="{FF2B5EF4-FFF2-40B4-BE49-F238E27FC236}">
                <a16:creationId xmlns:a16="http://schemas.microsoft.com/office/drawing/2014/main" id="{523D3986-DA15-45AF-A47D-BEF6E6B5C2B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249147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1167</Words>
  <Application>Microsoft Office PowerPoint</Application>
  <PresentationFormat>Widescreen</PresentationFormat>
  <Paragraphs>82</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lpstr>Requesting Statistics From Local Law Enforcement Agencies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Requesting Statistics From Local Law Enforcement Agencies</dc:title>
  <dc:creator>Mark Bailey</dc:creator>
  <cp:lastModifiedBy>Mark Bailey</cp:lastModifiedBy>
  <cp:revision>4</cp:revision>
  <cp:lastPrinted>2021-01-28T21:50:59Z</cp:lastPrinted>
  <dcterms:created xsi:type="dcterms:W3CDTF">2021-01-28T19:29:07Z</dcterms:created>
  <dcterms:modified xsi:type="dcterms:W3CDTF">2021-01-28T21:51:00Z</dcterms:modified>
</cp:coreProperties>
</file>