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6" r:id="rId16"/>
    <p:sldId id="270" r:id="rId17"/>
    <p:sldId id="271" r:id="rId18"/>
    <p:sldId id="272" r:id="rId19"/>
    <p:sldId id="273" r:id="rId20"/>
    <p:sldId id="274" r:id="rId21"/>
    <p:sldId id="275" r:id="rId22"/>
    <p:sldId id="277" r:id="rId23"/>
    <p:sldId id="278" r:id="rId24"/>
    <p:sldId id="279" r:id="rId25"/>
    <p:sldId id="280" r:id="rId26"/>
    <p:sldId id="281" r:id="rId27"/>
    <p:sldId id="283" r:id="rId28"/>
    <p:sldId id="282"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4" r:id="rId49"/>
    <p:sldId id="303" r:id="rId50"/>
    <p:sldId id="305" r:id="rId51"/>
    <p:sldId id="306" r:id="rId52"/>
    <p:sldId id="307" r:id="rId53"/>
    <p:sldId id="308" r:id="rId54"/>
    <p:sldId id="309" r:id="rId55"/>
    <p:sldId id="310"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59" d="100"/>
          <a:sy n="59" d="100"/>
        </p:scale>
        <p:origin x="78" y="1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57440-5A85-4252-B8F2-FB76F4AF40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E3A2E-81CC-4609-AAE8-1544FC3CED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1238B9-13A9-407E-95D5-FD030E7815B7}"/>
              </a:ext>
            </a:extLst>
          </p:cNvPr>
          <p:cNvSpPr>
            <a:spLocks noGrp="1"/>
          </p:cNvSpPr>
          <p:nvPr>
            <p:ph type="dt" sz="half" idx="10"/>
          </p:nvPr>
        </p:nvSpPr>
        <p:spPr/>
        <p:txBody>
          <a:bodyPr/>
          <a:lstStyle/>
          <a:p>
            <a:fld id="{778D004F-3C98-43A6-B5F8-DAD68B66263C}" type="datetimeFigureOut">
              <a:rPr lang="en-US" smtClean="0"/>
              <a:t>1/28/2021</a:t>
            </a:fld>
            <a:endParaRPr lang="en-US"/>
          </a:p>
        </p:txBody>
      </p:sp>
      <p:sp>
        <p:nvSpPr>
          <p:cNvPr id="5" name="Footer Placeholder 4">
            <a:extLst>
              <a:ext uri="{FF2B5EF4-FFF2-40B4-BE49-F238E27FC236}">
                <a16:creationId xmlns:a16="http://schemas.microsoft.com/office/drawing/2014/main" id="{316F27AC-3DE9-43CB-9FD0-3DE5CA23D8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1D755B-C596-4984-AAEA-0BCCA36ECFE3}"/>
              </a:ext>
            </a:extLst>
          </p:cNvPr>
          <p:cNvSpPr>
            <a:spLocks noGrp="1"/>
          </p:cNvSpPr>
          <p:nvPr>
            <p:ph type="sldNum" sz="quarter" idx="12"/>
          </p:nvPr>
        </p:nvSpPr>
        <p:spPr/>
        <p:txBody>
          <a:bodyPr/>
          <a:lstStyle/>
          <a:p>
            <a:fld id="{17427ED5-8560-46E5-9AFB-BE61D948C360}" type="slidenum">
              <a:rPr lang="en-US" smtClean="0"/>
              <a:t>‹#›</a:t>
            </a:fld>
            <a:endParaRPr lang="en-US"/>
          </a:p>
        </p:txBody>
      </p:sp>
    </p:spTree>
    <p:extLst>
      <p:ext uri="{BB962C8B-B14F-4D97-AF65-F5344CB8AC3E}">
        <p14:creationId xmlns:p14="http://schemas.microsoft.com/office/powerpoint/2010/main" val="908384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F5C92-8125-424E-A425-B252890EBC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6578D9-D74E-4605-9835-A3EC712B2C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8C1BCF-3625-42FB-8974-E99CF8E7F07A}"/>
              </a:ext>
            </a:extLst>
          </p:cNvPr>
          <p:cNvSpPr>
            <a:spLocks noGrp="1"/>
          </p:cNvSpPr>
          <p:nvPr>
            <p:ph type="dt" sz="half" idx="10"/>
          </p:nvPr>
        </p:nvSpPr>
        <p:spPr/>
        <p:txBody>
          <a:bodyPr/>
          <a:lstStyle/>
          <a:p>
            <a:fld id="{778D004F-3C98-43A6-B5F8-DAD68B66263C}" type="datetimeFigureOut">
              <a:rPr lang="en-US" smtClean="0"/>
              <a:t>1/28/2021</a:t>
            </a:fld>
            <a:endParaRPr lang="en-US"/>
          </a:p>
        </p:txBody>
      </p:sp>
      <p:sp>
        <p:nvSpPr>
          <p:cNvPr id="5" name="Footer Placeholder 4">
            <a:extLst>
              <a:ext uri="{FF2B5EF4-FFF2-40B4-BE49-F238E27FC236}">
                <a16:creationId xmlns:a16="http://schemas.microsoft.com/office/drawing/2014/main" id="{1750452C-C3EE-4B14-AA7A-F746D8CFB8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4EB03-A37D-4ABF-BB62-69867F1491D1}"/>
              </a:ext>
            </a:extLst>
          </p:cNvPr>
          <p:cNvSpPr>
            <a:spLocks noGrp="1"/>
          </p:cNvSpPr>
          <p:nvPr>
            <p:ph type="sldNum" sz="quarter" idx="12"/>
          </p:nvPr>
        </p:nvSpPr>
        <p:spPr/>
        <p:txBody>
          <a:bodyPr/>
          <a:lstStyle/>
          <a:p>
            <a:fld id="{17427ED5-8560-46E5-9AFB-BE61D948C360}" type="slidenum">
              <a:rPr lang="en-US" smtClean="0"/>
              <a:t>‹#›</a:t>
            </a:fld>
            <a:endParaRPr lang="en-US"/>
          </a:p>
        </p:txBody>
      </p:sp>
    </p:spTree>
    <p:extLst>
      <p:ext uri="{BB962C8B-B14F-4D97-AF65-F5344CB8AC3E}">
        <p14:creationId xmlns:p14="http://schemas.microsoft.com/office/powerpoint/2010/main" val="1479197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51FC14-4FC8-48EA-9733-4AE5DFB13E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C8DC59-069B-4D6D-86D9-6F71CA6EE4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1D3C8C-99CD-485E-8211-55D21402B5C4}"/>
              </a:ext>
            </a:extLst>
          </p:cNvPr>
          <p:cNvSpPr>
            <a:spLocks noGrp="1"/>
          </p:cNvSpPr>
          <p:nvPr>
            <p:ph type="dt" sz="half" idx="10"/>
          </p:nvPr>
        </p:nvSpPr>
        <p:spPr/>
        <p:txBody>
          <a:bodyPr/>
          <a:lstStyle/>
          <a:p>
            <a:fld id="{778D004F-3C98-43A6-B5F8-DAD68B66263C}" type="datetimeFigureOut">
              <a:rPr lang="en-US" smtClean="0"/>
              <a:t>1/28/2021</a:t>
            </a:fld>
            <a:endParaRPr lang="en-US"/>
          </a:p>
        </p:txBody>
      </p:sp>
      <p:sp>
        <p:nvSpPr>
          <p:cNvPr id="5" name="Footer Placeholder 4">
            <a:extLst>
              <a:ext uri="{FF2B5EF4-FFF2-40B4-BE49-F238E27FC236}">
                <a16:creationId xmlns:a16="http://schemas.microsoft.com/office/drawing/2014/main" id="{3DE70D40-C930-4F40-B08A-C65507DC6D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6BEE2A-4027-41B4-A271-36CDB550B270}"/>
              </a:ext>
            </a:extLst>
          </p:cNvPr>
          <p:cNvSpPr>
            <a:spLocks noGrp="1"/>
          </p:cNvSpPr>
          <p:nvPr>
            <p:ph type="sldNum" sz="quarter" idx="12"/>
          </p:nvPr>
        </p:nvSpPr>
        <p:spPr/>
        <p:txBody>
          <a:bodyPr/>
          <a:lstStyle/>
          <a:p>
            <a:fld id="{17427ED5-8560-46E5-9AFB-BE61D948C360}" type="slidenum">
              <a:rPr lang="en-US" smtClean="0"/>
              <a:t>‹#›</a:t>
            </a:fld>
            <a:endParaRPr lang="en-US"/>
          </a:p>
        </p:txBody>
      </p:sp>
    </p:spTree>
    <p:extLst>
      <p:ext uri="{BB962C8B-B14F-4D97-AF65-F5344CB8AC3E}">
        <p14:creationId xmlns:p14="http://schemas.microsoft.com/office/powerpoint/2010/main" val="1839761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3CE79-BBBA-4D67-9804-4C09153589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AACAF4-3902-45EC-BEB5-2E50826F88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F09D0C-9936-4254-BBE1-30288585E408}"/>
              </a:ext>
            </a:extLst>
          </p:cNvPr>
          <p:cNvSpPr>
            <a:spLocks noGrp="1"/>
          </p:cNvSpPr>
          <p:nvPr>
            <p:ph type="dt" sz="half" idx="10"/>
          </p:nvPr>
        </p:nvSpPr>
        <p:spPr/>
        <p:txBody>
          <a:bodyPr/>
          <a:lstStyle/>
          <a:p>
            <a:fld id="{778D004F-3C98-43A6-B5F8-DAD68B66263C}" type="datetimeFigureOut">
              <a:rPr lang="en-US" smtClean="0"/>
              <a:t>1/28/2021</a:t>
            </a:fld>
            <a:endParaRPr lang="en-US"/>
          </a:p>
        </p:txBody>
      </p:sp>
      <p:sp>
        <p:nvSpPr>
          <p:cNvPr id="5" name="Footer Placeholder 4">
            <a:extLst>
              <a:ext uri="{FF2B5EF4-FFF2-40B4-BE49-F238E27FC236}">
                <a16:creationId xmlns:a16="http://schemas.microsoft.com/office/drawing/2014/main" id="{AF34AAD8-5997-428A-8B4A-7262ACCF59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1DA221-B9FA-48F7-8CFA-749A18B44E3A}"/>
              </a:ext>
            </a:extLst>
          </p:cNvPr>
          <p:cNvSpPr>
            <a:spLocks noGrp="1"/>
          </p:cNvSpPr>
          <p:nvPr>
            <p:ph type="sldNum" sz="quarter" idx="12"/>
          </p:nvPr>
        </p:nvSpPr>
        <p:spPr/>
        <p:txBody>
          <a:bodyPr/>
          <a:lstStyle/>
          <a:p>
            <a:fld id="{17427ED5-8560-46E5-9AFB-BE61D948C360}" type="slidenum">
              <a:rPr lang="en-US" smtClean="0"/>
              <a:t>‹#›</a:t>
            </a:fld>
            <a:endParaRPr lang="en-US"/>
          </a:p>
        </p:txBody>
      </p:sp>
    </p:spTree>
    <p:extLst>
      <p:ext uri="{BB962C8B-B14F-4D97-AF65-F5344CB8AC3E}">
        <p14:creationId xmlns:p14="http://schemas.microsoft.com/office/powerpoint/2010/main" val="2000675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2EDB0-EC74-4BA3-8CCA-D3835B6B1C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66CF50-50CF-4E29-8312-B5B8BC62AB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3BA988-3B92-4B32-8D0E-AD375208DC43}"/>
              </a:ext>
            </a:extLst>
          </p:cNvPr>
          <p:cNvSpPr>
            <a:spLocks noGrp="1"/>
          </p:cNvSpPr>
          <p:nvPr>
            <p:ph type="dt" sz="half" idx="10"/>
          </p:nvPr>
        </p:nvSpPr>
        <p:spPr/>
        <p:txBody>
          <a:bodyPr/>
          <a:lstStyle/>
          <a:p>
            <a:fld id="{778D004F-3C98-43A6-B5F8-DAD68B66263C}" type="datetimeFigureOut">
              <a:rPr lang="en-US" smtClean="0"/>
              <a:t>1/28/2021</a:t>
            </a:fld>
            <a:endParaRPr lang="en-US"/>
          </a:p>
        </p:txBody>
      </p:sp>
      <p:sp>
        <p:nvSpPr>
          <p:cNvPr id="5" name="Footer Placeholder 4">
            <a:extLst>
              <a:ext uri="{FF2B5EF4-FFF2-40B4-BE49-F238E27FC236}">
                <a16:creationId xmlns:a16="http://schemas.microsoft.com/office/drawing/2014/main" id="{51E971D3-6269-44F9-B272-5BAFEDC533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92EDF5-916F-4057-B7CC-694DFBBCAFEC}"/>
              </a:ext>
            </a:extLst>
          </p:cNvPr>
          <p:cNvSpPr>
            <a:spLocks noGrp="1"/>
          </p:cNvSpPr>
          <p:nvPr>
            <p:ph type="sldNum" sz="quarter" idx="12"/>
          </p:nvPr>
        </p:nvSpPr>
        <p:spPr/>
        <p:txBody>
          <a:bodyPr/>
          <a:lstStyle/>
          <a:p>
            <a:fld id="{17427ED5-8560-46E5-9AFB-BE61D948C360}" type="slidenum">
              <a:rPr lang="en-US" smtClean="0"/>
              <a:t>‹#›</a:t>
            </a:fld>
            <a:endParaRPr lang="en-US"/>
          </a:p>
        </p:txBody>
      </p:sp>
    </p:spTree>
    <p:extLst>
      <p:ext uri="{BB962C8B-B14F-4D97-AF65-F5344CB8AC3E}">
        <p14:creationId xmlns:p14="http://schemas.microsoft.com/office/powerpoint/2010/main" val="2798396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19C4-EB42-4AB6-BB1C-5925415C6B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1A9EA8-FC16-4490-8DE9-A43B4CF067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029B89-19E7-4A82-8D1D-F1A3CD7064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79ABB0C-FA18-46EB-AC23-27E1A62CDCDF}"/>
              </a:ext>
            </a:extLst>
          </p:cNvPr>
          <p:cNvSpPr>
            <a:spLocks noGrp="1"/>
          </p:cNvSpPr>
          <p:nvPr>
            <p:ph type="dt" sz="half" idx="10"/>
          </p:nvPr>
        </p:nvSpPr>
        <p:spPr/>
        <p:txBody>
          <a:bodyPr/>
          <a:lstStyle/>
          <a:p>
            <a:fld id="{778D004F-3C98-43A6-B5F8-DAD68B66263C}" type="datetimeFigureOut">
              <a:rPr lang="en-US" smtClean="0"/>
              <a:t>1/28/2021</a:t>
            </a:fld>
            <a:endParaRPr lang="en-US"/>
          </a:p>
        </p:txBody>
      </p:sp>
      <p:sp>
        <p:nvSpPr>
          <p:cNvPr id="6" name="Footer Placeholder 5">
            <a:extLst>
              <a:ext uri="{FF2B5EF4-FFF2-40B4-BE49-F238E27FC236}">
                <a16:creationId xmlns:a16="http://schemas.microsoft.com/office/drawing/2014/main" id="{AFB7D16F-5F7D-4660-B9A9-E3F59DBCDC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65A616-44A0-4B22-A34F-CD9E939DCBC9}"/>
              </a:ext>
            </a:extLst>
          </p:cNvPr>
          <p:cNvSpPr>
            <a:spLocks noGrp="1"/>
          </p:cNvSpPr>
          <p:nvPr>
            <p:ph type="sldNum" sz="quarter" idx="12"/>
          </p:nvPr>
        </p:nvSpPr>
        <p:spPr/>
        <p:txBody>
          <a:bodyPr/>
          <a:lstStyle/>
          <a:p>
            <a:fld id="{17427ED5-8560-46E5-9AFB-BE61D948C360}" type="slidenum">
              <a:rPr lang="en-US" smtClean="0"/>
              <a:t>‹#›</a:t>
            </a:fld>
            <a:endParaRPr lang="en-US"/>
          </a:p>
        </p:txBody>
      </p:sp>
    </p:spTree>
    <p:extLst>
      <p:ext uri="{BB962C8B-B14F-4D97-AF65-F5344CB8AC3E}">
        <p14:creationId xmlns:p14="http://schemas.microsoft.com/office/powerpoint/2010/main" val="347388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809AA-3CE0-42A9-8B33-88AB7D9BDE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F5BEC2-A0A9-4CC5-A759-87D8D109D0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B76B4F-55F5-4271-B34E-BF1889CD4A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EC653C-A20E-480E-AA05-08D14F381F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E73047-161F-4E56-956A-0633CCA39D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453D80-CB85-4BDF-9038-44E1B86ABA88}"/>
              </a:ext>
            </a:extLst>
          </p:cNvPr>
          <p:cNvSpPr>
            <a:spLocks noGrp="1"/>
          </p:cNvSpPr>
          <p:nvPr>
            <p:ph type="dt" sz="half" idx="10"/>
          </p:nvPr>
        </p:nvSpPr>
        <p:spPr/>
        <p:txBody>
          <a:bodyPr/>
          <a:lstStyle/>
          <a:p>
            <a:fld id="{778D004F-3C98-43A6-B5F8-DAD68B66263C}" type="datetimeFigureOut">
              <a:rPr lang="en-US" smtClean="0"/>
              <a:t>1/28/2021</a:t>
            </a:fld>
            <a:endParaRPr lang="en-US"/>
          </a:p>
        </p:txBody>
      </p:sp>
      <p:sp>
        <p:nvSpPr>
          <p:cNvPr id="8" name="Footer Placeholder 7">
            <a:extLst>
              <a:ext uri="{FF2B5EF4-FFF2-40B4-BE49-F238E27FC236}">
                <a16:creationId xmlns:a16="http://schemas.microsoft.com/office/drawing/2014/main" id="{D769849D-5B2B-42D7-9D6D-6ED9A05722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CFA6F3-6904-4628-BEF0-D74986CA454A}"/>
              </a:ext>
            </a:extLst>
          </p:cNvPr>
          <p:cNvSpPr>
            <a:spLocks noGrp="1"/>
          </p:cNvSpPr>
          <p:nvPr>
            <p:ph type="sldNum" sz="quarter" idx="12"/>
          </p:nvPr>
        </p:nvSpPr>
        <p:spPr/>
        <p:txBody>
          <a:bodyPr/>
          <a:lstStyle/>
          <a:p>
            <a:fld id="{17427ED5-8560-46E5-9AFB-BE61D948C360}" type="slidenum">
              <a:rPr lang="en-US" smtClean="0"/>
              <a:t>‹#›</a:t>
            </a:fld>
            <a:endParaRPr lang="en-US"/>
          </a:p>
        </p:txBody>
      </p:sp>
    </p:spTree>
    <p:extLst>
      <p:ext uri="{BB962C8B-B14F-4D97-AF65-F5344CB8AC3E}">
        <p14:creationId xmlns:p14="http://schemas.microsoft.com/office/powerpoint/2010/main" val="787900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727B5-C68F-4004-A3B4-F1E0271464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254E53-F5D8-4EFE-B6F5-F4E71BA97EE9}"/>
              </a:ext>
            </a:extLst>
          </p:cNvPr>
          <p:cNvSpPr>
            <a:spLocks noGrp="1"/>
          </p:cNvSpPr>
          <p:nvPr>
            <p:ph type="dt" sz="half" idx="10"/>
          </p:nvPr>
        </p:nvSpPr>
        <p:spPr/>
        <p:txBody>
          <a:bodyPr/>
          <a:lstStyle/>
          <a:p>
            <a:fld id="{778D004F-3C98-43A6-B5F8-DAD68B66263C}" type="datetimeFigureOut">
              <a:rPr lang="en-US" smtClean="0"/>
              <a:t>1/28/2021</a:t>
            </a:fld>
            <a:endParaRPr lang="en-US"/>
          </a:p>
        </p:txBody>
      </p:sp>
      <p:sp>
        <p:nvSpPr>
          <p:cNvPr id="4" name="Footer Placeholder 3">
            <a:extLst>
              <a:ext uri="{FF2B5EF4-FFF2-40B4-BE49-F238E27FC236}">
                <a16:creationId xmlns:a16="http://schemas.microsoft.com/office/drawing/2014/main" id="{A11686B3-486A-4CC7-8F6D-29199C0540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68B99B-4C3D-400D-8B7B-3A2FEF0CD46E}"/>
              </a:ext>
            </a:extLst>
          </p:cNvPr>
          <p:cNvSpPr>
            <a:spLocks noGrp="1"/>
          </p:cNvSpPr>
          <p:nvPr>
            <p:ph type="sldNum" sz="quarter" idx="12"/>
          </p:nvPr>
        </p:nvSpPr>
        <p:spPr/>
        <p:txBody>
          <a:bodyPr/>
          <a:lstStyle/>
          <a:p>
            <a:fld id="{17427ED5-8560-46E5-9AFB-BE61D948C360}" type="slidenum">
              <a:rPr lang="en-US" smtClean="0"/>
              <a:t>‹#›</a:t>
            </a:fld>
            <a:endParaRPr lang="en-US"/>
          </a:p>
        </p:txBody>
      </p:sp>
    </p:spTree>
    <p:extLst>
      <p:ext uri="{BB962C8B-B14F-4D97-AF65-F5344CB8AC3E}">
        <p14:creationId xmlns:p14="http://schemas.microsoft.com/office/powerpoint/2010/main" val="1177207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D45E76-33EB-4643-8E9A-FEB0144C673D}"/>
              </a:ext>
            </a:extLst>
          </p:cNvPr>
          <p:cNvSpPr>
            <a:spLocks noGrp="1"/>
          </p:cNvSpPr>
          <p:nvPr>
            <p:ph type="dt" sz="half" idx="10"/>
          </p:nvPr>
        </p:nvSpPr>
        <p:spPr/>
        <p:txBody>
          <a:bodyPr/>
          <a:lstStyle/>
          <a:p>
            <a:fld id="{778D004F-3C98-43A6-B5F8-DAD68B66263C}" type="datetimeFigureOut">
              <a:rPr lang="en-US" smtClean="0"/>
              <a:t>1/28/2021</a:t>
            </a:fld>
            <a:endParaRPr lang="en-US"/>
          </a:p>
        </p:txBody>
      </p:sp>
      <p:sp>
        <p:nvSpPr>
          <p:cNvPr id="3" name="Footer Placeholder 2">
            <a:extLst>
              <a:ext uri="{FF2B5EF4-FFF2-40B4-BE49-F238E27FC236}">
                <a16:creationId xmlns:a16="http://schemas.microsoft.com/office/drawing/2014/main" id="{87BB10AC-A5A9-4281-AB1F-BEA6ED1D07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B776BC2-A6E8-44D8-B13A-5A6299D3C8D7}"/>
              </a:ext>
            </a:extLst>
          </p:cNvPr>
          <p:cNvSpPr>
            <a:spLocks noGrp="1"/>
          </p:cNvSpPr>
          <p:nvPr>
            <p:ph type="sldNum" sz="quarter" idx="12"/>
          </p:nvPr>
        </p:nvSpPr>
        <p:spPr/>
        <p:txBody>
          <a:bodyPr/>
          <a:lstStyle/>
          <a:p>
            <a:fld id="{17427ED5-8560-46E5-9AFB-BE61D948C360}" type="slidenum">
              <a:rPr lang="en-US" smtClean="0"/>
              <a:t>‹#›</a:t>
            </a:fld>
            <a:endParaRPr lang="en-US"/>
          </a:p>
        </p:txBody>
      </p:sp>
    </p:spTree>
    <p:extLst>
      <p:ext uri="{BB962C8B-B14F-4D97-AF65-F5344CB8AC3E}">
        <p14:creationId xmlns:p14="http://schemas.microsoft.com/office/powerpoint/2010/main" val="4095408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DB59C-60BE-45BA-894E-566ED3503C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A92E33-187F-4AE3-9D85-0BAB59A2B5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5CE7DB-4D96-490E-9783-39C29D0102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49DABA-3A8C-4E09-A085-958E7383ACE1}"/>
              </a:ext>
            </a:extLst>
          </p:cNvPr>
          <p:cNvSpPr>
            <a:spLocks noGrp="1"/>
          </p:cNvSpPr>
          <p:nvPr>
            <p:ph type="dt" sz="half" idx="10"/>
          </p:nvPr>
        </p:nvSpPr>
        <p:spPr/>
        <p:txBody>
          <a:bodyPr/>
          <a:lstStyle/>
          <a:p>
            <a:fld id="{778D004F-3C98-43A6-B5F8-DAD68B66263C}" type="datetimeFigureOut">
              <a:rPr lang="en-US" smtClean="0"/>
              <a:t>1/28/2021</a:t>
            </a:fld>
            <a:endParaRPr lang="en-US"/>
          </a:p>
        </p:txBody>
      </p:sp>
      <p:sp>
        <p:nvSpPr>
          <p:cNvPr id="6" name="Footer Placeholder 5">
            <a:extLst>
              <a:ext uri="{FF2B5EF4-FFF2-40B4-BE49-F238E27FC236}">
                <a16:creationId xmlns:a16="http://schemas.microsoft.com/office/drawing/2014/main" id="{3A7DEB0C-6505-47F6-9CC1-8646F5B54B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386223-8CC7-4927-AABF-1D787FA1344E}"/>
              </a:ext>
            </a:extLst>
          </p:cNvPr>
          <p:cNvSpPr>
            <a:spLocks noGrp="1"/>
          </p:cNvSpPr>
          <p:nvPr>
            <p:ph type="sldNum" sz="quarter" idx="12"/>
          </p:nvPr>
        </p:nvSpPr>
        <p:spPr/>
        <p:txBody>
          <a:bodyPr/>
          <a:lstStyle/>
          <a:p>
            <a:fld id="{17427ED5-8560-46E5-9AFB-BE61D948C360}" type="slidenum">
              <a:rPr lang="en-US" smtClean="0"/>
              <a:t>‹#›</a:t>
            </a:fld>
            <a:endParaRPr lang="en-US"/>
          </a:p>
        </p:txBody>
      </p:sp>
    </p:spTree>
    <p:extLst>
      <p:ext uri="{BB962C8B-B14F-4D97-AF65-F5344CB8AC3E}">
        <p14:creationId xmlns:p14="http://schemas.microsoft.com/office/powerpoint/2010/main" val="1047699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E25FD-58DB-4A9A-8001-BB81FE95F3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6C1552-5003-455B-B431-C8E155864D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5F96B4-0FBC-4D27-A74D-51B87446DB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1DCFC4-389F-4A24-913C-521CB14BE3F8}"/>
              </a:ext>
            </a:extLst>
          </p:cNvPr>
          <p:cNvSpPr>
            <a:spLocks noGrp="1"/>
          </p:cNvSpPr>
          <p:nvPr>
            <p:ph type="dt" sz="half" idx="10"/>
          </p:nvPr>
        </p:nvSpPr>
        <p:spPr/>
        <p:txBody>
          <a:bodyPr/>
          <a:lstStyle/>
          <a:p>
            <a:fld id="{778D004F-3C98-43A6-B5F8-DAD68B66263C}" type="datetimeFigureOut">
              <a:rPr lang="en-US" smtClean="0"/>
              <a:t>1/28/2021</a:t>
            </a:fld>
            <a:endParaRPr lang="en-US"/>
          </a:p>
        </p:txBody>
      </p:sp>
      <p:sp>
        <p:nvSpPr>
          <p:cNvPr id="6" name="Footer Placeholder 5">
            <a:extLst>
              <a:ext uri="{FF2B5EF4-FFF2-40B4-BE49-F238E27FC236}">
                <a16:creationId xmlns:a16="http://schemas.microsoft.com/office/drawing/2014/main" id="{4688896F-1B70-4266-80F0-E3951B1762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B88F2E-79F3-4ED1-A436-5208381DCBBC}"/>
              </a:ext>
            </a:extLst>
          </p:cNvPr>
          <p:cNvSpPr>
            <a:spLocks noGrp="1"/>
          </p:cNvSpPr>
          <p:nvPr>
            <p:ph type="sldNum" sz="quarter" idx="12"/>
          </p:nvPr>
        </p:nvSpPr>
        <p:spPr/>
        <p:txBody>
          <a:bodyPr/>
          <a:lstStyle/>
          <a:p>
            <a:fld id="{17427ED5-8560-46E5-9AFB-BE61D948C360}" type="slidenum">
              <a:rPr lang="en-US" smtClean="0"/>
              <a:t>‹#›</a:t>
            </a:fld>
            <a:endParaRPr lang="en-US"/>
          </a:p>
        </p:txBody>
      </p:sp>
    </p:spTree>
    <p:extLst>
      <p:ext uri="{BB962C8B-B14F-4D97-AF65-F5344CB8AC3E}">
        <p14:creationId xmlns:p14="http://schemas.microsoft.com/office/powerpoint/2010/main" val="2294762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596B2E-55AA-48FA-97E5-A4161F2EFE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6872DB-6C1F-44C3-8D2B-22A29B450D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0B0DAB-7B05-4368-8A9C-69E3BA3FE7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8D004F-3C98-43A6-B5F8-DAD68B66263C}" type="datetimeFigureOut">
              <a:rPr lang="en-US" smtClean="0"/>
              <a:t>1/28/2021</a:t>
            </a:fld>
            <a:endParaRPr lang="en-US"/>
          </a:p>
        </p:txBody>
      </p:sp>
      <p:sp>
        <p:nvSpPr>
          <p:cNvPr id="5" name="Footer Placeholder 4">
            <a:extLst>
              <a:ext uri="{FF2B5EF4-FFF2-40B4-BE49-F238E27FC236}">
                <a16:creationId xmlns:a16="http://schemas.microsoft.com/office/drawing/2014/main" id="{690019FB-093D-4535-9A14-6F16DE2167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59DB2D-DE3A-4ED4-B58A-B3CA0102CC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27ED5-8560-46E5-9AFB-BE61D948C360}" type="slidenum">
              <a:rPr lang="en-US" smtClean="0"/>
              <a:t>‹#›</a:t>
            </a:fld>
            <a:endParaRPr lang="en-US"/>
          </a:p>
        </p:txBody>
      </p:sp>
    </p:spTree>
    <p:extLst>
      <p:ext uri="{BB962C8B-B14F-4D97-AF65-F5344CB8AC3E}">
        <p14:creationId xmlns:p14="http://schemas.microsoft.com/office/powerpoint/2010/main" val="23312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bs.twimg.com/profile_images/1114210237349859328/CabeYWGt_400x400.p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9D7E975-9161-4F2D-AC53-69E1912F6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labama Community College System (ACCS)">
            <a:hlinkClick r:id="rId2" tgtFrame="&quot;_blank&quot;"/>
            <a:extLst>
              <a:ext uri="{FF2B5EF4-FFF2-40B4-BE49-F238E27FC236}">
                <a16:creationId xmlns:a16="http://schemas.microsoft.com/office/drawing/2014/main" id="{939861F3-A67E-406C-BDF0-05D0F5470A70}"/>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621675" y="736358"/>
            <a:ext cx="4032621" cy="5381716"/>
          </a:xfrm>
          <a:prstGeom prst="rect">
            <a:avLst/>
          </a:prstGeom>
          <a:noFill/>
        </p:spPr>
      </p:pic>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463E6235-1649-4B47-9862-4026FC473B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4989" y="623275"/>
            <a:ext cx="658183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56DFE8-BEE5-488A-8C64-1ECF234CDC36}"/>
              </a:ext>
            </a:extLst>
          </p:cNvPr>
          <p:cNvSpPr>
            <a:spLocks noGrp="1"/>
          </p:cNvSpPr>
          <p:nvPr>
            <p:ph type="ctrTitle"/>
          </p:nvPr>
        </p:nvSpPr>
        <p:spPr>
          <a:xfrm>
            <a:off x="5450209" y="1056640"/>
            <a:ext cx="5799947" cy="3494398"/>
          </a:xfrm>
        </p:spPr>
        <p:txBody>
          <a:bodyPr anchor="b">
            <a:normAutofit/>
          </a:bodyPr>
          <a:lstStyle/>
          <a:p>
            <a:pPr algn="l"/>
            <a:r>
              <a:rPr lang="en-US" sz="4400" b="1"/>
              <a:t>Fire Safety Disclosures: Requirements and Definition </a:t>
            </a:r>
            <a:br>
              <a:rPr lang="en-US" sz="4400" b="1"/>
            </a:br>
            <a:r>
              <a:rPr lang="en-US" sz="4400" b="1"/>
              <a:t>Of a Fire </a:t>
            </a:r>
            <a:endParaRPr lang="en-US" sz="4400"/>
          </a:p>
        </p:txBody>
      </p:sp>
      <p:sp>
        <p:nvSpPr>
          <p:cNvPr id="3" name="Subtitle 2">
            <a:extLst>
              <a:ext uri="{FF2B5EF4-FFF2-40B4-BE49-F238E27FC236}">
                <a16:creationId xmlns:a16="http://schemas.microsoft.com/office/drawing/2014/main" id="{39193222-E387-424B-8DEA-683CB7EAE48D}"/>
              </a:ext>
            </a:extLst>
          </p:cNvPr>
          <p:cNvSpPr>
            <a:spLocks noGrp="1"/>
          </p:cNvSpPr>
          <p:nvPr>
            <p:ph type="subTitle" idx="1"/>
          </p:nvPr>
        </p:nvSpPr>
        <p:spPr>
          <a:xfrm>
            <a:off x="5450210" y="4582814"/>
            <a:ext cx="4041454" cy="1312657"/>
          </a:xfrm>
        </p:spPr>
        <p:txBody>
          <a:bodyPr anchor="t">
            <a:normAutofit/>
          </a:bodyPr>
          <a:lstStyle/>
          <a:p>
            <a:pPr algn="l"/>
            <a:r>
              <a:rPr lang="en-US" sz="2000" b="1"/>
              <a:t>Mark Bailey</a:t>
            </a:r>
          </a:p>
          <a:p>
            <a:pPr algn="l"/>
            <a:r>
              <a:rPr lang="en-US" sz="2000" b="1"/>
              <a:t>Chief of Police</a:t>
            </a:r>
          </a:p>
          <a:p>
            <a:pPr algn="l"/>
            <a:r>
              <a:rPr lang="en-US" sz="2000" b="1"/>
              <a:t>Jefferson State Community College</a:t>
            </a:r>
          </a:p>
        </p:txBody>
      </p:sp>
    </p:spTree>
    <p:extLst>
      <p:ext uri="{BB962C8B-B14F-4D97-AF65-F5344CB8AC3E}">
        <p14:creationId xmlns:p14="http://schemas.microsoft.com/office/powerpoint/2010/main" val="2106002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C0C27-41AE-4638-A446-EFFAB248D4FF}"/>
              </a:ext>
            </a:extLst>
          </p:cNvPr>
          <p:cNvSpPr>
            <a:spLocks noGrp="1"/>
          </p:cNvSpPr>
          <p:nvPr>
            <p:ph type="title"/>
          </p:nvPr>
        </p:nvSpPr>
        <p:spPr/>
        <p:txBody>
          <a:bodyPr/>
          <a:lstStyle/>
          <a:p>
            <a:r>
              <a:rPr lang="en-US" b="1" dirty="0"/>
              <a:t>Fire Safety Disclosures: Requirements and Definition Of a Fire </a:t>
            </a:r>
            <a:endParaRPr lang="en-US" dirty="0"/>
          </a:p>
        </p:txBody>
      </p:sp>
      <p:sp>
        <p:nvSpPr>
          <p:cNvPr id="3" name="Content Placeholder 2">
            <a:extLst>
              <a:ext uri="{FF2B5EF4-FFF2-40B4-BE49-F238E27FC236}">
                <a16:creationId xmlns:a16="http://schemas.microsoft.com/office/drawing/2014/main" id="{9F4D78AE-4036-4478-AB31-86CEF2866F1C}"/>
              </a:ext>
            </a:extLst>
          </p:cNvPr>
          <p:cNvSpPr>
            <a:spLocks noGrp="1"/>
          </p:cNvSpPr>
          <p:nvPr>
            <p:ph idx="1"/>
          </p:nvPr>
        </p:nvSpPr>
        <p:spPr/>
        <p:txBody>
          <a:bodyPr/>
          <a:lstStyle/>
          <a:p>
            <a:endParaRPr lang="en-US" dirty="0"/>
          </a:p>
          <a:p>
            <a:r>
              <a:rPr lang="en-US" dirty="0"/>
              <a:t>fires reported to any official at your institution (e.g., to a residence life officer), not just campus fire authorities or campus security authorities. </a:t>
            </a:r>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3E9D2898-1E36-49EC-B9C1-CDE48CB21EA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395447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C0C27-41AE-4638-A446-EFFAB248D4FF}"/>
              </a:ext>
            </a:extLst>
          </p:cNvPr>
          <p:cNvSpPr>
            <a:spLocks noGrp="1"/>
          </p:cNvSpPr>
          <p:nvPr>
            <p:ph type="title"/>
          </p:nvPr>
        </p:nvSpPr>
        <p:spPr/>
        <p:txBody>
          <a:bodyPr/>
          <a:lstStyle/>
          <a:p>
            <a:r>
              <a:rPr lang="en-US" b="1" dirty="0"/>
              <a:t>Fire Safety Disclosures: Requirements and Definition Of a Fire </a:t>
            </a:r>
            <a:endParaRPr lang="en-US" dirty="0"/>
          </a:p>
        </p:txBody>
      </p:sp>
      <p:sp>
        <p:nvSpPr>
          <p:cNvPr id="3" name="Content Placeholder 2">
            <a:extLst>
              <a:ext uri="{FF2B5EF4-FFF2-40B4-BE49-F238E27FC236}">
                <a16:creationId xmlns:a16="http://schemas.microsoft.com/office/drawing/2014/main" id="{9F4D78AE-4036-4478-AB31-86CEF2866F1C}"/>
              </a:ext>
            </a:extLst>
          </p:cNvPr>
          <p:cNvSpPr>
            <a:spLocks noGrp="1"/>
          </p:cNvSpPr>
          <p:nvPr>
            <p:ph idx="1"/>
          </p:nvPr>
        </p:nvSpPr>
        <p:spPr/>
        <p:txBody>
          <a:bodyPr/>
          <a:lstStyle/>
          <a:p>
            <a:r>
              <a:rPr lang="en-US" b="1" dirty="0"/>
              <a:t>Do not include:</a:t>
            </a:r>
          </a:p>
          <a:p>
            <a:endParaRPr lang="en-US" dirty="0"/>
          </a:p>
          <a:p>
            <a:pPr lvl="1"/>
            <a:r>
              <a:rPr lang="en-US" dirty="0"/>
              <a:t>sparks or smoke where there is no open flame or other burning </a:t>
            </a:r>
          </a:p>
          <a:p>
            <a:pPr lvl="1"/>
            <a:endParaRPr lang="en-US" dirty="0"/>
          </a:p>
          <a:p>
            <a:pPr lvl="1"/>
            <a:r>
              <a:rPr lang="en-US" dirty="0"/>
              <a:t>such incidents as burnt microwave popcorn that trigger fire alarms or smoke detectors but where there are no open flames or other burning </a:t>
            </a:r>
          </a:p>
          <a:p>
            <a:pPr lvl="1"/>
            <a:endParaRPr lang="en-US" dirty="0"/>
          </a:p>
          <a:p>
            <a:pPr lvl="1"/>
            <a:r>
              <a:rPr lang="en-US" b="1" dirty="0"/>
              <a:t>attempted </a:t>
            </a:r>
            <a:r>
              <a:rPr lang="en-US" dirty="0"/>
              <a:t>Arson in cases where there is no open flame or burning. </a:t>
            </a:r>
          </a:p>
          <a:p>
            <a:pPr marL="457200" lvl="1" indent="0">
              <a:buNone/>
            </a:pPr>
            <a:r>
              <a:rPr lang="en-US" b="1" dirty="0"/>
              <a:t> </a:t>
            </a:r>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3E9D2898-1E36-49EC-B9C1-CDE48CB21EA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912322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C0C27-41AE-4638-A446-EFFAB248D4FF}"/>
              </a:ext>
            </a:extLst>
          </p:cNvPr>
          <p:cNvSpPr>
            <a:spLocks noGrp="1"/>
          </p:cNvSpPr>
          <p:nvPr>
            <p:ph type="title"/>
          </p:nvPr>
        </p:nvSpPr>
        <p:spPr/>
        <p:txBody>
          <a:bodyPr/>
          <a:lstStyle/>
          <a:p>
            <a:r>
              <a:rPr lang="en-US" b="1" dirty="0"/>
              <a:t>Fire Safety Disclosures: Requirements and Definition Of a Fire </a:t>
            </a:r>
            <a:endParaRPr lang="en-US" dirty="0"/>
          </a:p>
        </p:txBody>
      </p:sp>
      <p:sp>
        <p:nvSpPr>
          <p:cNvPr id="3" name="Content Placeholder 2">
            <a:extLst>
              <a:ext uri="{FF2B5EF4-FFF2-40B4-BE49-F238E27FC236}">
                <a16:creationId xmlns:a16="http://schemas.microsoft.com/office/drawing/2014/main" id="{9F4D78AE-4036-4478-AB31-86CEF2866F1C}"/>
              </a:ext>
            </a:extLst>
          </p:cNvPr>
          <p:cNvSpPr>
            <a:spLocks noGrp="1"/>
          </p:cNvSpPr>
          <p:nvPr>
            <p:ph idx="1"/>
          </p:nvPr>
        </p:nvSpPr>
        <p:spPr/>
        <p:txBody>
          <a:bodyPr/>
          <a:lstStyle/>
          <a:p>
            <a:endParaRPr lang="en-US" dirty="0"/>
          </a:p>
          <a:p>
            <a:r>
              <a:rPr lang="en-US" dirty="0"/>
              <a:t>fires in parking facilities and dining halls that are </a:t>
            </a:r>
            <a:r>
              <a:rPr lang="en-US" b="1" dirty="0"/>
              <a:t>not physically attached to and accessed directly from </a:t>
            </a:r>
            <a:r>
              <a:rPr lang="en-US" dirty="0"/>
              <a:t>on-campus student housing facilities, even if the facilities are reserved for the use of residents in those housing facilities </a:t>
            </a:r>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3E9D2898-1E36-49EC-B9C1-CDE48CB21EA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151403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dirty="0"/>
              <a:t>Your institution must maintain a written, easily understood fire log that records, by the date reported, </a:t>
            </a:r>
            <a:r>
              <a:rPr lang="en-US" b="1" dirty="0"/>
              <a:t>any fire that occurs in an on-campus student housing facility. </a:t>
            </a:r>
          </a:p>
          <a:p>
            <a:r>
              <a:rPr lang="en-US" dirty="0"/>
              <a:t>You are not required to record fires that occur anywhere else on your campus in this log. </a:t>
            </a:r>
          </a:p>
          <a:p>
            <a:r>
              <a:rPr lang="en-US" dirty="0"/>
              <a:t>You may maintain the log in a hard copy or in an electronic format. </a:t>
            </a:r>
          </a:p>
          <a:p>
            <a:r>
              <a:rPr lang="en-US" dirty="0"/>
              <a:t>Either format must be accessible to the campus community on-site.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4242930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dirty="0"/>
              <a:t>Information from the log should be used in calculating the statistics to include in the annual fire safety report and the fire statistics submitted to the Department. These statistics must also be disclosed to your students and employees, and prospective students and employees.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4102159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What Are Reported Fires? </a:t>
            </a:r>
          </a:p>
          <a:p>
            <a:r>
              <a:rPr lang="en-US" dirty="0"/>
              <a:t>Reported fires include fires that were already extinguished as well as those discovered while still burning. </a:t>
            </a:r>
          </a:p>
          <a:p>
            <a:r>
              <a:rPr lang="en-US" dirty="0"/>
              <a:t>They include emergency situations involving fires that necessitated a call to 911 for fire department assistance, as well as minor fires, such as a small trash can fire that was easily extinguished without assistance.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546067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dirty="0"/>
              <a:t>Unlike </a:t>
            </a:r>
            <a:r>
              <a:rPr lang="en-US" i="1" dirty="0" err="1"/>
              <a:t>Clery</a:t>
            </a:r>
            <a:r>
              <a:rPr lang="en-US" i="1" dirty="0"/>
              <a:t> Act </a:t>
            </a:r>
            <a:r>
              <a:rPr lang="en-US" dirty="0"/>
              <a:t>crime reporting, in which a crime is “reported” when it is brought to the attention of a campus security authority or a local law enforcement agency, there are no such restrictions with fire reporting. Any student housing fire that is reported to any official at your institution must be documented in your fire log.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394812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dirty="0"/>
              <a:t>An </a:t>
            </a:r>
            <a:r>
              <a:rPr lang="en-US" b="1" dirty="0"/>
              <a:t>official </a:t>
            </a:r>
            <a:r>
              <a:rPr lang="en-US" dirty="0"/>
              <a:t>is </a:t>
            </a:r>
            <a:r>
              <a:rPr lang="en-US" i="1" dirty="0"/>
              <a:t>any person who has the authority and the duty to take action or respond to particular issues on behalf of the institution</a:t>
            </a:r>
            <a:r>
              <a:rPr lang="en-US" dirty="0"/>
              <a:t>. To help ensure that fire reports get entered into your fire log, your institution must have and disclose a policy and procedures informing students and employees of the individuals or organizations to whom fires should be reported.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410334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Required Fire Log Elements </a:t>
            </a:r>
          </a:p>
          <a:p>
            <a:pPr lvl="1"/>
            <a:r>
              <a:rPr lang="en-US" dirty="0"/>
              <a:t>The law allows flexibility in how you design your fire log but you must include certain elements. For each fire, the log must include </a:t>
            </a:r>
          </a:p>
          <a:p>
            <a:pPr lvl="1"/>
            <a:r>
              <a:rPr lang="en-US" dirty="0"/>
              <a:t>the date the fire was reported; </a:t>
            </a:r>
          </a:p>
          <a:p>
            <a:pPr lvl="1"/>
            <a:r>
              <a:rPr lang="en-US" dirty="0"/>
              <a:t>the nature of the fire; </a:t>
            </a:r>
          </a:p>
          <a:p>
            <a:pPr lvl="1"/>
            <a:r>
              <a:rPr lang="en-US" dirty="0"/>
              <a:t>the date and time of the fire; and </a:t>
            </a:r>
          </a:p>
          <a:p>
            <a:pPr lvl="1"/>
            <a:r>
              <a:rPr lang="en-US" dirty="0"/>
              <a:t>the general location of the fire. </a:t>
            </a:r>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457150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The Date the Fire Was Reported </a:t>
            </a:r>
          </a:p>
          <a:p>
            <a:pPr lvl="1"/>
            <a:r>
              <a:rPr lang="en-US" dirty="0"/>
              <a:t>Use the date that the fire was initially reported. For example, if the fire was reported to a campus dean on a Friday and the dean reported it the following Monday to the office maintaining the log, Friday’s date would be entered in the log. Enter the date the fire was reported </a:t>
            </a:r>
            <a:r>
              <a:rPr lang="en-US" b="1" dirty="0"/>
              <a:t>regardless </a:t>
            </a:r>
            <a:r>
              <a:rPr lang="en-US" dirty="0"/>
              <a:t>of how much time has passed since the fire occurred.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677149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C0C27-41AE-4638-A446-EFFAB248D4FF}"/>
              </a:ext>
            </a:extLst>
          </p:cNvPr>
          <p:cNvSpPr>
            <a:spLocks noGrp="1"/>
          </p:cNvSpPr>
          <p:nvPr>
            <p:ph type="title"/>
          </p:nvPr>
        </p:nvSpPr>
        <p:spPr/>
        <p:txBody>
          <a:bodyPr/>
          <a:lstStyle/>
          <a:p>
            <a:r>
              <a:rPr lang="en-US" b="1" dirty="0"/>
              <a:t>Fire Safety Disclosures: Requirements and Definition Of a Fire </a:t>
            </a:r>
            <a:endParaRPr lang="en-US" dirty="0"/>
          </a:p>
        </p:txBody>
      </p:sp>
      <p:sp>
        <p:nvSpPr>
          <p:cNvPr id="3" name="Content Placeholder 2">
            <a:extLst>
              <a:ext uri="{FF2B5EF4-FFF2-40B4-BE49-F238E27FC236}">
                <a16:creationId xmlns:a16="http://schemas.microsoft.com/office/drawing/2014/main" id="{9F4D78AE-4036-4478-AB31-86CEF2866F1C}"/>
              </a:ext>
            </a:extLst>
          </p:cNvPr>
          <p:cNvSpPr>
            <a:spLocks noGrp="1"/>
          </p:cNvSpPr>
          <p:nvPr>
            <p:ph idx="1"/>
          </p:nvPr>
        </p:nvSpPr>
        <p:spPr/>
        <p:txBody>
          <a:bodyPr/>
          <a:lstStyle/>
          <a:p>
            <a:r>
              <a:rPr lang="en-US" dirty="0"/>
              <a:t>The </a:t>
            </a:r>
            <a:r>
              <a:rPr lang="en-US" b="1" i="1" dirty="0"/>
              <a:t>HEA </a:t>
            </a:r>
            <a:r>
              <a:rPr lang="en-US" dirty="0"/>
              <a:t>fire safety regulations </a:t>
            </a:r>
            <a:r>
              <a:rPr lang="en-US" b="1" dirty="0"/>
              <a:t>apply only to institutions with on-campus student housing facilities and focus exclusively on those facilities. </a:t>
            </a:r>
          </a:p>
          <a:p>
            <a:r>
              <a:rPr lang="en-US" dirty="0"/>
              <a:t>If you have </a:t>
            </a:r>
            <a:r>
              <a:rPr lang="en-US" b="1" dirty="0"/>
              <a:t>multiple campuses</a:t>
            </a:r>
            <a:r>
              <a:rPr lang="en-US" dirty="0"/>
              <a:t>, you must comply with the regulations only at those that have on-campus student housing facilities. </a:t>
            </a:r>
          </a:p>
          <a:p>
            <a:r>
              <a:rPr lang="en-US" dirty="0"/>
              <a:t>If your institution has any </a:t>
            </a:r>
            <a:r>
              <a:rPr lang="en-US" b="1" dirty="0"/>
              <a:t>foreign campuses </a:t>
            </a:r>
            <a:r>
              <a:rPr lang="en-US" dirty="0"/>
              <a:t>with on-campus student housing facilities, you must comply with the </a:t>
            </a:r>
            <a:r>
              <a:rPr lang="en-US" i="1" dirty="0"/>
              <a:t>HEA </a:t>
            </a:r>
            <a:r>
              <a:rPr lang="en-US" dirty="0"/>
              <a:t>fire safety regulations at those campuses. </a:t>
            </a:r>
          </a:p>
        </p:txBody>
      </p:sp>
      <p:pic>
        <p:nvPicPr>
          <p:cNvPr id="4" name="Picture 3" descr="Alabama Community College System (ACCS)">
            <a:hlinkClick r:id="rId2" tgtFrame="&quot;_blank&quot;"/>
            <a:extLst>
              <a:ext uri="{FF2B5EF4-FFF2-40B4-BE49-F238E27FC236}">
                <a16:creationId xmlns:a16="http://schemas.microsoft.com/office/drawing/2014/main" id="{3E9D2898-1E36-49EC-B9C1-CDE48CB21EA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9455757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The Nature of the Fire </a:t>
            </a:r>
          </a:p>
          <a:p>
            <a:endParaRPr lang="en-US" dirty="0"/>
          </a:p>
          <a:p>
            <a:pPr lvl="1"/>
            <a:r>
              <a:rPr lang="en-US" b="1" dirty="0"/>
              <a:t>Cause of fire” </a:t>
            </a:r>
            <a:r>
              <a:rPr lang="en-US" dirty="0"/>
              <a:t>is defined as </a:t>
            </a:r>
            <a:r>
              <a:rPr lang="en-US" i="1" dirty="0"/>
              <a:t>the factor or factors that give rise to a fire. The causal factor may be, but is not limited to, the result of an intentional or unintentional action, mechanical failure, or act of nature. </a:t>
            </a:r>
          </a:p>
          <a:p>
            <a:pPr lvl="1"/>
            <a:endParaRPr lang="en-US" i="1" dirty="0"/>
          </a:p>
          <a:p>
            <a:pPr lvl="1"/>
            <a:r>
              <a:rPr lang="en-US" dirty="0"/>
              <a:t>enter a description that allows the reader to know what type of fire occurred. </a:t>
            </a:r>
          </a:p>
          <a:p>
            <a:endParaRPr lang="en-US" b="1"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319146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The Date and Time of the Fire </a:t>
            </a:r>
          </a:p>
          <a:p>
            <a:pPr lvl="1"/>
            <a:r>
              <a:rPr lang="en-US" dirty="0"/>
              <a:t>Enter the date the fire occurred </a:t>
            </a:r>
            <a:r>
              <a:rPr lang="en-US" b="1" dirty="0"/>
              <a:t>and </a:t>
            </a:r>
            <a:r>
              <a:rPr lang="en-US" dirty="0"/>
              <a:t>the time it started. If you do not know the time the fire started, enter the time it was first noticed. If this information is not available, enter an approximation or a range, or enter “unknown.”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310206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The General Location of the Fire </a:t>
            </a:r>
          </a:p>
          <a:p>
            <a:r>
              <a:rPr lang="en-US" dirty="0"/>
              <a:t>Enter the location of the fire but do not provide personally identifying information. For example, enter “Fourth Floor, North Campus Hall” rather than “Room 404, North Campus Hall.”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3724040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idx="4294967295"/>
          </p:nvPr>
        </p:nvSpPr>
        <p:spPr>
          <a:xfrm>
            <a:off x="0" y="365125"/>
            <a:ext cx="10515600" cy="1325563"/>
          </a:xfrm>
        </p:spPr>
        <p:txBody>
          <a:bodyPr/>
          <a:lstStyle/>
          <a:p>
            <a:r>
              <a:rPr lang="en-US" b="1" dirty="0"/>
              <a:t>The Fire Log</a:t>
            </a:r>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pic>
        <p:nvPicPr>
          <p:cNvPr id="5" name="Picture 4">
            <a:extLst>
              <a:ext uri="{FF2B5EF4-FFF2-40B4-BE49-F238E27FC236}">
                <a16:creationId xmlns:a16="http://schemas.microsoft.com/office/drawing/2014/main" id="{042683D4-BAA7-4FC6-B4DD-7324F294F958}"/>
              </a:ext>
            </a:extLst>
          </p:cNvPr>
          <p:cNvPicPr>
            <a:picLocks noChangeAspect="1"/>
          </p:cNvPicPr>
          <p:nvPr/>
        </p:nvPicPr>
        <p:blipFill rotWithShape="1">
          <a:blip r:embed="rId4"/>
          <a:srcRect l="33746" t="55227" r="18254" b="19243"/>
          <a:stretch/>
        </p:blipFill>
        <p:spPr>
          <a:xfrm>
            <a:off x="1322613" y="1845129"/>
            <a:ext cx="9958505" cy="4408714"/>
          </a:xfrm>
          <a:prstGeom prst="rect">
            <a:avLst/>
          </a:prstGeom>
        </p:spPr>
      </p:pic>
    </p:spTree>
    <p:extLst>
      <p:ext uri="{BB962C8B-B14F-4D97-AF65-F5344CB8AC3E}">
        <p14:creationId xmlns:p14="http://schemas.microsoft.com/office/powerpoint/2010/main" val="2630357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Maintaining the Fire Log </a:t>
            </a:r>
          </a:p>
          <a:p>
            <a:pPr lvl="1"/>
            <a:r>
              <a:rPr lang="en-US" dirty="0"/>
              <a:t>Your institution must make an entry or an addition to an entry to the log within two business days of receiving the information. A business day is any day Monday through Friday, except for days when the institution is closed. </a:t>
            </a:r>
          </a:p>
          <a:p>
            <a:pPr lvl="1"/>
            <a:r>
              <a:rPr lang="en-US" dirty="0"/>
              <a:t>If you have an electronic log, and you experience a software or computer problem, use a hard copy log as a temporary replacement.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547145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dirty="0"/>
              <a:t>Provide students and employees with a description of the log, noting its location and availability. Your institution may decide who or what department is responsible for maintaining the log and where it should be kept if it’s a hard copy log. Keep your archived fire logs for </a:t>
            </a:r>
            <a:r>
              <a:rPr lang="en-US" b="1" u="sng" dirty="0"/>
              <a:t>three years</a:t>
            </a:r>
            <a:r>
              <a:rPr lang="en-US" dirty="0"/>
              <a:t> following the publication of the last annual fire safety report to which it applies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023883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Reporting to the Campus Community </a:t>
            </a:r>
          </a:p>
          <a:p>
            <a:r>
              <a:rPr lang="en-US" dirty="0"/>
              <a:t>The law states that an institution must make an annual report to the campus community on the fires recorded in the fire log. This requirement may be satisfied by the annual fire safety report.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3387544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Log</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dirty="0"/>
              <a:t>Make the fire log for the most recent 60-day period open to public inspection, upon request, during normal business hours. </a:t>
            </a:r>
          </a:p>
          <a:p>
            <a:r>
              <a:rPr lang="en-US" dirty="0"/>
              <a:t>Make any portion of the log older than 60 days available within two business days of a request for public inspection. </a:t>
            </a:r>
          </a:p>
          <a:p>
            <a:r>
              <a:rPr lang="en-US" dirty="0"/>
              <a:t>Anyone may have access to the log, whether or not they are associated with your institution. This includes the media. </a:t>
            </a:r>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7053511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Classifying and Counting Fires in On-campus Student Housing Facilities </a:t>
            </a:r>
          </a:p>
          <a:p>
            <a:pPr lvl="1"/>
            <a:r>
              <a:rPr lang="en-US" dirty="0"/>
              <a:t>In addition to the disclosure of your institution’s fire safety-related policies and procedures, your annual fire safety report must contain </a:t>
            </a:r>
            <a:r>
              <a:rPr lang="en-US" b="1" dirty="0"/>
              <a:t>statistics for reported fires in on-campus student housing facilities. </a:t>
            </a:r>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60278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dirty="0"/>
              <a:t>You must collect and include statistics for </a:t>
            </a:r>
            <a:r>
              <a:rPr lang="en-US" b="1" dirty="0"/>
              <a:t>each </a:t>
            </a:r>
            <a:r>
              <a:rPr lang="en-US" dirty="0"/>
              <a:t>on-campus student housing facility </a:t>
            </a:r>
            <a:r>
              <a:rPr lang="en-US" b="1" dirty="0"/>
              <a:t>separately </a:t>
            </a:r>
            <a:r>
              <a:rPr lang="en-US" dirty="0"/>
              <a:t>for the three most recent calendar years (i.e., Jan. 1 through Dec. 31) for which data a</a:t>
            </a:r>
          </a:p>
          <a:p>
            <a:r>
              <a:rPr lang="en-US" dirty="0"/>
              <a:t>You may treat a group of attached buildings, such as a row of townhouses, as a single student housing facility if they share a name and have the same fire safety policies and systems. All other student housing facilities must be reported separately.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628061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C0C27-41AE-4638-A446-EFFAB248D4FF}"/>
              </a:ext>
            </a:extLst>
          </p:cNvPr>
          <p:cNvSpPr>
            <a:spLocks noGrp="1"/>
          </p:cNvSpPr>
          <p:nvPr>
            <p:ph type="title"/>
          </p:nvPr>
        </p:nvSpPr>
        <p:spPr/>
        <p:txBody>
          <a:bodyPr/>
          <a:lstStyle/>
          <a:p>
            <a:r>
              <a:rPr lang="en-US" b="1" dirty="0"/>
              <a:t>Fire Safety Disclosures: Requirements and Definition Of a Fire </a:t>
            </a:r>
            <a:endParaRPr lang="en-US" dirty="0"/>
          </a:p>
        </p:txBody>
      </p:sp>
      <p:sp>
        <p:nvSpPr>
          <p:cNvPr id="3" name="Content Placeholder 2">
            <a:extLst>
              <a:ext uri="{FF2B5EF4-FFF2-40B4-BE49-F238E27FC236}">
                <a16:creationId xmlns:a16="http://schemas.microsoft.com/office/drawing/2014/main" id="{9F4D78AE-4036-4478-AB31-86CEF2866F1C}"/>
              </a:ext>
            </a:extLst>
          </p:cNvPr>
          <p:cNvSpPr>
            <a:spLocks noGrp="1"/>
          </p:cNvSpPr>
          <p:nvPr>
            <p:ph idx="1"/>
          </p:nvPr>
        </p:nvSpPr>
        <p:spPr/>
        <p:txBody>
          <a:bodyPr/>
          <a:lstStyle/>
          <a:p>
            <a:r>
              <a:rPr lang="en-US" dirty="0"/>
              <a:t>An institution with on-campus student housing facilities is required to</a:t>
            </a:r>
          </a:p>
          <a:p>
            <a:r>
              <a:rPr lang="en-US" dirty="0"/>
              <a:t> </a:t>
            </a:r>
          </a:p>
          <a:p>
            <a:pPr lvl="1"/>
            <a:r>
              <a:rPr lang="en-US" dirty="0"/>
              <a:t>maintain a </a:t>
            </a:r>
            <a:r>
              <a:rPr lang="en-US" b="1" dirty="0"/>
              <a:t>log </a:t>
            </a:r>
            <a:r>
              <a:rPr lang="en-US" dirty="0"/>
              <a:t>of all reported fires that occur in those on-campus student housing facilities; </a:t>
            </a:r>
          </a:p>
          <a:p>
            <a:pPr lvl="1"/>
            <a:endParaRPr lang="en-US" dirty="0"/>
          </a:p>
          <a:p>
            <a:pPr lvl="1"/>
            <a:r>
              <a:rPr lang="en-US" dirty="0"/>
              <a:t>publish an annual </a:t>
            </a:r>
            <a:r>
              <a:rPr lang="en-US" b="1" dirty="0"/>
              <a:t>fire safety report </a:t>
            </a:r>
            <a:r>
              <a:rPr lang="en-US" dirty="0"/>
              <a:t>that contains fire safety policies and fire statistics for each of those facilities; and </a:t>
            </a:r>
          </a:p>
          <a:p>
            <a:pPr lvl="1"/>
            <a:endParaRPr lang="en-US" dirty="0"/>
          </a:p>
          <a:p>
            <a:pPr lvl="1"/>
            <a:r>
              <a:rPr lang="en-US" dirty="0"/>
              <a:t>submit the </a:t>
            </a:r>
            <a:r>
              <a:rPr lang="en-US" b="1" dirty="0"/>
              <a:t>fire statistics </a:t>
            </a:r>
            <a:r>
              <a:rPr lang="en-US" dirty="0"/>
              <a:t>from the fire safety report annually to the Department. </a:t>
            </a:r>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3E9D2898-1E36-49EC-B9C1-CDE48CB21EA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42679564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dirty="0"/>
              <a:t>You may treat a group of attached buildings, such as a row of townhouses, as a single student housing facility if they share a name and have the same fire safety policies and systems. </a:t>
            </a:r>
          </a:p>
          <a:p>
            <a:r>
              <a:rPr lang="en-US" dirty="0"/>
              <a:t>All other student housing facilities must be reported separately.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8269798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Identify each facility by name and street address, and for each facility include:</a:t>
            </a:r>
          </a:p>
          <a:p>
            <a:pPr lvl="1"/>
            <a:r>
              <a:rPr lang="en-US" b="1" dirty="0"/>
              <a:t>the number of fires and the cause of each fire </a:t>
            </a:r>
          </a:p>
          <a:p>
            <a:pPr lvl="1"/>
            <a:endParaRPr lang="en-US" b="1" dirty="0"/>
          </a:p>
          <a:p>
            <a:pPr lvl="1"/>
            <a:r>
              <a:rPr lang="en-US" b="1" dirty="0"/>
              <a:t> the number of persons who received fire-related injuries that resulted in treatment at a medical facility, including at an on-campus health center </a:t>
            </a:r>
            <a:endParaRPr lang="en-US" dirty="0"/>
          </a:p>
          <a:p>
            <a:pPr lvl="1"/>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8459419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endParaRPr lang="en-US" dirty="0"/>
          </a:p>
          <a:p>
            <a:r>
              <a:rPr lang="en-US" dirty="0"/>
              <a:t>A </a:t>
            </a:r>
            <a:r>
              <a:rPr lang="en-US" b="1" dirty="0"/>
              <a:t>“fire-related injury” </a:t>
            </a:r>
            <a:r>
              <a:rPr lang="en-US" dirty="0"/>
              <a:t>is defined as </a:t>
            </a:r>
            <a:r>
              <a:rPr lang="en-US" i="1" dirty="0"/>
              <a:t>any instance in which a person is injured as a result of a fire, including an injury sustained from a natural or accidental cause, while involved in fire control, attempting rescue, or escaping from the dangers of the fire. The term “person” may include students, employees, visitors, firefighters or any other individuals. </a:t>
            </a:r>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4110428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endParaRPr lang="en-US" dirty="0"/>
          </a:p>
          <a:p>
            <a:r>
              <a:rPr lang="en-US" b="1" dirty="0"/>
              <a:t>Include </a:t>
            </a:r>
            <a:r>
              <a:rPr lang="en-US" dirty="0"/>
              <a:t>individuals who are transported to a medical facility (even if they refuse treatment at the facility); </a:t>
            </a:r>
          </a:p>
          <a:p>
            <a:r>
              <a:rPr lang="en-US" dirty="0"/>
              <a:t>individuals who are treated at a temporary medical facility that is set up at the fire site; and </a:t>
            </a:r>
          </a:p>
          <a:p>
            <a:r>
              <a:rPr lang="en-US" dirty="0"/>
              <a:t>individuals who are treated in an ambulance. </a:t>
            </a:r>
          </a:p>
          <a:p>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2886689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endParaRPr lang="en-US" dirty="0"/>
          </a:p>
          <a:p>
            <a:r>
              <a:rPr lang="en-US" b="1" dirty="0"/>
              <a:t>Do not include </a:t>
            </a:r>
            <a:endParaRPr lang="en-US" dirty="0"/>
          </a:p>
          <a:p>
            <a:r>
              <a:rPr lang="en-US" dirty="0"/>
              <a:t>individuals who appear to be injured but refuse to be treated or transferred to a medical facility; and </a:t>
            </a:r>
          </a:p>
          <a:p>
            <a:r>
              <a:rPr lang="en-US" dirty="0"/>
              <a:t>individuals more than one time for a single fire. If an individual is treated at a medical facility, and is later transferred to a different medical facility, count this as one person with fire-related injuries. </a:t>
            </a:r>
          </a:p>
          <a:p>
            <a:endParaRPr lang="en-US" dirty="0"/>
          </a:p>
          <a:p>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175679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the number of deaths related to a fire </a:t>
            </a:r>
            <a:endParaRPr lang="en-US" dirty="0"/>
          </a:p>
          <a:p>
            <a:endParaRPr lang="en-US" dirty="0"/>
          </a:p>
          <a:p>
            <a:r>
              <a:rPr lang="en-US" dirty="0"/>
              <a:t>A </a:t>
            </a:r>
            <a:r>
              <a:rPr lang="en-US" b="1" dirty="0"/>
              <a:t>“fire-related death” </a:t>
            </a:r>
            <a:r>
              <a:rPr lang="en-US" dirty="0"/>
              <a:t>is defined as </a:t>
            </a:r>
            <a:r>
              <a:rPr lang="en-US" i="1" dirty="0"/>
              <a:t>any instance in which a person </a:t>
            </a:r>
          </a:p>
          <a:p>
            <a:r>
              <a:rPr lang="en-US" i="1" dirty="0"/>
              <a:t>(1) is killed as a result of a fire, including death resulting from a natural or accidental cause while involved in fire control, attempting rescue, or escaping from the dangers of a fire; or </a:t>
            </a:r>
            <a:endParaRPr lang="en-US" dirty="0"/>
          </a:p>
          <a:p>
            <a:r>
              <a:rPr lang="en-US" i="1" dirty="0"/>
              <a:t>(2) dies within one year of injuries sustained as a result of the fire. </a:t>
            </a:r>
            <a:endParaRPr lang="en-US" dirty="0"/>
          </a:p>
          <a:p>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
        <p:nvSpPr>
          <p:cNvPr id="5" name="Rectangle 4">
            <a:extLst>
              <a:ext uri="{FF2B5EF4-FFF2-40B4-BE49-F238E27FC236}">
                <a16:creationId xmlns:a16="http://schemas.microsoft.com/office/drawing/2014/main" id="{C04C74D2-2B3F-40F9-BBF8-561375975CD0}"/>
              </a:ext>
            </a:extLst>
          </p:cNvPr>
          <p:cNvSpPr/>
          <p:nvPr/>
        </p:nvSpPr>
        <p:spPr>
          <a:xfrm>
            <a:off x="838200" y="5557847"/>
            <a:ext cx="10515600" cy="1661993"/>
          </a:xfrm>
          <a:prstGeom prst="rect">
            <a:avLst/>
          </a:prstGeom>
        </p:spPr>
        <p:txBody>
          <a:bodyPr wrap="square">
            <a:spAutoFit/>
          </a:bodyPr>
          <a:lstStyle/>
          <a:p>
            <a:endParaRPr lang="en-US" sz="2000" b="0" i="0" u="none" strike="noStrike" baseline="0" dirty="0">
              <a:solidFill>
                <a:srgbClr val="000000"/>
              </a:solidFill>
              <a:latin typeface="Times New Roman" panose="02020603050405020304" pitchFamily="18" charset="0"/>
            </a:endParaRPr>
          </a:p>
          <a:p>
            <a:r>
              <a:rPr lang="en-US" sz="2800" b="1" u="sng" dirty="0">
                <a:solidFill>
                  <a:srgbClr val="000000"/>
                </a:solidFill>
                <a:latin typeface="Times New Roman" panose="02020603050405020304" pitchFamily="18" charset="0"/>
              </a:rPr>
              <a:t>Disclose the number of fire-related deaths for each fire. </a:t>
            </a:r>
          </a:p>
          <a:p>
            <a:endParaRPr lang="en-US" dirty="0">
              <a:solidFill>
                <a:srgbClr val="000000"/>
              </a:solidFill>
              <a:latin typeface="Times New Roman" panose="02020603050405020304" pitchFamily="18" charset="0"/>
            </a:endParaRPr>
          </a:p>
          <a:p>
            <a:endParaRPr lang="en-US" dirty="0">
              <a:solidFill>
                <a:srgbClr val="000000"/>
              </a:solidFill>
              <a:latin typeface="Times New Roman" panose="02020603050405020304" pitchFamily="18" charset="0"/>
            </a:endParaRPr>
          </a:p>
          <a:p>
            <a:endParaRPr lang="en-US"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906831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normAutofit/>
          </a:bodyPr>
          <a:lstStyle/>
          <a:p>
            <a:endParaRPr lang="en-US" dirty="0"/>
          </a:p>
          <a:p>
            <a:r>
              <a:rPr lang="en-US" b="1" dirty="0"/>
              <a:t>Examples of natural causes of fire-related death: </a:t>
            </a:r>
          </a:p>
          <a:p>
            <a:pPr lvl="1"/>
            <a:r>
              <a:rPr lang="en-US" dirty="0"/>
              <a:t>Lung damage due to smoke inhalation </a:t>
            </a:r>
          </a:p>
          <a:p>
            <a:pPr lvl="1"/>
            <a:r>
              <a:rPr lang="en-US" dirty="0"/>
              <a:t>Heart problems due to stress or exertion </a:t>
            </a:r>
          </a:p>
          <a:p>
            <a:endParaRPr lang="en-US" dirty="0"/>
          </a:p>
          <a:p>
            <a:r>
              <a:rPr lang="en-US" b="1" dirty="0"/>
              <a:t>Examples of accidental causes of fire-related death: </a:t>
            </a:r>
          </a:p>
          <a:p>
            <a:pPr lvl="1"/>
            <a:r>
              <a:rPr lang="en-US" dirty="0"/>
              <a:t>Getting struck by a falling object </a:t>
            </a:r>
          </a:p>
          <a:p>
            <a:pPr lvl="1"/>
            <a:r>
              <a:rPr lang="en-US" dirty="0"/>
              <a:t>Getting burned by fallen wires </a:t>
            </a:r>
          </a:p>
          <a:p>
            <a:pPr lvl="1"/>
            <a:r>
              <a:rPr lang="en-US" dirty="0"/>
              <a:t>Being killed by jumping out of a window </a:t>
            </a:r>
          </a:p>
          <a:p>
            <a:endParaRPr lang="en-US" dirty="0"/>
          </a:p>
          <a:p>
            <a:endParaRPr lang="en-US" dirty="0"/>
          </a:p>
          <a:p>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194596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endParaRPr lang="en-US" dirty="0"/>
          </a:p>
          <a:p>
            <a:r>
              <a:rPr lang="en-US" dirty="0"/>
              <a:t>Although the regulations don’t require your school to track every individual who has a fire-related injury for the purpose of documenting fire-related deaths, you must make a reasonable effort to ascertain the number of deaths that occur in a one-year period following a fire. </a:t>
            </a:r>
          </a:p>
          <a:p>
            <a:endParaRPr lang="en-US" dirty="0"/>
          </a:p>
          <a:p>
            <a:endParaRPr lang="en-US" dirty="0"/>
          </a:p>
          <a:p>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276232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endParaRPr lang="en-US" dirty="0"/>
          </a:p>
          <a:p>
            <a:r>
              <a:rPr lang="en-US" dirty="0"/>
              <a:t>A reasonable effort includes:</a:t>
            </a:r>
          </a:p>
          <a:p>
            <a:pPr marL="0" indent="0">
              <a:buNone/>
            </a:pPr>
            <a:r>
              <a:rPr lang="en-US" dirty="0"/>
              <a:t> </a:t>
            </a:r>
          </a:p>
          <a:p>
            <a:pPr lvl="1"/>
            <a:r>
              <a:rPr lang="en-US" dirty="0"/>
              <a:t>tracking individuals who are hospitalized a few miles from your school; </a:t>
            </a:r>
          </a:p>
          <a:p>
            <a:pPr lvl="1"/>
            <a:endParaRPr lang="en-US" dirty="0"/>
          </a:p>
          <a:p>
            <a:pPr lvl="1"/>
            <a:r>
              <a:rPr lang="en-US" dirty="0"/>
              <a:t>tracking individuals who are still in contact with the school following the fire; and </a:t>
            </a:r>
          </a:p>
          <a:p>
            <a:pPr lvl="1"/>
            <a:endParaRPr lang="en-US" dirty="0"/>
          </a:p>
          <a:p>
            <a:pPr lvl="1"/>
            <a:r>
              <a:rPr lang="en-US" dirty="0"/>
              <a:t>documenting deaths that you learn of from other individuals or the media </a:t>
            </a:r>
          </a:p>
          <a:p>
            <a:endParaRPr lang="en-US" dirty="0"/>
          </a:p>
          <a:p>
            <a:endParaRPr lang="en-US" dirty="0"/>
          </a:p>
          <a:p>
            <a:endParaRPr lang="en-US" dirty="0"/>
          </a:p>
          <a:p>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8678938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endParaRPr lang="en-US" dirty="0"/>
          </a:p>
          <a:p>
            <a:r>
              <a:rPr lang="en-US" b="1" dirty="0"/>
              <a:t>the value of property damage caused by a fire </a:t>
            </a:r>
            <a:endParaRPr lang="en-US" dirty="0"/>
          </a:p>
          <a:p>
            <a:endParaRPr lang="en-US" dirty="0"/>
          </a:p>
          <a:p>
            <a:r>
              <a:rPr lang="en-US" b="1" dirty="0"/>
              <a:t>“Value of property damage” </a:t>
            </a:r>
            <a:r>
              <a:rPr lang="en-US" dirty="0"/>
              <a:t>is defined as </a:t>
            </a:r>
            <a:r>
              <a:rPr lang="en-US" i="1" dirty="0"/>
              <a:t>the estimated value of the loss of the structure and contents, in terms of the cost of replacement in like kind and quantity. This estimate should include contents damaged by fire, and related damages caused by smoke, water, and overhaul; however, it does not include indirect loss, such as business interruption. </a:t>
            </a:r>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481956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C0C27-41AE-4638-A446-EFFAB248D4FF}"/>
              </a:ext>
            </a:extLst>
          </p:cNvPr>
          <p:cNvSpPr>
            <a:spLocks noGrp="1"/>
          </p:cNvSpPr>
          <p:nvPr>
            <p:ph type="title"/>
          </p:nvPr>
        </p:nvSpPr>
        <p:spPr/>
        <p:txBody>
          <a:bodyPr/>
          <a:lstStyle/>
          <a:p>
            <a:r>
              <a:rPr lang="en-US" b="1" dirty="0"/>
              <a:t>Fire Safety Disclosures: Requirements and Definition Of a Fire </a:t>
            </a:r>
            <a:endParaRPr lang="en-US" dirty="0"/>
          </a:p>
        </p:txBody>
      </p:sp>
      <p:sp>
        <p:nvSpPr>
          <p:cNvPr id="3" name="Content Placeholder 2">
            <a:extLst>
              <a:ext uri="{FF2B5EF4-FFF2-40B4-BE49-F238E27FC236}">
                <a16:creationId xmlns:a16="http://schemas.microsoft.com/office/drawing/2014/main" id="{9F4D78AE-4036-4478-AB31-86CEF2866F1C}"/>
              </a:ext>
            </a:extLst>
          </p:cNvPr>
          <p:cNvSpPr>
            <a:spLocks noGrp="1"/>
          </p:cNvSpPr>
          <p:nvPr>
            <p:ph idx="1"/>
          </p:nvPr>
        </p:nvSpPr>
        <p:spPr/>
        <p:txBody>
          <a:bodyPr/>
          <a:lstStyle/>
          <a:p>
            <a:r>
              <a:rPr lang="en-US" b="1" dirty="0"/>
              <a:t>Definition of a Fire:  </a:t>
            </a:r>
            <a:r>
              <a:rPr lang="en-US" dirty="0"/>
              <a:t>For the purposes of fire safety reporting, a </a:t>
            </a:r>
            <a:r>
              <a:rPr lang="en-US" b="1" dirty="0"/>
              <a:t>“fire” </a:t>
            </a:r>
            <a:r>
              <a:rPr lang="en-US" dirty="0"/>
              <a:t>is defined as </a:t>
            </a:r>
            <a:r>
              <a:rPr lang="en-US" i="1" dirty="0"/>
              <a:t>any instance of open flame or other burning in a place not intended to contain the burning or in an uncontrolled manner. </a:t>
            </a:r>
            <a:r>
              <a:rPr lang="en-US" b="1" dirty="0"/>
              <a:t> </a:t>
            </a:r>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3E9D2898-1E36-49EC-B9C1-CDE48CB21EA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6481316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normAutofit fontScale="92500"/>
          </a:bodyPr>
          <a:lstStyle/>
          <a:p>
            <a:endParaRPr lang="en-US" dirty="0"/>
          </a:p>
          <a:p>
            <a:r>
              <a:rPr lang="en-US" dirty="0"/>
              <a:t>Disclose the value of property damage for </a:t>
            </a:r>
            <a:r>
              <a:rPr lang="en-US" b="1" dirty="0"/>
              <a:t>each </a:t>
            </a:r>
            <a:r>
              <a:rPr lang="en-US" dirty="0"/>
              <a:t>fire. </a:t>
            </a:r>
          </a:p>
          <a:p>
            <a:r>
              <a:rPr lang="en-US" dirty="0"/>
              <a:t>Include the value of all property damage, even to property not owned or controlled by your institution. </a:t>
            </a:r>
          </a:p>
          <a:p>
            <a:r>
              <a:rPr lang="en-US" dirty="0"/>
              <a:t>Your estimate for structural damage should be based on replacement value, not market value. </a:t>
            </a:r>
          </a:p>
          <a:p>
            <a:r>
              <a:rPr lang="en-US" dirty="0"/>
              <a:t>Make sure to include the value of property destroyed during overhaul. </a:t>
            </a:r>
          </a:p>
          <a:p>
            <a:r>
              <a:rPr lang="en-US" b="1" dirty="0"/>
              <a:t>Overhaul </a:t>
            </a:r>
            <a:r>
              <a:rPr lang="en-US" dirty="0"/>
              <a:t>is </a:t>
            </a:r>
            <a:r>
              <a:rPr lang="en-US" i="1" dirty="0"/>
              <a:t>the practice of searching a fire scene to detect hidden fires or sparks which may rekindle, and to note the possible point of origin and cause of ignition. </a:t>
            </a:r>
            <a:endParaRPr lang="en-US" dirty="0"/>
          </a:p>
          <a:p>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5571246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dirty="0"/>
              <a:t>Do not include any indirect losses. In addition to business interruption, indirect losses include the cost of emergency housing, personnel costs associated with subsequent cleanup and restoration, and lost tuition. </a:t>
            </a:r>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191640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dirty="0"/>
              <a:t>If you use estimates for property damage rather than actual amounts, use the ranges listed in the following chart to report the value of property damage: </a:t>
            </a:r>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pic>
        <p:nvPicPr>
          <p:cNvPr id="5" name="Picture 4">
            <a:extLst>
              <a:ext uri="{FF2B5EF4-FFF2-40B4-BE49-F238E27FC236}">
                <a16:creationId xmlns:a16="http://schemas.microsoft.com/office/drawing/2014/main" id="{8B74967D-71CE-4E1D-BAA8-18C66461E8DE}"/>
              </a:ext>
            </a:extLst>
          </p:cNvPr>
          <p:cNvPicPr>
            <a:picLocks noChangeAspect="1"/>
          </p:cNvPicPr>
          <p:nvPr/>
        </p:nvPicPr>
        <p:blipFill rotWithShape="1">
          <a:blip r:embed="rId4"/>
          <a:srcRect l="28963" t="66667" r="28222" b="9931"/>
          <a:stretch/>
        </p:blipFill>
        <p:spPr>
          <a:xfrm>
            <a:off x="2060769" y="3051175"/>
            <a:ext cx="7870631" cy="3441700"/>
          </a:xfrm>
          <a:prstGeom prst="rect">
            <a:avLst/>
          </a:prstGeom>
        </p:spPr>
      </p:pic>
    </p:spTree>
    <p:extLst>
      <p:ext uri="{BB962C8B-B14F-4D97-AF65-F5344CB8AC3E}">
        <p14:creationId xmlns:p14="http://schemas.microsoft.com/office/powerpoint/2010/main" val="73111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How to Determine the Value of Property Damage </a:t>
            </a:r>
          </a:p>
          <a:p>
            <a:pPr lvl="1"/>
            <a:r>
              <a:rPr lang="en-US" dirty="0"/>
              <a:t>Property damage can be determined by the property owner or an insurance adjuster. If there is no property damage—for example a brief fire in a trash can that only destroyed discarded cigarette butts—indicate that the damage was in the $0–$99 range.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0032220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Statistics</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Fires in On-campus Student Housing Facilities That Are Physically Attached to Facilities Not Owned or Controlled by the Institution </a:t>
            </a:r>
          </a:p>
          <a:p>
            <a:pPr lvl="1"/>
            <a:r>
              <a:rPr lang="en-US" dirty="0"/>
              <a:t>Perhaps you have a student housing facility located on the edge of your campus that is attached along one wall to a privately owned establishment, such as a restaurant. A fire that originates in the restaurant kitchen spreads to the student housing facility. Include this as a student housing fire. It is irrelevant whether the building had separate access for the student housing facility and the restaurant, or a single point of access. However, count injuries, damages, etc. only for the student housing facility, not for the restaurant.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8863102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idx="4294967295"/>
          </p:nvPr>
        </p:nvSpPr>
        <p:spPr>
          <a:xfrm>
            <a:off x="0" y="365125"/>
            <a:ext cx="10515600" cy="1325563"/>
          </a:xfrm>
        </p:spPr>
        <p:txBody>
          <a:bodyPr/>
          <a:lstStyle/>
          <a:p>
            <a:r>
              <a:rPr lang="en-US" b="1" dirty="0"/>
              <a:t>The Fire Statistics</a:t>
            </a:r>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pic>
        <p:nvPicPr>
          <p:cNvPr id="5" name="Picture 4">
            <a:extLst>
              <a:ext uri="{FF2B5EF4-FFF2-40B4-BE49-F238E27FC236}">
                <a16:creationId xmlns:a16="http://schemas.microsoft.com/office/drawing/2014/main" id="{ED44F256-E52C-4A80-BC82-D99C9CF5B45E}"/>
              </a:ext>
            </a:extLst>
          </p:cNvPr>
          <p:cNvPicPr>
            <a:picLocks noChangeAspect="1"/>
          </p:cNvPicPr>
          <p:nvPr/>
        </p:nvPicPr>
        <p:blipFill rotWithShape="1">
          <a:blip r:embed="rId4"/>
          <a:srcRect l="26508" t="16190" r="10826" b="54762"/>
          <a:stretch/>
        </p:blipFill>
        <p:spPr>
          <a:xfrm>
            <a:off x="359228" y="1456293"/>
            <a:ext cx="11468911" cy="5036582"/>
          </a:xfrm>
          <a:prstGeom prst="rect">
            <a:avLst/>
          </a:prstGeom>
        </p:spPr>
      </p:pic>
    </p:spTree>
    <p:extLst>
      <p:ext uri="{BB962C8B-B14F-4D97-AF65-F5344CB8AC3E}">
        <p14:creationId xmlns:p14="http://schemas.microsoft.com/office/powerpoint/2010/main" val="21353243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Safety Report</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The Annual Fire Safety Report: Publishing Policy Statements and Fire Statistics </a:t>
            </a:r>
          </a:p>
          <a:p>
            <a:r>
              <a:rPr lang="en-US" dirty="0"/>
              <a:t>An institution that maintains any on-campus student housing facilities must publish an annual fire safety report by Oct. 1. </a:t>
            </a:r>
          </a:p>
          <a:p>
            <a:r>
              <a:rPr lang="en-US" dirty="0"/>
              <a:t>This is a firm deadline; there is </a:t>
            </a:r>
            <a:r>
              <a:rPr lang="en-US" b="1" dirty="0"/>
              <a:t>no grace period </a:t>
            </a:r>
            <a:r>
              <a:rPr lang="en-US" dirty="0"/>
              <a:t>and there are </a:t>
            </a:r>
            <a:r>
              <a:rPr lang="en-US" b="1" dirty="0"/>
              <a:t>no exemptions</a:t>
            </a:r>
            <a:r>
              <a:rPr lang="en-US" dirty="0"/>
              <a:t>. </a:t>
            </a:r>
          </a:p>
          <a:p>
            <a:r>
              <a:rPr lang="en-US" dirty="0"/>
              <a:t>The purpose of this report is to disclose fire safety policies and procedures related to your </a:t>
            </a:r>
            <a:r>
              <a:rPr lang="en-US" b="1" dirty="0"/>
              <a:t>on-campus student housing </a:t>
            </a:r>
            <a:r>
              <a:rPr lang="en-US" dirty="0"/>
              <a:t>and to disclose statistics for fires that occurred in those facilities.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4646077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Safety Report</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dirty="0"/>
              <a:t>You may publish your annual fire safety report together with your </a:t>
            </a:r>
            <a:r>
              <a:rPr lang="en-US" i="1" dirty="0" err="1"/>
              <a:t>Clery</a:t>
            </a:r>
            <a:r>
              <a:rPr lang="en-US" i="1" dirty="0"/>
              <a:t> Act</a:t>
            </a:r>
            <a:r>
              <a:rPr lang="en-US" dirty="0"/>
              <a:t>-required annual security report as long as the title of the document clearly states that it contains both reports. </a:t>
            </a:r>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0025902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Safety Report</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normAutofit lnSpcReduction="10000"/>
          </a:bodyPr>
          <a:lstStyle/>
          <a:p>
            <a:r>
              <a:rPr lang="en-US" b="1" dirty="0"/>
              <a:t>Components of the Fire Safety Report</a:t>
            </a:r>
          </a:p>
          <a:p>
            <a:endParaRPr lang="en-US" dirty="0"/>
          </a:p>
          <a:p>
            <a:pPr lvl="1"/>
            <a:r>
              <a:rPr lang="en-US" b="1" dirty="0"/>
              <a:t>Description of each on-campus student housing facility fire safety system. </a:t>
            </a:r>
            <a:endParaRPr lang="en-US" dirty="0"/>
          </a:p>
          <a:p>
            <a:endParaRPr lang="en-US" dirty="0"/>
          </a:p>
          <a:p>
            <a:r>
              <a:rPr lang="en-US" dirty="0"/>
              <a:t>A </a:t>
            </a:r>
            <a:r>
              <a:rPr lang="en-US" b="1" dirty="0"/>
              <a:t>“fire safety system” </a:t>
            </a:r>
            <a:r>
              <a:rPr lang="en-US" dirty="0"/>
              <a:t>is defined as </a:t>
            </a:r>
            <a:r>
              <a:rPr lang="en-US" i="1" dirty="0"/>
              <a:t>any mechanism or system related to the detection of a fire, the warning resulting from a fire, or the control of a fire. This may include sprinkler systems or other fire extinguishing systems, fire detection devices, stand-alone smoke alarms, devices that alert one to the presence of a fire, such as horns, bells, or strobe lights; smoke-control and reduction mechanisms; and fire doors and walls that reduce the spread of a fire. </a:t>
            </a:r>
            <a:endParaRPr lang="en-US" dirty="0"/>
          </a:p>
          <a:p>
            <a:endParaRPr lang="en-US" b="1" dirty="0"/>
          </a:p>
          <a:p>
            <a:pPr lvl="1"/>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946882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Safety Report</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dirty="0"/>
              <a:t>Your statement should describe the fire safety system in </a:t>
            </a:r>
            <a:r>
              <a:rPr lang="en-US" b="1" dirty="0"/>
              <a:t>each </a:t>
            </a:r>
            <a:r>
              <a:rPr lang="en-US" dirty="0"/>
              <a:t>of your on-campus student housing facilities. </a:t>
            </a:r>
          </a:p>
          <a:p>
            <a:endParaRPr lang="en-US" dirty="0"/>
          </a:p>
          <a:p>
            <a:pPr lvl="1"/>
            <a:r>
              <a:rPr lang="en-US" dirty="0"/>
              <a:t>If you are not sure whether a specific mechanism or system is part of a fire safety system, ask yourself if the mechanism or system is related to the </a:t>
            </a:r>
            <a:r>
              <a:rPr lang="en-US" b="1" dirty="0"/>
              <a:t>detection </a:t>
            </a:r>
            <a:r>
              <a:rPr lang="en-US" dirty="0"/>
              <a:t>of a fire, </a:t>
            </a:r>
          </a:p>
          <a:p>
            <a:pPr lvl="1"/>
            <a:r>
              <a:rPr lang="en-US" b="1" dirty="0"/>
              <a:t>warning </a:t>
            </a:r>
            <a:r>
              <a:rPr lang="en-US" dirty="0"/>
              <a:t>resulting from a fire, or </a:t>
            </a:r>
          </a:p>
          <a:p>
            <a:pPr lvl="1"/>
            <a:r>
              <a:rPr lang="en-US" b="1" dirty="0"/>
              <a:t>control </a:t>
            </a:r>
            <a:r>
              <a:rPr lang="en-US" dirty="0"/>
              <a:t>of a fire. </a:t>
            </a:r>
          </a:p>
          <a:p>
            <a:endParaRPr lang="en-US" dirty="0"/>
          </a:p>
          <a:p>
            <a:pPr lvl="1"/>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669327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C0C27-41AE-4638-A446-EFFAB248D4FF}"/>
              </a:ext>
            </a:extLst>
          </p:cNvPr>
          <p:cNvSpPr>
            <a:spLocks noGrp="1"/>
          </p:cNvSpPr>
          <p:nvPr>
            <p:ph type="title"/>
          </p:nvPr>
        </p:nvSpPr>
        <p:spPr/>
        <p:txBody>
          <a:bodyPr/>
          <a:lstStyle/>
          <a:p>
            <a:r>
              <a:rPr lang="en-US" b="1" dirty="0"/>
              <a:t>Fire Safety Disclosures: Requirements and Definition Of a Fire </a:t>
            </a:r>
            <a:endParaRPr lang="en-US" dirty="0"/>
          </a:p>
        </p:txBody>
      </p:sp>
      <p:sp>
        <p:nvSpPr>
          <p:cNvPr id="3" name="Content Placeholder 2">
            <a:extLst>
              <a:ext uri="{FF2B5EF4-FFF2-40B4-BE49-F238E27FC236}">
                <a16:creationId xmlns:a16="http://schemas.microsoft.com/office/drawing/2014/main" id="{9F4D78AE-4036-4478-AB31-86CEF2866F1C}"/>
              </a:ext>
            </a:extLst>
          </p:cNvPr>
          <p:cNvSpPr>
            <a:spLocks noGrp="1"/>
          </p:cNvSpPr>
          <p:nvPr>
            <p:ph idx="1"/>
          </p:nvPr>
        </p:nvSpPr>
        <p:spPr/>
        <p:txBody>
          <a:bodyPr>
            <a:normAutofit lnSpcReduction="10000"/>
          </a:bodyPr>
          <a:lstStyle/>
          <a:p>
            <a:r>
              <a:rPr lang="en-US" dirty="0"/>
              <a:t>This definition contains two descriptions of fire. The first is “any instance of open flame or other burning in a place not intended to contain the burning.” Some examples are </a:t>
            </a:r>
          </a:p>
          <a:p>
            <a:pPr lvl="1"/>
            <a:r>
              <a:rPr lang="en-US" dirty="0"/>
              <a:t>trash-can fire </a:t>
            </a:r>
          </a:p>
          <a:p>
            <a:pPr lvl="1"/>
            <a:r>
              <a:rPr lang="en-US" dirty="0"/>
              <a:t>oven or microwave fire </a:t>
            </a:r>
          </a:p>
          <a:p>
            <a:pPr lvl="1"/>
            <a:r>
              <a:rPr lang="en-US" dirty="0"/>
              <a:t>burning oven mitt on a stove </a:t>
            </a:r>
          </a:p>
          <a:p>
            <a:pPr lvl="1"/>
            <a:r>
              <a:rPr lang="en-US" dirty="0"/>
              <a:t>grease fire on a stovetop </a:t>
            </a:r>
          </a:p>
          <a:p>
            <a:pPr lvl="1"/>
            <a:r>
              <a:rPr lang="en-US" dirty="0"/>
              <a:t>flame coming from electric extension cord </a:t>
            </a:r>
          </a:p>
          <a:p>
            <a:pPr lvl="1"/>
            <a:r>
              <a:rPr lang="en-US" dirty="0"/>
              <a:t>burning wall hanging or poster </a:t>
            </a:r>
          </a:p>
          <a:p>
            <a:pPr lvl="1"/>
            <a:r>
              <a:rPr lang="en-US" dirty="0"/>
              <a:t>fire in an overheated bathroom vent fan </a:t>
            </a:r>
          </a:p>
          <a:p>
            <a:pPr lvl="1"/>
            <a:r>
              <a:rPr lang="en-US" dirty="0"/>
              <a:t>couch that is burning without any flame evident </a:t>
            </a:r>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3E9D2898-1E36-49EC-B9C1-CDE48CB21EA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41812400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Safety Report</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dirty="0"/>
              <a:t>Your statement should describe the fire safety system in </a:t>
            </a:r>
            <a:r>
              <a:rPr lang="en-US" b="1" dirty="0"/>
              <a:t>each </a:t>
            </a:r>
            <a:r>
              <a:rPr lang="en-US" dirty="0"/>
              <a:t>of your on-campus student housing facilities. </a:t>
            </a:r>
          </a:p>
          <a:p>
            <a:endParaRPr lang="en-US" dirty="0"/>
          </a:p>
          <a:p>
            <a:pPr lvl="1"/>
            <a:r>
              <a:rPr lang="en-US" dirty="0"/>
              <a:t>If you are not sure whether a specific mechanism or system is part of a fire safety system, ask yourself if the mechanism or system is related to the</a:t>
            </a:r>
          </a:p>
          <a:p>
            <a:pPr lvl="1"/>
            <a:r>
              <a:rPr lang="en-US" dirty="0"/>
              <a:t> </a:t>
            </a:r>
            <a:r>
              <a:rPr lang="en-US" b="1" dirty="0"/>
              <a:t>detection </a:t>
            </a:r>
            <a:r>
              <a:rPr lang="en-US" dirty="0"/>
              <a:t>of a fire, </a:t>
            </a:r>
          </a:p>
          <a:p>
            <a:pPr lvl="1"/>
            <a:r>
              <a:rPr lang="en-US" b="1" dirty="0"/>
              <a:t>warning </a:t>
            </a:r>
            <a:r>
              <a:rPr lang="en-US" dirty="0"/>
              <a:t>resulting from a fire, or </a:t>
            </a:r>
          </a:p>
          <a:p>
            <a:pPr lvl="1"/>
            <a:r>
              <a:rPr lang="en-US" b="1" dirty="0"/>
              <a:t>control </a:t>
            </a:r>
            <a:r>
              <a:rPr lang="en-US" dirty="0"/>
              <a:t>of a fire. </a:t>
            </a:r>
          </a:p>
          <a:p>
            <a:endParaRPr lang="en-US" dirty="0"/>
          </a:p>
          <a:p>
            <a:pPr lvl="1"/>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29060366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Safety Report</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4294967295"/>
          </p:nvPr>
        </p:nvSpPr>
        <p:spPr>
          <a:xfrm>
            <a:off x="0" y="1825625"/>
            <a:ext cx="10515600" cy="4351338"/>
          </a:xfrm>
        </p:spPr>
        <p:txBody>
          <a:bodyPr/>
          <a:lstStyle/>
          <a:p>
            <a:endParaRPr lang="en-US" dirty="0"/>
          </a:p>
          <a:p>
            <a:pPr lvl="1"/>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pic>
        <p:nvPicPr>
          <p:cNvPr id="5" name="Picture 4">
            <a:extLst>
              <a:ext uri="{FF2B5EF4-FFF2-40B4-BE49-F238E27FC236}">
                <a16:creationId xmlns:a16="http://schemas.microsoft.com/office/drawing/2014/main" id="{C1CD5324-6BEA-4712-8940-308B838E7D93}"/>
              </a:ext>
            </a:extLst>
          </p:cNvPr>
          <p:cNvPicPr>
            <a:picLocks noChangeAspect="1"/>
          </p:cNvPicPr>
          <p:nvPr/>
        </p:nvPicPr>
        <p:blipFill rotWithShape="1">
          <a:blip r:embed="rId4"/>
          <a:srcRect l="24032" t="52722" r="18826" b="11950"/>
          <a:stretch/>
        </p:blipFill>
        <p:spPr>
          <a:xfrm>
            <a:off x="637875" y="1825625"/>
            <a:ext cx="10916249" cy="4486275"/>
          </a:xfrm>
          <a:prstGeom prst="rect">
            <a:avLst/>
          </a:prstGeom>
        </p:spPr>
      </p:pic>
    </p:spTree>
    <p:extLst>
      <p:ext uri="{BB962C8B-B14F-4D97-AF65-F5344CB8AC3E}">
        <p14:creationId xmlns:p14="http://schemas.microsoft.com/office/powerpoint/2010/main" val="36169799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Safety Report</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normAutofit/>
          </a:bodyPr>
          <a:lstStyle/>
          <a:p>
            <a:r>
              <a:rPr lang="en-US" b="1" dirty="0"/>
              <a:t>Number of fire drills held during the previous calendar year. </a:t>
            </a:r>
            <a:endParaRPr lang="en-US" dirty="0"/>
          </a:p>
          <a:p>
            <a:endParaRPr lang="en-US" dirty="0"/>
          </a:p>
          <a:p>
            <a:r>
              <a:rPr lang="en-US" dirty="0"/>
              <a:t>A </a:t>
            </a:r>
            <a:r>
              <a:rPr lang="en-US" b="1" dirty="0"/>
              <a:t>“fire drill” </a:t>
            </a:r>
            <a:r>
              <a:rPr lang="en-US" dirty="0"/>
              <a:t>is defined as </a:t>
            </a:r>
            <a:r>
              <a:rPr lang="en-US" i="1" dirty="0"/>
              <a:t>a supervised practice of a mandatory evacuation of a building for a fire. </a:t>
            </a:r>
            <a:r>
              <a:rPr lang="en-US" dirty="0"/>
              <a:t>Disclose the number of fire drills held during the previous calendar year for each on-campus student housing facility. If no fire drills were held for a facility during this time period, you must indicate this. The requirement for a fire drill cannot be met by a false alarm that leads to the evacuation of a building, even if the evacuation is supervised. A drill involves planning, supervision and evaluation. </a:t>
            </a:r>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4467932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Safety Report</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normAutofit lnSpcReduction="10000"/>
          </a:bodyPr>
          <a:lstStyle/>
          <a:p>
            <a:r>
              <a:rPr lang="en-US" b="1" dirty="0"/>
              <a:t>Policies or rules on portable electrical appliances, smoking and open flames in a student housing facility. </a:t>
            </a:r>
          </a:p>
          <a:p>
            <a:endParaRPr lang="en-US" b="1" dirty="0"/>
          </a:p>
          <a:p>
            <a:r>
              <a:rPr lang="en-US" b="1" dirty="0"/>
              <a:t>Procedures for student housing evacuation in the case of a fire. </a:t>
            </a:r>
            <a:endParaRPr lang="en-US" dirty="0"/>
          </a:p>
          <a:p>
            <a:endParaRPr lang="en-US" b="1" dirty="0"/>
          </a:p>
          <a:p>
            <a:endParaRPr lang="en-US" dirty="0"/>
          </a:p>
          <a:p>
            <a:r>
              <a:rPr lang="en-US" b="1" dirty="0"/>
              <a:t>Policies regarding fire safety education and training programs provided to the students and employees. In these policies, the institution must describe the procedures that students and employees should follow in the case of a fire. </a:t>
            </a:r>
            <a:endParaRPr lang="en-US" dirty="0"/>
          </a:p>
          <a:p>
            <a:endParaRPr lang="en-US" b="1" dirty="0"/>
          </a:p>
          <a:p>
            <a:endParaRPr lang="en-US" dirty="0"/>
          </a:p>
          <a:p>
            <a:endParaRPr lang="en-US" dirty="0"/>
          </a:p>
          <a:p>
            <a:pPr lvl="1"/>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0545443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Safety Report</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For purposes of including a fire in the statistics in the annual fire safety report, a list of the titles of each person or organization to which students and employees should report that a fire occurred. </a:t>
            </a:r>
            <a:endParaRPr lang="en-US" dirty="0"/>
          </a:p>
          <a:p>
            <a:endParaRPr lang="en-US" dirty="0"/>
          </a:p>
          <a:p>
            <a:endParaRPr lang="en-US" dirty="0"/>
          </a:p>
          <a:p>
            <a:r>
              <a:rPr lang="en-US" b="1" dirty="0"/>
              <a:t>Plans for future improvements in fire safety, if determined necessary by the institution. </a:t>
            </a:r>
            <a:endParaRPr lang="en-US" dirty="0"/>
          </a:p>
          <a:p>
            <a:endParaRPr lang="en-US" dirty="0"/>
          </a:p>
          <a:p>
            <a:pPr lvl="1"/>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2586840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ED214-299D-4C8A-A274-4D53764CDB65}"/>
              </a:ext>
            </a:extLst>
          </p:cNvPr>
          <p:cNvSpPr>
            <a:spLocks noGrp="1"/>
          </p:cNvSpPr>
          <p:nvPr>
            <p:ph type="title"/>
          </p:nvPr>
        </p:nvSpPr>
        <p:spPr/>
        <p:txBody>
          <a:bodyPr/>
          <a:lstStyle/>
          <a:p>
            <a:r>
              <a:rPr lang="en-US" b="1" dirty="0"/>
              <a:t>The Fire Safety Report</a:t>
            </a:r>
            <a:endParaRPr lang="en-US" dirty="0"/>
          </a:p>
        </p:txBody>
      </p:sp>
      <p:sp>
        <p:nvSpPr>
          <p:cNvPr id="3" name="Content Placeholder 2">
            <a:extLst>
              <a:ext uri="{FF2B5EF4-FFF2-40B4-BE49-F238E27FC236}">
                <a16:creationId xmlns:a16="http://schemas.microsoft.com/office/drawing/2014/main" id="{7742951D-F5A3-4FF0-9049-BCF38B8852F6}"/>
              </a:ext>
            </a:extLst>
          </p:cNvPr>
          <p:cNvSpPr>
            <a:spLocks noGrp="1"/>
          </p:cNvSpPr>
          <p:nvPr>
            <p:ph idx="1"/>
          </p:nvPr>
        </p:nvSpPr>
        <p:spPr/>
        <p:txBody>
          <a:bodyPr/>
          <a:lstStyle/>
          <a:p>
            <a:r>
              <a:rPr lang="en-US" b="1" dirty="0"/>
              <a:t>Fire statistics. </a:t>
            </a:r>
            <a:endParaRPr lang="en-US" dirty="0"/>
          </a:p>
          <a:p>
            <a:pPr lvl="1"/>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FB83E1BC-4E14-4AF6-A084-42DBE6E90FC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266482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C0C27-41AE-4638-A446-EFFAB248D4FF}"/>
              </a:ext>
            </a:extLst>
          </p:cNvPr>
          <p:cNvSpPr>
            <a:spLocks noGrp="1"/>
          </p:cNvSpPr>
          <p:nvPr>
            <p:ph type="title"/>
          </p:nvPr>
        </p:nvSpPr>
        <p:spPr/>
        <p:txBody>
          <a:bodyPr/>
          <a:lstStyle/>
          <a:p>
            <a:r>
              <a:rPr lang="en-US" b="1" dirty="0"/>
              <a:t>Fire Safety Disclosures: Requirements and Definition Of a Fire </a:t>
            </a:r>
            <a:endParaRPr lang="en-US" dirty="0"/>
          </a:p>
        </p:txBody>
      </p:sp>
      <p:sp>
        <p:nvSpPr>
          <p:cNvPr id="3" name="Content Placeholder 2">
            <a:extLst>
              <a:ext uri="{FF2B5EF4-FFF2-40B4-BE49-F238E27FC236}">
                <a16:creationId xmlns:a16="http://schemas.microsoft.com/office/drawing/2014/main" id="{9F4D78AE-4036-4478-AB31-86CEF2866F1C}"/>
              </a:ext>
            </a:extLst>
          </p:cNvPr>
          <p:cNvSpPr>
            <a:spLocks noGrp="1"/>
          </p:cNvSpPr>
          <p:nvPr>
            <p:ph idx="1"/>
          </p:nvPr>
        </p:nvSpPr>
        <p:spPr/>
        <p:txBody>
          <a:bodyPr/>
          <a:lstStyle/>
          <a:p>
            <a:r>
              <a:rPr lang="en-US" dirty="0"/>
              <a:t>The second type of fire is “any instance of open flame or other burning </a:t>
            </a:r>
            <a:r>
              <a:rPr lang="en-US" b="1" dirty="0"/>
              <a:t>in an uncontrolled manner</a:t>
            </a:r>
            <a:r>
              <a:rPr lang="en-US" dirty="0"/>
              <a:t>.” </a:t>
            </a:r>
          </a:p>
          <a:p>
            <a:endParaRPr lang="en-US" dirty="0"/>
          </a:p>
          <a:p>
            <a:pPr lvl="1"/>
            <a:r>
              <a:rPr lang="en-US" dirty="0"/>
              <a:t>chimney fire </a:t>
            </a:r>
          </a:p>
          <a:p>
            <a:pPr lvl="1"/>
            <a:endParaRPr lang="en-US" dirty="0"/>
          </a:p>
          <a:p>
            <a:pPr lvl="1"/>
            <a:r>
              <a:rPr lang="en-US" dirty="0"/>
              <a:t> gas stove fire </a:t>
            </a:r>
          </a:p>
          <a:p>
            <a:pPr lvl="1"/>
            <a:endParaRPr lang="en-US" dirty="0"/>
          </a:p>
          <a:p>
            <a:pPr lvl="1"/>
            <a:r>
              <a:rPr lang="en-US" dirty="0"/>
              <a:t>fuel burner or boiler fire </a:t>
            </a:r>
          </a:p>
          <a:p>
            <a:pPr marL="457200" lvl="1" indent="0">
              <a:buNone/>
            </a:pPr>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3E9D2898-1E36-49EC-B9C1-CDE48CB21EA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888331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C0C27-41AE-4638-A446-EFFAB248D4FF}"/>
              </a:ext>
            </a:extLst>
          </p:cNvPr>
          <p:cNvSpPr>
            <a:spLocks noGrp="1"/>
          </p:cNvSpPr>
          <p:nvPr>
            <p:ph type="title"/>
          </p:nvPr>
        </p:nvSpPr>
        <p:spPr/>
        <p:txBody>
          <a:bodyPr/>
          <a:lstStyle/>
          <a:p>
            <a:r>
              <a:rPr lang="en-US" b="1" dirty="0"/>
              <a:t>Fire Safety Disclosures: Requirements and Definition Of a Fire </a:t>
            </a:r>
            <a:endParaRPr lang="en-US" dirty="0"/>
          </a:p>
        </p:txBody>
      </p:sp>
      <p:sp>
        <p:nvSpPr>
          <p:cNvPr id="3" name="Content Placeholder 2">
            <a:extLst>
              <a:ext uri="{FF2B5EF4-FFF2-40B4-BE49-F238E27FC236}">
                <a16:creationId xmlns:a16="http://schemas.microsoft.com/office/drawing/2014/main" id="{9F4D78AE-4036-4478-AB31-86CEF2866F1C}"/>
              </a:ext>
            </a:extLst>
          </p:cNvPr>
          <p:cNvSpPr>
            <a:spLocks noGrp="1"/>
          </p:cNvSpPr>
          <p:nvPr>
            <p:ph idx="1"/>
          </p:nvPr>
        </p:nvSpPr>
        <p:spPr/>
        <p:txBody>
          <a:bodyPr/>
          <a:lstStyle/>
          <a:p>
            <a:r>
              <a:rPr lang="en-US" b="1" dirty="0"/>
              <a:t>Include </a:t>
            </a:r>
          </a:p>
          <a:p>
            <a:r>
              <a:rPr lang="en-US" dirty="0"/>
              <a:t>all fires that meet the definition regardless of size </a:t>
            </a:r>
          </a:p>
          <a:p>
            <a:r>
              <a:rPr lang="en-US" dirty="0"/>
              <a:t>cause </a:t>
            </a:r>
          </a:p>
          <a:p>
            <a:r>
              <a:rPr lang="en-US" dirty="0"/>
              <a:t>whether the fire results in injury, death or property damage </a:t>
            </a:r>
          </a:p>
          <a:p>
            <a:r>
              <a:rPr lang="en-US" dirty="0"/>
              <a:t>your institution’s fire safety policies. Even if your institution prohibits the burning of candles in dorms, a lit candle doesn’t meet the definition of a fire. If drapes catch on fire due to brushing against a lit candle, the burning drapes meet the definition. </a:t>
            </a:r>
          </a:p>
          <a:p>
            <a:endParaRPr lang="en-US" dirty="0"/>
          </a:p>
          <a:p>
            <a:endParaRPr lang="en-US" dirty="0"/>
          </a:p>
          <a:p>
            <a:endParaRPr lang="en-US" dirty="0"/>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3E9D2898-1E36-49EC-B9C1-CDE48CB21EA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3426737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C0C27-41AE-4638-A446-EFFAB248D4FF}"/>
              </a:ext>
            </a:extLst>
          </p:cNvPr>
          <p:cNvSpPr>
            <a:spLocks noGrp="1"/>
          </p:cNvSpPr>
          <p:nvPr>
            <p:ph type="title"/>
          </p:nvPr>
        </p:nvSpPr>
        <p:spPr/>
        <p:txBody>
          <a:bodyPr/>
          <a:lstStyle/>
          <a:p>
            <a:r>
              <a:rPr lang="en-US" b="1" dirty="0"/>
              <a:t>Fire Safety Disclosures: Requirements and Definition Of a Fire </a:t>
            </a:r>
            <a:endParaRPr lang="en-US" dirty="0"/>
          </a:p>
        </p:txBody>
      </p:sp>
      <p:sp>
        <p:nvSpPr>
          <p:cNvPr id="3" name="Content Placeholder 2">
            <a:extLst>
              <a:ext uri="{FF2B5EF4-FFF2-40B4-BE49-F238E27FC236}">
                <a16:creationId xmlns:a16="http://schemas.microsoft.com/office/drawing/2014/main" id="{9F4D78AE-4036-4478-AB31-86CEF2866F1C}"/>
              </a:ext>
            </a:extLst>
          </p:cNvPr>
          <p:cNvSpPr>
            <a:spLocks noGrp="1"/>
          </p:cNvSpPr>
          <p:nvPr>
            <p:ph idx="1"/>
          </p:nvPr>
        </p:nvSpPr>
        <p:spPr>
          <a:xfrm>
            <a:off x="517072" y="1925084"/>
            <a:ext cx="10515600" cy="4351338"/>
          </a:xfrm>
        </p:spPr>
        <p:txBody>
          <a:bodyPr/>
          <a:lstStyle/>
          <a:p>
            <a:endParaRPr lang="en-US" dirty="0"/>
          </a:p>
          <a:p>
            <a:r>
              <a:rPr lang="en-US" dirty="0"/>
              <a:t>fires on the roof or the outside walls of a building even if the fire doesn’t reach the inside  </a:t>
            </a:r>
          </a:p>
          <a:p>
            <a:endParaRPr lang="en-US" dirty="0"/>
          </a:p>
          <a:p>
            <a:r>
              <a:rPr lang="en-US" dirty="0"/>
              <a:t>an incident where there is evidence that there </a:t>
            </a:r>
            <a:r>
              <a:rPr lang="en-US" b="1" dirty="0"/>
              <a:t>was </a:t>
            </a:r>
            <a:r>
              <a:rPr lang="en-US" dirty="0"/>
              <a:t>burning, for example, a singed electrical cord </a:t>
            </a:r>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3E9D2898-1E36-49EC-B9C1-CDE48CB21EA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1445922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C0C27-41AE-4638-A446-EFFAB248D4FF}"/>
              </a:ext>
            </a:extLst>
          </p:cNvPr>
          <p:cNvSpPr>
            <a:spLocks noGrp="1"/>
          </p:cNvSpPr>
          <p:nvPr>
            <p:ph type="title"/>
          </p:nvPr>
        </p:nvSpPr>
        <p:spPr/>
        <p:txBody>
          <a:bodyPr/>
          <a:lstStyle/>
          <a:p>
            <a:r>
              <a:rPr lang="en-US" b="1" dirty="0"/>
              <a:t>Fire Safety Disclosures: Requirements and Definition Of a Fire </a:t>
            </a:r>
            <a:endParaRPr lang="en-US" dirty="0"/>
          </a:p>
        </p:txBody>
      </p:sp>
      <p:sp>
        <p:nvSpPr>
          <p:cNvPr id="3" name="Content Placeholder 2">
            <a:extLst>
              <a:ext uri="{FF2B5EF4-FFF2-40B4-BE49-F238E27FC236}">
                <a16:creationId xmlns:a16="http://schemas.microsoft.com/office/drawing/2014/main" id="{9F4D78AE-4036-4478-AB31-86CEF2866F1C}"/>
              </a:ext>
            </a:extLst>
          </p:cNvPr>
          <p:cNvSpPr>
            <a:spLocks noGrp="1"/>
          </p:cNvSpPr>
          <p:nvPr>
            <p:ph idx="1"/>
          </p:nvPr>
        </p:nvSpPr>
        <p:spPr/>
        <p:txBody>
          <a:bodyPr/>
          <a:lstStyle/>
          <a:p>
            <a:endParaRPr lang="en-US" dirty="0"/>
          </a:p>
          <a:p>
            <a:r>
              <a:rPr lang="en-US" dirty="0"/>
              <a:t>fires in parking facilities and dining halls that are </a:t>
            </a:r>
            <a:r>
              <a:rPr lang="en-US" b="1" dirty="0"/>
              <a:t>physically attached to and accessed directly from, </a:t>
            </a:r>
            <a:r>
              <a:rPr lang="en-US" dirty="0"/>
              <a:t>on-campus student housing facilities. “Accessed directly from” means that an individual can enter the parking area or dining hall directly from the housing area without leaving the building. Note that if there is a vehicle fire (i.e., a fire that is confined to a vehicle) in a student housing facility parking garage, this is not a student housing facility fire. However, if there is a fire in the garage that spreads to a vehicle, or if a vehicle fire spreads to the garage, this is a student housing facility fire. </a:t>
            </a:r>
          </a:p>
          <a:p>
            <a:endParaRPr lang="en-US" dirty="0"/>
          </a:p>
        </p:txBody>
      </p:sp>
      <p:pic>
        <p:nvPicPr>
          <p:cNvPr id="4" name="Picture 3" descr="Alabama Community College System (ACCS)">
            <a:hlinkClick r:id="rId2" tgtFrame="&quot;_blank&quot;"/>
            <a:extLst>
              <a:ext uri="{FF2B5EF4-FFF2-40B4-BE49-F238E27FC236}">
                <a16:creationId xmlns:a16="http://schemas.microsoft.com/office/drawing/2014/main" id="{3E9D2898-1E36-49EC-B9C1-CDE48CB21EA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32672" y="130729"/>
            <a:ext cx="887186" cy="1325564"/>
          </a:xfrm>
          <a:prstGeom prst="rect">
            <a:avLst/>
          </a:prstGeom>
          <a:noFill/>
          <a:ln>
            <a:noFill/>
          </a:ln>
        </p:spPr>
      </p:pic>
    </p:spTree>
    <p:extLst>
      <p:ext uri="{BB962C8B-B14F-4D97-AF65-F5344CB8AC3E}">
        <p14:creationId xmlns:p14="http://schemas.microsoft.com/office/powerpoint/2010/main" val="575228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3371</Words>
  <Application>Microsoft Office PowerPoint</Application>
  <PresentationFormat>Widescreen</PresentationFormat>
  <Paragraphs>259</Paragraphs>
  <Slides>55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Calibri</vt:lpstr>
      <vt:lpstr>Calibri Light</vt:lpstr>
      <vt:lpstr>Times New Roman</vt:lpstr>
      <vt:lpstr>Office Theme</vt:lpstr>
      <vt:lpstr>Fire Safety Disclosures: Requirements and Definition  Of a Fire </vt:lpstr>
      <vt:lpstr>Fire Safety Disclosures: Requirements and Definition Of a Fire </vt:lpstr>
      <vt:lpstr>Fire Safety Disclosures: Requirements and Definition Of a Fire </vt:lpstr>
      <vt:lpstr>Fire Safety Disclosures: Requirements and Definition Of a Fire </vt:lpstr>
      <vt:lpstr>Fire Safety Disclosures: Requirements and Definition Of a Fire </vt:lpstr>
      <vt:lpstr>Fire Safety Disclosures: Requirements and Definition Of a Fire </vt:lpstr>
      <vt:lpstr>Fire Safety Disclosures: Requirements and Definition Of a Fire </vt:lpstr>
      <vt:lpstr>Fire Safety Disclosures: Requirements and Definition Of a Fire </vt:lpstr>
      <vt:lpstr>Fire Safety Disclosures: Requirements and Definition Of a Fire </vt:lpstr>
      <vt:lpstr>Fire Safety Disclosures: Requirements and Definition Of a Fire </vt:lpstr>
      <vt:lpstr>Fire Safety Disclosures: Requirements and Definition Of a Fire </vt:lpstr>
      <vt:lpstr>Fire Safety Disclosures: Requirements and Definition Of a Fire </vt:lpstr>
      <vt:lpstr>The Fire Log</vt:lpstr>
      <vt:lpstr>The Fire Log</vt:lpstr>
      <vt:lpstr>The Fire Log</vt:lpstr>
      <vt:lpstr>The Fire Log</vt:lpstr>
      <vt:lpstr>The Fire Log</vt:lpstr>
      <vt:lpstr>The Fire Log</vt:lpstr>
      <vt:lpstr>The Fire Log</vt:lpstr>
      <vt:lpstr>The Fire Log</vt:lpstr>
      <vt:lpstr>The Fire Log</vt:lpstr>
      <vt:lpstr>The Fire Log</vt:lpstr>
      <vt:lpstr>The Fire Log</vt:lpstr>
      <vt:lpstr>The Fire Log</vt:lpstr>
      <vt:lpstr>The Fire Log</vt:lpstr>
      <vt:lpstr>The Fire Log</vt:lpstr>
      <vt:lpstr>The Fire Log</vt:lpstr>
      <vt:lpstr>The Fire Statistics</vt:lpstr>
      <vt:lpstr>The Fire Statistics</vt:lpstr>
      <vt:lpstr>The Fire Statistics</vt:lpstr>
      <vt:lpstr>The Fire Statistics</vt:lpstr>
      <vt:lpstr>The Fire Statistics</vt:lpstr>
      <vt:lpstr>The Fire Statistics</vt:lpstr>
      <vt:lpstr>The Fire Statistics</vt:lpstr>
      <vt:lpstr>The Fire Statistics</vt:lpstr>
      <vt:lpstr>The Fire Statistics</vt:lpstr>
      <vt:lpstr>The Fire Statistics</vt:lpstr>
      <vt:lpstr>The Fire Statistics</vt:lpstr>
      <vt:lpstr>The Fire Statistics</vt:lpstr>
      <vt:lpstr>The Fire Statistics</vt:lpstr>
      <vt:lpstr>The Fire Statistics</vt:lpstr>
      <vt:lpstr>The Fire Statistics</vt:lpstr>
      <vt:lpstr>The Fire Statistics</vt:lpstr>
      <vt:lpstr>The Fire Statistics</vt:lpstr>
      <vt:lpstr>The Fire Statistics</vt:lpstr>
      <vt:lpstr>The Fire Safety Report</vt:lpstr>
      <vt:lpstr>The Fire Safety Report</vt:lpstr>
      <vt:lpstr>The Fire Safety Report</vt:lpstr>
      <vt:lpstr>The Fire Safety Report</vt:lpstr>
      <vt:lpstr>The Fire Safety Report</vt:lpstr>
      <vt:lpstr>The Fire Safety Report</vt:lpstr>
      <vt:lpstr>The Fire Safety Report</vt:lpstr>
      <vt:lpstr>The Fire Safety Report</vt:lpstr>
      <vt:lpstr>The Fire Safety Report</vt:lpstr>
      <vt:lpstr>The Fire Safety Report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 Safety Disclosures: Requirements and Definition  Of a Fire </dc:title>
  <dc:creator>Mark Bailey</dc:creator>
  <cp:lastModifiedBy>Mark Bailey</cp:lastModifiedBy>
  <cp:revision>1</cp:revision>
  <dcterms:created xsi:type="dcterms:W3CDTF">2021-01-28T21:54:34Z</dcterms:created>
  <dcterms:modified xsi:type="dcterms:W3CDTF">2021-01-28T21:54:52Z</dcterms:modified>
</cp:coreProperties>
</file>